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2"/>
  </p:notesMasterIdLst>
  <p:handoutMasterIdLst>
    <p:handoutMasterId r:id="rId13"/>
  </p:handoutMasterIdLst>
  <p:sldIdLst>
    <p:sldId id="256" r:id="rId2"/>
    <p:sldId id="386" r:id="rId3"/>
    <p:sldId id="387" r:id="rId4"/>
    <p:sldId id="388" r:id="rId5"/>
    <p:sldId id="389" r:id="rId6"/>
    <p:sldId id="390" r:id="rId7"/>
    <p:sldId id="377" r:id="rId8"/>
    <p:sldId id="378" r:id="rId9"/>
    <p:sldId id="379" r:id="rId10"/>
    <p:sldId id="381" r:id="rId11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1AA30F-92CB-4EB8-868E-F5F7049ABDB3}">
          <p14:sldIdLst>
            <p14:sldId id="256"/>
            <p14:sldId id="386"/>
          </p14:sldIdLst>
        </p14:section>
        <p14:section name="Upcoming legislation" id="{357DFA63-2788-4FD7-AA5E-183CA5B8F1B4}">
          <p14:sldIdLst>
            <p14:sldId id="387"/>
            <p14:sldId id="388"/>
            <p14:sldId id="389"/>
            <p14:sldId id="390"/>
          </p14:sldIdLst>
        </p14:section>
        <p14:section name="Possible legislation" id="{E015EB79-67BD-4FD1-8939-DF4E123643CA}">
          <p14:sldIdLst>
            <p14:sldId id="377"/>
            <p14:sldId id="378"/>
            <p14:sldId id="379"/>
            <p14:sldId id="38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7222" autoAdjust="0"/>
  </p:normalViewPr>
  <p:slideViewPr>
    <p:cSldViewPr snapToGrid="0">
      <p:cViewPr varScale="1">
        <p:scale>
          <a:sx n="76" d="100"/>
          <a:sy n="76" d="100"/>
        </p:scale>
        <p:origin x="216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64D00E68-746E-42AB-AF0E-97E3E6034CF2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02A5B12E-D272-4232-BC55-22B42C0B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343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2B9378AF-3B16-49F5-8C59-5836E90D697B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4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FE696140-76E9-485E-878D-C4CEFD3F8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3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96140-76E9-485E-878D-C4CEFD3F8B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99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96140-76E9-485E-878D-C4CEFD3F8B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28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96140-76E9-485E-878D-C4CEFD3F8B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19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96140-76E9-485E-878D-C4CEFD3F8BB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629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96140-76E9-485E-878D-C4CEFD3F8B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31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i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i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2"/>
        </a:buClr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2"/>
        </a:buClr>
        <a:buFont typeface="Wingdings 2" pitchFamily="18" charset="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2"/>
        </a:buClr>
        <a:buFont typeface="Wingdings 2" pitchFamily="18" charset="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2"/>
        </a:buClr>
        <a:buFont typeface="Wingdings 2" pitchFamily="18" charset="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	     TAX COMMISSION: UPCOMING 2026 SESSION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2026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9279466" y="4553712"/>
            <a:ext cx="2912534" cy="15312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Chairman John L. Valentine</a:t>
            </a:r>
          </a:p>
          <a:p>
            <a:r>
              <a:rPr lang="en-US" dirty="0">
                <a:solidFill>
                  <a:schemeClr val="tx1"/>
                </a:solidFill>
              </a:rPr>
              <a:t>Utah State Tax Commission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0" y="117105"/>
            <a:ext cx="2853732" cy="28600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212703-890B-BD60-8FE7-7D0C9D439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774" y="1298448"/>
            <a:ext cx="2912534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6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42AA-FB08-B1C3-8084-433980933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3" y="1123837"/>
            <a:ext cx="2573868" cy="4601183"/>
          </a:xfrm>
        </p:spPr>
        <p:txBody>
          <a:bodyPr/>
          <a:lstStyle/>
          <a:p>
            <a:r>
              <a:rPr lang="en-US" dirty="0"/>
              <a:t>Revenue &amp; Tax Interim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40D4F-9BD2-2E93-41B4-9090C8B18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EA9C75-8CBB-2D7C-90CD-FC869C109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067" y="873251"/>
            <a:ext cx="6773333" cy="530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9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2698-12F2-A1F7-B2C0-4CD4D87C4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" y="1123837"/>
            <a:ext cx="2844801" cy="4601183"/>
          </a:xfrm>
        </p:spPr>
        <p:txBody>
          <a:bodyPr/>
          <a:lstStyle/>
          <a:p>
            <a:r>
              <a:rPr lang="en-US" dirty="0"/>
              <a:t>       HB 77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Tax Modifications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C93A4-BF67-3F97-8C91-2EFA2C7BD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		</a:t>
            </a:r>
            <a:r>
              <a:rPr lang="en-US" sz="6000" dirty="0"/>
              <a:t>OMNIBUS BILL</a:t>
            </a:r>
          </a:p>
          <a:p>
            <a:pPr marL="0" indent="0">
              <a:buNone/>
            </a:pPr>
            <a:endParaRPr lang="en-US" sz="5400" dirty="0"/>
          </a:p>
          <a:p>
            <a:pPr marL="0" indent="0">
              <a:buNone/>
            </a:pPr>
            <a:r>
              <a:rPr lang="en-US" dirty="0"/>
              <a:t>		Not as scary as it sounds</a:t>
            </a:r>
          </a:p>
        </p:txBody>
      </p:sp>
    </p:spTree>
    <p:extLst>
      <p:ext uri="{BB962C8B-B14F-4D97-AF65-F5344CB8AC3E}">
        <p14:creationId xmlns:p14="http://schemas.microsoft.com/office/powerpoint/2010/main" val="382469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D9383-F07D-5852-AAFB-727ED31ED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199" y="1123837"/>
            <a:ext cx="2489201" cy="4601183"/>
          </a:xfrm>
        </p:spPr>
        <p:txBody>
          <a:bodyPr/>
          <a:lstStyle/>
          <a:p>
            <a:r>
              <a:rPr lang="en-US" dirty="0"/>
              <a:t>HB 77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580B0-335D-0373-5096-07BC727B3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sz="3600" dirty="0"/>
              <a:t>Consolidates reports = fewer reports to have to file</a:t>
            </a:r>
          </a:p>
          <a:p>
            <a:r>
              <a:rPr lang="en-US" sz="3600" dirty="0"/>
              <a:t>Penalties for failure to file Form 1099 for mineral production tax withholding</a:t>
            </a:r>
          </a:p>
          <a:p>
            <a:pPr lvl="1"/>
            <a:r>
              <a:rPr lang="en-US" sz="3400" dirty="0"/>
              <a:t>$30 per form up to $75,000-14 to 60 days</a:t>
            </a:r>
          </a:p>
          <a:p>
            <a:pPr lvl="1"/>
            <a:r>
              <a:rPr lang="en-US" sz="3400" dirty="0"/>
              <a:t>$60 per form up to $200,000-longer than 60 days</a:t>
            </a:r>
          </a:p>
          <a:p>
            <a:pPr lvl="1"/>
            <a:r>
              <a:rPr lang="en-US" sz="3400" dirty="0"/>
              <a:t>$100 per form up to $500,000-after June 1</a:t>
            </a:r>
          </a:p>
          <a:p>
            <a:r>
              <a:rPr lang="en-US" sz="3600" dirty="0"/>
              <a:t>Consolidates the exemption from privilege tax into one section</a:t>
            </a:r>
          </a:p>
          <a:p>
            <a:r>
              <a:rPr lang="en-US" sz="3600" dirty="0"/>
              <a:t>Modifies definition of “indigent individual”</a:t>
            </a:r>
          </a:p>
          <a:p>
            <a:r>
              <a:rPr lang="en-US" sz="3600" dirty="0"/>
              <a:t>Expands definition of “Utah unrelated business income”</a:t>
            </a:r>
          </a:p>
          <a:p>
            <a:pPr lvl="1"/>
            <a:r>
              <a:rPr lang="en-US" sz="3400" dirty="0"/>
              <a:t>Adds allocated income to apportioned income</a:t>
            </a:r>
          </a:p>
          <a:p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73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5EB34-B044-5426-FE3E-2738613B0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3" y="1123837"/>
            <a:ext cx="2370668" cy="4601183"/>
          </a:xfrm>
        </p:spPr>
        <p:txBody>
          <a:bodyPr/>
          <a:lstStyle/>
          <a:p>
            <a:r>
              <a:rPr lang="en-US" dirty="0"/>
              <a:t>HB 77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938ED-8417-CC78-F3E0-DDBAA09D5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Aligns taxpayer tax credit with federal tax changes</a:t>
            </a:r>
          </a:p>
          <a:p>
            <a:pPr lvl="1"/>
            <a:r>
              <a:rPr lang="en-US" sz="2400" dirty="0"/>
              <a:t>But adds back state and local income tax deducted as itemized deduction</a:t>
            </a:r>
          </a:p>
          <a:p>
            <a:r>
              <a:rPr lang="en-US" sz="2400" dirty="0"/>
              <a:t>Extends the allowance of pass-through entities to pay taxes for owners</a:t>
            </a:r>
          </a:p>
          <a:p>
            <a:pPr lvl="1"/>
            <a:r>
              <a:rPr lang="en-US" sz="2400" dirty="0"/>
              <a:t>No termination date</a:t>
            </a:r>
          </a:p>
          <a:p>
            <a:r>
              <a:rPr lang="en-US" sz="2400" dirty="0"/>
              <a:t>Clarifies that short term rentals are subject to sales and use tax</a:t>
            </a:r>
          </a:p>
          <a:p>
            <a:r>
              <a:rPr lang="en-US" sz="2400" dirty="0"/>
              <a:t>Increases the weight- based exemption for motor vehicle rental tax</a:t>
            </a:r>
          </a:p>
          <a:p>
            <a:pPr lvl="1"/>
            <a:r>
              <a:rPr lang="en-US" sz="2400" dirty="0"/>
              <a:t>Increased to 14,001 GVW from 12,001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063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31011-C50D-1071-713A-83BB8C38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67" y="1123837"/>
            <a:ext cx="2455334" cy="4601183"/>
          </a:xfrm>
        </p:spPr>
        <p:txBody>
          <a:bodyPr/>
          <a:lstStyle/>
          <a:p>
            <a:r>
              <a:rPr lang="en-US" dirty="0"/>
              <a:t>HB 77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F4802-034D-AD92-A86D-BD8558093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0000"/>
                </a:solidFill>
              </a:rPr>
              <a:t>P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rohibits the State Tax Commission from enforcing a reauthorized local option sales tax unless the taxing entity provides timely notice of the reauthorization</a:t>
            </a:r>
          </a:p>
          <a:p>
            <a:pPr lvl="1"/>
            <a:r>
              <a:rPr lang="en-US" sz="2800" b="0" i="0" dirty="0">
                <a:effectLst/>
              </a:rPr>
              <a:t>The commission may not enforce a tax under this part due for reauthorization unless the commission receives timely notice of the reauthorization </a:t>
            </a:r>
          </a:p>
          <a:p>
            <a:pPr lvl="1"/>
            <a:r>
              <a:rPr lang="en-US" sz="2800" dirty="0"/>
              <a:t>Required 90 Days before collection restarts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56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C14A0-C272-AD64-9D52-4876A55D6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1123837"/>
            <a:ext cx="2760134" cy="4601183"/>
          </a:xfrm>
        </p:spPr>
        <p:txBody>
          <a:bodyPr/>
          <a:lstStyle/>
          <a:p>
            <a:r>
              <a:rPr lang="en-US" dirty="0"/>
              <a:t>Effects of HR1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Reduction of State Revenue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0E8FE-D3A0-0761-D032-852274AFA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Increased Standard Deduction (part of taxpayer tax credit): $59.4 million in 2026</a:t>
            </a:r>
          </a:p>
          <a:p>
            <a:r>
              <a:rPr lang="en-US" sz="2400" dirty="0"/>
              <a:t>SALT cap increase to $40,000-indirect effect: $4.7 million in 2026</a:t>
            </a:r>
          </a:p>
          <a:p>
            <a:r>
              <a:rPr lang="en-US" sz="2400" dirty="0"/>
              <a:t>100% bonus depreciation: $95.4 million in 2026</a:t>
            </a:r>
          </a:p>
          <a:p>
            <a:r>
              <a:rPr lang="en-US" sz="2400" dirty="0"/>
              <a:t>Full expensing of R and E expenditures: $101.5 million in 2026</a:t>
            </a:r>
          </a:p>
          <a:p>
            <a:r>
              <a:rPr lang="en-US" sz="2400" dirty="0"/>
              <a:t>Business interest limitation: $13.7 in 2026</a:t>
            </a:r>
          </a:p>
          <a:p>
            <a:r>
              <a:rPr lang="en-US" sz="2400" dirty="0"/>
              <a:t>Increased limitation on depreciable assets: $7 million in 2026</a:t>
            </a:r>
          </a:p>
          <a:p>
            <a:r>
              <a:rPr lang="en-US" sz="2400" dirty="0"/>
              <a:t>Qualified production property depreciation: $32 million in 2026</a:t>
            </a:r>
          </a:p>
        </p:txBody>
      </p:sp>
    </p:spTree>
    <p:extLst>
      <p:ext uri="{BB962C8B-B14F-4D97-AF65-F5344CB8AC3E}">
        <p14:creationId xmlns:p14="http://schemas.microsoft.com/office/powerpoint/2010/main" val="3314922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C0108-B0E0-FDAD-86A6-BF3D2EF50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effects of HR 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Reduction of State Revenue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22F06-465B-3483-38B1-BAD0A8EFE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r>
              <a:rPr lang="en-US" sz="2800" dirty="0"/>
              <a:t>Deduction of tips earnings: $22.7 million in 2026</a:t>
            </a:r>
          </a:p>
          <a:p>
            <a:r>
              <a:rPr lang="en-US" sz="2800" dirty="0"/>
              <a:t>Deduction of overtime earnings: $81.7 million in 2026</a:t>
            </a:r>
          </a:p>
          <a:p>
            <a:r>
              <a:rPr lang="en-US" sz="2800" dirty="0"/>
              <a:t>Deduction of car loan interest: $9.1 million in 2026</a:t>
            </a:r>
          </a:p>
          <a:p>
            <a:r>
              <a:rPr lang="en-US" sz="2800" dirty="0"/>
              <a:t>Increased personal exemption for seniors: $67.4 million in 2026</a:t>
            </a:r>
          </a:p>
          <a:p>
            <a:r>
              <a:rPr lang="en-US" sz="2800" dirty="0"/>
              <a:t>Charitable Contribution deduction by standard deductors:  $36 million starting in 2027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37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25C4-7E59-9608-43CD-BC712CA3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123837"/>
            <a:ext cx="2743201" cy="4601183"/>
          </a:xfrm>
        </p:spPr>
        <p:txBody>
          <a:bodyPr/>
          <a:lstStyle/>
          <a:p>
            <a:r>
              <a:rPr lang="en-US" dirty="0"/>
              <a:t>Estimates from LRGC/LFA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9A1C3D4-553F-4815-27D3-953644F4F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38143" y="768096"/>
            <a:ext cx="7745795" cy="52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36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45850-64F1-1808-EB06-C7096EAE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81" y="1123837"/>
            <a:ext cx="2798619" cy="460118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6305F-4C50-07EB-331E-677FE6D1D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C33C8C-E431-2BD1-F330-5EB5D58CF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510" y="1497281"/>
            <a:ext cx="6288289" cy="344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7543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EEBF6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0C91291-B93E-4FC4-90CF-5BA502980ECE}" vid="{E508DBC4-2F9A-4E90-ACB3-57AD9C57D3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 Theme</Template>
  <TotalTime>11385</TotalTime>
  <Words>423</Words>
  <Application>Microsoft Macintosh PowerPoint</Application>
  <PresentationFormat>Widescreen</PresentationFormat>
  <Paragraphs>54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Wingdings 2</vt:lpstr>
      <vt:lpstr>Frame</vt:lpstr>
      <vt:lpstr>      TAX COMMISSION: UPCOMING 2026 SESSION</vt:lpstr>
      <vt:lpstr>Revenue &amp; Tax Interim Committee</vt:lpstr>
      <vt:lpstr>       HB 77   Tax Modifications</vt:lpstr>
      <vt:lpstr>HB 77  Highlights</vt:lpstr>
      <vt:lpstr>HB 77  Highlights</vt:lpstr>
      <vt:lpstr>HB 77  Highlights</vt:lpstr>
      <vt:lpstr>Effects of HR1  Reduction of State Revenue</vt:lpstr>
      <vt:lpstr>Potential effects of HR 1  Reduction of State Revenue</vt:lpstr>
      <vt:lpstr>Estimates from LRGC/LFA</vt:lpstr>
      <vt:lpstr>Questions?</vt:lpstr>
    </vt:vector>
  </TitlesOfParts>
  <Company>State of Utah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Urosevic</dc:creator>
  <cp:lastModifiedBy>John Valentine</cp:lastModifiedBy>
  <cp:revision>278</cp:revision>
  <cp:lastPrinted>2020-04-20T18:39:50Z</cp:lastPrinted>
  <dcterms:created xsi:type="dcterms:W3CDTF">2022-10-06T15:51:58Z</dcterms:created>
  <dcterms:modified xsi:type="dcterms:W3CDTF">2026-01-08T21:53:49Z</dcterms:modified>
</cp:coreProperties>
</file>