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59" r:id="rId3"/>
    <p:sldId id="257" r:id="rId4"/>
    <p:sldId id="260" r:id="rId5"/>
    <p:sldId id="261" r:id="rId6"/>
    <p:sldId id="258" r:id="rId7"/>
    <p:sldId id="266" r:id="rId8"/>
    <p:sldId id="265" r:id="rId9"/>
    <p:sldId id="263" r:id="rId10"/>
    <p:sldId id="264" r:id="rId11"/>
    <p:sldId id="26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B7CC"/>
    <a:srgbClr val="23414F"/>
    <a:srgbClr val="9B00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8"/>
    <p:restoredTop sz="86372"/>
  </p:normalViewPr>
  <p:slideViewPr>
    <p:cSldViewPr snapToGrid="0">
      <p:cViewPr varScale="1">
        <p:scale>
          <a:sx n="173" d="100"/>
          <a:sy n="173" d="100"/>
        </p:scale>
        <p:origin x="10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23414F"/>
              </a:solidFill>
              <a:ln w="19050">
                <a:solidFill>
                  <a:schemeClr val="lt1"/>
                </a:solidFill>
              </a:ln>
              <a:effectLst/>
            </c:spPr>
            <c:extLst>
              <c:ext xmlns:c16="http://schemas.microsoft.com/office/drawing/2014/chart" uri="{C3380CC4-5D6E-409C-BE32-E72D297353CC}">
                <c16:uniqueId val="{00000002-FB01-BD42-AFC8-793929E698AA}"/>
              </c:ext>
            </c:extLst>
          </c:dPt>
          <c:dPt>
            <c:idx val="1"/>
            <c:bubble3D val="0"/>
            <c:spPr>
              <a:solidFill>
                <a:srgbClr val="92B7CC">
                  <a:alpha val="23922"/>
                </a:srgbClr>
              </a:solidFill>
              <a:ln w="19050">
                <a:solidFill>
                  <a:schemeClr val="lt1"/>
                </a:solidFill>
              </a:ln>
              <a:effectLst/>
            </c:spPr>
            <c:extLst>
              <c:ext xmlns:c16="http://schemas.microsoft.com/office/drawing/2014/chart" uri="{C3380CC4-5D6E-409C-BE32-E72D297353CC}">
                <c16:uniqueId val="{00000001-FB01-BD42-AFC8-793929E698AA}"/>
              </c:ext>
            </c:extLst>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0.1733571176230497"/>
                  <c:y val="0.12764030194768275"/>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B01-BD42-AFC8-793929E698AA}"/>
                </c:ext>
              </c:extLst>
            </c:dLbl>
            <c:dLbl>
              <c:idx val="1"/>
              <c:delete val="1"/>
              <c:extLst>
                <c:ext xmlns:c15="http://schemas.microsoft.com/office/drawing/2012/chart" uri="{CE6537A1-D6FC-4f65-9D91-7224C49458BB}"/>
                <c:ext xmlns:c16="http://schemas.microsoft.com/office/drawing/2014/chart" uri="{C3380CC4-5D6E-409C-BE32-E72D297353CC}">
                  <c16:uniqueId val="{00000001-FB01-BD42-AFC8-793929E698A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TRT</c:v>
                </c:pt>
                <c:pt idx="1">
                  <c:v>2nd Qtr</c:v>
                </c:pt>
              </c:strCache>
            </c:strRef>
          </c:cat>
          <c:val>
            <c:numRef>
              <c:f>Sheet1!$B$2:$B$5</c:f>
              <c:numCache>
                <c:formatCode>0%</c:formatCode>
                <c:ptCount val="4"/>
                <c:pt idx="0">
                  <c:v>0.33700000000000002</c:v>
                </c:pt>
                <c:pt idx="1">
                  <c:v>0.66300000000000003</c:v>
                </c:pt>
              </c:numCache>
            </c:numRef>
          </c:val>
          <c:extLst>
            <c:ext xmlns:c16="http://schemas.microsoft.com/office/drawing/2014/chart" uri="{C3380CC4-5D6E-409C-BE32-E72D297353CC}">
              <c16:uniqueId val="{00000000-FB01-BD42-AFC8-793929E698A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23414F"/>
              </a:solidFill>
              <a:ln w="19050">
                <a:solidFill>
                  <a:schemeClr val="lt1"/>
                </a:solidFill>
              </a:ln>
              <a:effectLst/>
            </c:spPr>
            <c:extLst>
              <c:ext xmlns:c16="http://schemas.microsoft.com/office/drawing/2014/chart" uri="{C3380CC4-5D6E-409C-BE32-E72D297353CC}">
                <c16:uniqueId val="{00000001-7FCF-354A-89BF-8B12C98AC0F8}"/>
              </c:ext>
            </c:extLst>
          </c:dPt>
          <c:dPt>
            <c:idx val="1"/>
            <c:bubble3D val="0"/>
            <c:spPr>
              <a:solidFill>
                <a:srgbClr val="92B7CC">
                  <a:alpha val="23922"/>
                </a:srgbClr>
              </a:solidFill>
              <a:ln w="19050">
                <a:solidFill>
                  <a:schemeClr val="lt1"/>
                </a:solidFill>
              </a:ln>
              <a:effectLst/>
            </c:spPr>
            <c:extLst>
              <c:ext xmlns:c16="http://schemas.microsoft.com/office/drawing/2014/chart" uri="{C3380CC4-5D6E-409C-BE32-E72D297353CC}">
                <c16:uniqueId val="{00000003-7FCF-354A-89BF-8B12C98AC0F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FCF-354A-89BF-8B12C98AC0F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FCF-354A-89BF-8B12C98AC0F8}"/>
              </c:ext>
            </c:extLst>
          </c:dPt>
          <c:dLbls>
            <c:dLbl>
              <c:idx val="0"/>
              <c:layout>
                <c:manualLayout>
                  <c:x val="-7.5348389730034396E-2"/>
                  <c:y val="0.1605866525772737"/>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FCF-354A-89BF-8B12C98AC0F8}"/>
                </c:ext>
              </c:extLst>
            </c:dLbl>
            <c:dLbl>
              <c:idx val="1"/>
              <c:delete val="1"/>
              <c:extLst>
                <c:ext xmlns:c15="http://schemas.microsoft.com/office/drawing/2012/chart" uri="{CE6537A1-D6FC-4f65-9D91-7224C49458BB}"/>
                <c:ext xmlns:c16="http://schemas.microsoft.com/office/drawing/2014/chart" uri="{C3380CC4-5D6E-409C-BE32-E72D297353CC}">
                  <c16:uniqueId val="{00000003-7FCF-354A-89BF-8B12C98AC0F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STR guests</c:v>
                </c:pt>
                <c:pt idx="1">
                  <c:v>2nd Qtr</c:v>
                </c:pt>
              </c:strCache>
            </c:strRef>
          </c:cat>
          <c:val>
            <c:numRef>
              <c:f>Sheet1!$B$2:$B$5</c:f>
              <c:numCache>
                <c:formatCode>0%</c:formatCode>
                <c:ptCount val="4"/>
                <c:pt idx="0">
                  <c:v>0.11</c:v>
                </c:pt>
                <c:pt idx="1">
                  <c:v>0.89</c:v>
                </c:pt>
              </c:numCache>
            </c:numRef>
          </c:val>
          <c:extLst>
            <c:ext xmlns:c16="http://schemas.microsoft.com/office/drawing/2014/chart" uri="{C3380CC4-5D6E-409C-BE32-E72D297353CC}">
              <c16:uniqueId val="{00000008-7FCF-354A-89BF-8B12C98AC0F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741901375186935E-2"/>
          <c:y val="0.20473818221388196"/>
          <c:w val="0.95651619724962611"/>
          <c:h val="0.68225526982254059"/>
        </c:manualLayout>
      </c:layout>
      <c:barChart>
        <c:barDir val="col"/>
        <c:grouping val="clustered"/>
        <c:varyColors val="0"/>
        <c:ser>
          <c:idx val="0"/>
          <c:order val="0"/>
          <c:tx>
            <c:strRef>
              <c:f>Sheet1!$B$1</c:f>
              <c:strCache>
                <c:ptCount val="1"/>
                <c:pt idx="0">
                  <c:v>Series 1</c:v>
                </c:pt>
              </c:strCache>
            </c:strRef>
          </c:tx>
          <c:spPr>
            <a:solidFill>
              <a:srgbClr val="23414F"/>
            </a:solidFill>
            <a:ln>
              <a:noFill/>
            </a:ln>
            <a:effectLst/>
          </c:spPr>
          <c:invertIfNegative val="0"/>
          <c:dPt>
            <c:idx val="1"/>
            <c:invertIfNegative val="0"/>
            <c:bubble3D val="0"/>
            <c:spPr>
              <a:solidFill>
                <a:srgbClr val="92B7CC"/>
              </a:solidFill>
              <a:ln>
                <a:noFill/>
              </a:ln>
              <a:effectLst/>
            </c:spPr>
            <c:extLst>
              <c:ext xmlns:c16="http://schemas.microsoft.com/office/drawing/2014/chart" uri="{C3380CC4-5D6E-409C-BE32-E72D297353CC}">
                <c16:uniqueId val="{00000003-316F-B341-93A4-C8398E0D9B7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Category 1</c:v>
                </c:pt>
                <c:pt idx="1">
                  <c:v>Category 2</c:v>
                </c:pt>
              </c:strCache>
            </c:strRef>
          </c:cat>
          <c:val>
            <c:numRef>
              <c:f>Sheet1!$B$2:$B$5</c:f>
              <c:numCache>
                <c:formatCode>"$"#,##0_);[Red]\("$"#,##0\)</c:formatCode>
                <c:ptCount val="4"/>
                <c:pt idx="0">
                  <c:v>500000</c:v>
                </c:pt>
                <c:pt idx="1">
                  <c:v>498000</c:v>
                </c:pt>
              </c:numCache>
            </c:numRef>
          </c:val>
          <c:extLst>
            <c:ext xmlns:c16="http://schemas.microsoft.com/office/drawing/2014/chart" uri="{C3380CC4-5D6E-409C-BE32-E72D297353CC}">
              <c16:uniqueId val="{00000000-316F-B341-93A4-C8398E0D9B75}"/>
            </c:ext>
          </c:extLst>
        </c:ser>
        <c:dLbls>
          <c:showLegendKey val="0"/>
          <c:showVal val="0"/>
          <c:showCatName val="0"/>
          <c:showSerName val="0"/>
          <c:showPercent val="0"/>
          <c:showBubbleSize val="0"/>
        </c:dLbls>
        <c:gapWidth val="219"/>
        <c:overlap val="-27"/>
        <c:axId val="1316731135"/>
        <c:axId val="1316937407"/>
      </c:barChart>
      <c:catAx>
        <c:axId val="131673113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6937407"/>
        <c:crosses val="autoZero"/>
        <c:auto val="1"/>
        <c:lblAlgn val="ctr"/>
        <c:lblOffset val="100"/>
        <c:noMultiLvlLbl val="0"/>
      </c:catAx>
      <c:valAx>
        <c:axId val="1316937407"/>
        <c:scaling>
          <c:orientation val="minMax"/>
          <c:max val="500000"/>
          <c:min val="400000"/>
        </c:scaling>
        <c:delete val="1"/>
        <c:axPos val="l"/>
        <c:numFmt formatCode="&quot;$&quot;#,##0_);[Red]\(&quot;$&quot;#,##0\)" sourceLinked="1"/>
        <c:majorTickMark val="none"/>
        <c:minorTickMark val="none"/>
        <c:tickLblPos val="nextTo"/>
        <c:crossAx val="13167311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23414F"/>
              </a:solidFill>
              <a:ln w="19050">
                <a:solidFill>
                  <a:schemeClr val="lt1"/>
                </a:solidFill>
              </a:ln>
              <a:effectLst/>
            </c:spPr>
            <c:extLst>
              <c:ext xmlns:c16="http://schemas.microsoft.com/office/drawing/2014/chart" uri="{C3380CC4-5D6E-409C-BE32-E72D297353CC}">
                <c16:uniqueId val="{00000001-E85B-914E-898B-8EC2F0232225}"/>
              </c:ext>
            </c:extLst>
          </c:dPt>
          <c:dPt>
            <c:idx val="1"/>
            <c:bubble3D val="0"/>
            <c:spPr>
              <a:solidFill>
                <a:srgbClr val="92B7CC">
                  <a:alpha val="23922"/>
                </a:srgbClr>
              </a:solidFill>
              <a:ln w="19050">
                <a:solidFill>
                  <a:schemeClr val="lt1"/>
                </a:solidFill>
              </a:ln>
              <a:effectLst/>
            </c:spPr>
            <c:extLst>
              <c:ext xmlns:c16="http://schemas.microsoft.com/office/drawing/2014/chart" uri="{C3380CC4-5D6E-409C-BE32-E72D297353CC}">
                <c16:uniqueId val="{00000003-E85B-914E-898B-8EC2F023222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85B-914E-898B-8EC2F023222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85B-914E-898B-8EC2F0232225}"/>
              </c:ext>
            </c:extLst>
          </c:dPt>
          <c:dLbls>
            <c:dLbl>
              <c:idx val="0"/>
              <c:layout>
                <c:manualLayout>
                  <c:x val="-0.18787692916275558"/>
                  <c:y val="-0.11945732777424918"/>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85B-914E-898B-8EC2F0232225}"/>
                </c:ext>
              </c:extLst>
            </c:dLbl>
            <c:dLbl>
              <c:idx val="1"/>
              <c:delete val="1"/>
              <c:extLst>
                <c:ext xmlns:c15="http://schemas.microsoft.com/office/drawing/2012/chart" uri="{CE6537A1-D6FC-4f65-9D91-7224C49458BB}"/>
                <c:ext xmlns:c16="http://schemas.microsoft.com/office/drawing/2014/chart" uri="{C3380CC4-5D6E-409C-BE32-E72D297353CC}">
                  <c16:uniqueId val="{00000003-E85B-914E-898B-8EC2F023222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TRT</c:v>
                </c:pt>
                <c:pt idx="1">
                  <c:v>2nd Qtr</c:v>
                </c:pt>
              </c:strCache>
            </c:strRef>
          </c:cat>
          <c:val>
            <c:numRef>
              <c:f>Sheet1!$B$2:$B$5</c:f>
              <c:numCache>
                <c:formatCode>0%</c:formatCode>
                <c:ptCount val="4"/>
                <c:pt idx="0">
                  <c:v>0.63</c:v>
                </c:pt>
                <c:pt idx="1">
                  <c:v>0.37</c:v>
                </c:pt>
              </c:numCache>
            </c:numRef>
          </c:val>
          <c:extLst>
            <c:ext xmlns:c16="http://schemas.microsoft.com/office/drawing/2014/chart" uri="{C3380CC4-5D6E-409C-BE32-E72D297353CC}">
              <c16:uniqueId val="{00000008-E85B-914E-898B-8EC2F023222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A886B-7532-274B-921B-F3FC9F329E6B}" type="datetimeFigureOut">
              <a:rPr lang="en-US" smtClean="0"/>
              <a:t>1/8/26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005434-EDCB-8A46-9426-B2B310B6EDDA}" type="slidenum">
              <a:rPr lang="en-US" smtClean="0"/>
              <a:t>‹#›</a:t>
            </a:fld>
            <a:endParaRPr lang="en-US"/>
          </a:p>
        </p:txBody>
      </p:sp>
    </p:spTree>
    <p:extLst>
      <p:ext uri="{BB962C8B-B14F-4D97-AF65-F5344CB8AC3E}">
        <p14:creationId xmlns:p14="http://schemas.microsoft.com/office/powerpoint/2010/main" val="3702963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I’d like to share with you the findings from one of our recent reports about short-term rentals in Utah. Some policy conversations recently have centered on short term rentals and what their impact is to the state’s housing market and economy. </a:t>
            </a:r>
          </a:p>
        </p:txBody>
      </p:sp>
      <p:sp>
        <p:nvSpPr>
          <p:cNvPr id="4" name="Slide Number Placeholder 3"/>
          <p:cNvSpPr>
            <a:spLocks noGrp="1"/>
          </p:cNvSpPr>
          <p:nvPr>
            <p:ph type="sldNum" sz="quarter" idx="5"/>
          </p:nvPr>
        </p:nvSpPr>
        <p:spPr/>
        <p:txBody>
          <a:bodyPr/>
          <a:lstStyle/>
          <a:p>
            <a:fld id="{0F005434-EDCB-8A46-9426-B2B310B6EDDA}" type="slidenum">
              <a:rPr lang="en-US" smtClean="0"/>
              <a:t>1</a:t>
            </a:fld>
            <a:endParaRPr lang="en-US"/>
          </a:p>
        </p:txBody>
      </p:sp>
    </p:spTree>
    <p:extLst>
      <p:ext uri="{BB962C8B-B14F-4D97-AF65-F5344CB8AC3E}">
        <p14:creationId xmlns:p14="http://schemas.microsoft.com/office/powerpoint/2010/main" val="528578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the attention to this topic? The context is that STR listings doubled in a short period of time, flattening off over the past couple of years. So what has been the impact of this growth? </a:t>
            </a:r>
          </a:p>
        </p:txBody>
      </p:sp>
      <p:sp>
        <p:nvSpPr>
          <p:cNvPr id="4" name="Slide Number Placeholder 3"/>
          <p:cNvSpPr>
            <a:spLocks noGrp="1"/>
          </p:cNvSpPr>
          <p:nvPr>
            <p:ph type="sldNum" sz="quarter" idx="5"/>
          </p:nvPr>
        </p:nvSpPr>
        <p:spPr/>
        <p:txBody>
          <a:bodyPr/>
          <a:lstStyle/>
          <a:p>
            <a:fld id="{0F005434-EDCB-8A46-9426-B2B310B6EDDA}" type="slidenum">
              <a:rPr lang="en-US" smtClean="0"/>
              <a:t>2</a:t>
            </a:fld>
            <a:endParaRPr lang="en-US"/>
          </a:p>
        </p:txBody>
      </p:sp>
    </p:spTree>
    <p:extLst>
      <p:ext uri="{BB962C8B-B14F-4D97-AF65-F5344CB8AC3E}">
        <p14:creationId xmlns:p14="http://schemas.microsoft.com/office/powerpoint/2010/main" val="2986534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let’s talk about tax yields. There are two major taxes that apply to short term rentals. The first is property taxes, of course. These are taxed at the full value of the home as secondary residences. </a:t>
            </a:r>
          </a:p>
        </p:txBody>
      </p:sp>
      <p:sp>
        <p:nvSpPr>
          <p:cNvPr id="4" name="Slide Number Placeholder 3"/>
          <p:cNvSpPr>
            <a:spLocks noGrp="1"/>
          </p:cNvSpPr>
          <p:nvPr>
            <p:ph type="sldNum" sz="quarter" idx="5"/>
          </p:nvPr>
        </p:nvSpPr>
        <p:spPr/>
        <p:txBody>
          <a:bodyPr/>
          <a:lstStyle/>
          <a:p>
            <a:fld id="{0F005434-EDCB-8A46-9426-B2B310B6EDDA}" type="slidenum">
              <a:rPr lang="en-US" smtClean="0"/>
              <a:t>3</a:t>
            </a:fld>
            <a:endParaRPr lang="en-US"/>
          </a:p>
        </p:txBody>
      </p:sp>
    </p:spTree>
    <p:extLst>
      <p:ext uri="{BB962C8B-B14F-4D97-AF65-F5344CB8AC3E}">
        <p14:creationId xmlns:p14="http://schemas.microsoft.com/office/powerpoint/2010/main" val="3016748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tax that directly applies to STRs is the Transient Room Tax. Total yields. Growth in yields – highest from all the taxes we track in our Fast Tax booklet you received. 20% of STRs are from in-state visitors. </a:t>
            </a:r>
          </a:p>
        </p:txBody>
      </p:sp>
      <p:sp>
        <p:nvSpPr>
          <p:cNvPr id="4" name="Slide Number Placeholder 3"/>
          <p:cNvSpPr>
            <a:spLocks noGrp="1"/>
          </p:cNvSpPr>
          <p:nvPr>
            <p:ph type="sldNum" sz="quarter" idx="5"/>
          </p:nvPr>
        </p:nvSpPr>
        <p:spPr/>
        <p:txBody>
          <a:bodyPr/>
          <a:lstStyle/>
          <a:p>
            <a:fld id="{0F005434-EDCB-8A46-9426-B2B310B6EDDA}" type="slidenum">
              <a:rPr lang="en-US" smtClean="0"/>
              <a:t>4</a:t>
            </a:fld>
            <a:endParaRPr lang="en-US"/>
          </a:p>
        </p:txBody>
      </p:sp>
    </p:spTree>
    <p:extLst>
      <p:ext uri="{BB962C8B-B14F-4D97-AF65-F5344CB8AC3E}">
        <p14:creationId xmlns:p14="http://schemas.microsoft.com/office/powerpoint/2010/main" val="3218730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STRs contribute economically by the general tourism activity they are part of. We can attribute over a billion dollars of visitor spending to STR guests. Economically, it’s quite clear that short term rentals are a good thing. </a:t>
            </a:r>
          </a:p>
          <a:p>
            <a:endParaRPr lang="en-US" sz="1200" kern="1200" dirty="0">
              <a:effectLst/>
              <a:ea typeface="+mn-ea"/>
              <a:cs typeface="+mn-cs"/>
            </a:endParaRPr>
          </a:p>
          <a:p>
            <a:r>
              <a:rPr lang="en-US" sz="1200" kern="100" dirty="0">
                <a:effectLst/>
                <a:ea typeface="DengXian" panose="02010600030101010101" pitchFamily="2" charset="-122"/>
                <a:cs typeface="Times New Roman" panose="02020603050405020304" pitchFamily="18" charset="0"/>
              </a:rPr>
              <a:t>Accounting for 10.5% of all statewide visitor expenditures. </a:t>
            </a:r>
            <a:endParaRPr lang="en-US" dirty="0"/>
          </a:p>
        </p:txBody>
      </p:sp>
      <p:sp>
        <p:nvSpPr>
          <p:cNvPr id="4" name="Slide Number Placeholder 3"/>
          <p:cNvSpPr>
            <a:spLocks noGrp="1"/>
          </p:cNvSpPr>
          <p:nvPr>
            <p:ph type="sldNum" sz="quarter" idx="5"/>
          </p:nvPr>
        </p:nvSpPr>
        <p:spPr/>
        <p:txBody>
          <a:bodyPr/>
          <a:lstStyle/>
          <a:p>
            <a:fld id="{0F005434-EDCB-8A46-9426-B2B310B6EDDA}" type="slidenum">
              <a:rPr lang="en-US" smtClean="0"/>
              <a:t>5</a:t>
            </a:fld>
            <a:endParaRPr lang="en-US"/>
          </a:p>
        </p:txBody>
      </p:sp>
    </p:spTree>
    <p:extLst>
      <p:ext uri="{BB962C8B-B14F-4D97-AF65-F5344CB8AC3E}">
        <p14:creationId xmlns:p14="http://schemas.microsoft.com/office/powerpoint/2010/main" val="2081915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we, however, be concerned that the growth in these listings is contributing to Utah’s tough housing market? Namely, inventory and affordability. The short answer is no, and I’ll show you why. These pictures give you a clue. </a:t>
            </a:r>
            <a:r>
              <a:rPr lang="en-US" dirty="0">
                <a:sym typeface="Wingdings" pitchFamily="2" charset="2"/>
              </a:rPr>
              <a:t> </a:t>
            </a:r>
            <a:endParaRPr lang="en-US" dirty="0"/>
          </a:p>
        </p:txBody>
      </p:sp>
      <p:sp>
        <p:nvSpPr>
          <p:cNvPr id="4" name="Slide Number Placeholder 3"/>
          <p:cNvSpPr>
            <a:spLocks noGrp="1"/>
          </p:cNvSpPr>
          <p:nvPr>
            <p:ph type="sldNum" sz="quarter" idx="5"/>
          </p:nvPr>
        </p:nvSpPr>
        <p:spPr/>
        <p:txBody>
          <a:bodyPr/>
          <a:lstStyle/>
          <a:p>
            <a:fld id="{0F005434-EDCB-8A46-9426-B2B310B6EDDA}" type="slidenum">
              <a:rPr lang="en-US" smtClean="0"/>
              <a:t>6</a:t>
            </a:fld>
            <a:endParaRPr lang="en-US"/>
          </a:p>
        </p:txBody>
      </p:sp>
    </p:spTree>
    <p:extLst>
      <p:ext uri="{BB962C8B-B14F-4D97-AF65-F5344CB8AC3E}">
        <p14:creationId xmlns:p14="http://schemas.microsoft.com/office/powerpoint/2010/main" val="1353693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000" dirty="0"/>
              <a:t>Approximately 19% of STR listings are estimated to be below $400,000 in value. </a:t>
            </a:r>
          </a:p>
          <a:p>
            <a:r>
              <a:rPr lang="en-US" sz="4000" dirty="0"/>
              <a:t>A third of listing estimates are shown to be above $900,000. </a:t>
            </a:r>
          </a:p>
          <a:p>
            <a:r>
              <a:rPr lang="en-US" sz="4000" dirty="0"/>
              <a:t>Only 5.5% of the listings have an estimated value below $300,000.</a:t>
            </a:r>
          </a:p>
          <a:p>
            <a:pPr marL="0" marR="0">
              <a:spcBef>
                <a:spcPts val="0"/>
              </a:spcBef>
              <a:spcAft>
                <a:spcPts val="0"/>
              </a:spcAft>
            </a:pP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VARIES GREATLY BY COUNTY – check out report for table. We’ll talk more about this geographic variation too in a minute. </a:t>
            </a:r>
          </a:p>
        </p:txBody>
      </p:sp>
      <p:sp>
        <p:nvSpPr>
          <p:cNvPr id="4" name="Slide Number Placeholder 3"/>
          <p:cNvSpPr>
            <a:spLocks noGrp="1"/>
          </p:cNvSpPr>
          <p:nvPr>
            <p:ph type="sldNum" sz="quarter" idx="5"/>
          </p:nvPr>
        </p:nvSpPr>
        <p:spPr/>
        <p:txBody>
          <a:bodyPr/>
          <a:lstStyle/>
          <a:p>
            <a:fld id="{0F005434-EDCB-8A46-9426-B2B310B6EDDA}" type="slidenum">
              <a:rPr lang="en-US" smtClean="0"/>
              <a:t>7</a:t>
            </a:fld>
            <a:endParaRPr lang="en-US"/>
          </a:p>
        </p:txBody>
      </p:sp>
    </p:spTree>
    <p:extLst>
      <p:ext uri="{BB962C8B-B14F-4D97-AF65-F5344CB8AC3E}">
        <p14:creationId xmlns:p14="http://schemas.microsoft.com/office/powerpoint/2010/main" val="3626888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This is only a one-time SHOCK too </a:t>
            </a:r>
          </a:p>
          <a:p>
            <a:pPr marL="0" marR="0">
              <a:spcBef>
                <a:spcPts val="0"/>
              </a:spcBef>
              <a:spcAft>
                <a:spcPts val="0"/>
              </a:spcAft>
            </a:pP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Additionally, the loss of STR-driven visitor spending could depress local employment and wages. For example, if rents/prices decline by 5.3% in Summit County but household incomes fall by 2% due to reduced tourism-related earnings across the county, the share of cost-burdened renters could rise. With any economic lever there are these multiple secondary impacts and incentives. </a:t>
            </a:r>
          </a:p>
        </p:txBody>
      </p:sp>
      <p:sp>
        <p:nvSpPr>
          <p:cNvPr id="4" name="Slide Number Placeholder 3"/>
          <p:cNvSpPr>
            <a:spLocks noGrp="1"/>
          </p:cNvSpPr>
          <p:nvPr>
            <p:ph type="sldNum" sz="quarter" idx="5"/>
          </p:nvPr>
        </p:nvSpPr>
        <p:spPr/>
        <p:txBody>
          <a:bodyPr/>
          <a:lstStyle/>
          <a:p>
            <a:fld id="{0F005434-EDCB-8A46-9426-B2B310B6EDDA}" type="slidenum">
              <a:rPr lang="en-US" smtClean="0"/>
              <a:t>8</a:t>
            </a:fld>
            <a:endParaRPr lang="en-US"/>
          </a:p>
        </p:txBody>
      </p:sp>
    </p:spTree>
    <p:extLst>
      <p:ext uri="{BB962C8B-B14F-4D97-AF65-F5344CB8AC3E}">
        <p14:creationId xmlns:p14="http://schemas.microsoft.com/office/powerpoint/2010/main" val="1717979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Summit County leads with over 6,800 listings, representing 25% of its housing stock. In rural counties such as Rich, Grand, and Kane, STRs also represent a significant share of local housing stock.</a:t>
            </a:r>
          </a:p>
          <a:p>
            <a:pPr marL="0" marR="0">
              <a:spcBef>
                <a:spcPts val="0"/>
              </a:spcBef>
              <a:spcAft>
                <a:spcPts val="0"/>
              </a:spcAft>
            </a:pP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While counties like Salt Lake and Washington are highest in absolute STR count, they have much larger overall housing inventories, so STRs are a smaller share. </a:t>
            </a:r>
          </a:p>
          <a:p>
            <a:pPr marL="0" marR="0">
              <a:spcBef>
                <a:spcPts val="0"/>
              </a:spcBef>
              <a:spcAft>
                <a:spcPts val="0"/>
              </a:spcAft>
            </a:pP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Additionally, many of these properties may not be in the same "locations" that long-term residents need housing. For example, properties in remote areas further from schools or jobs may serve the STR market or work well as a vacation home but not</a:t>
            </a: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necessarily provide ideal owner-occupied housing for families.</a:t>
            </a:r>
          </a:p>
          <a:p>
            <a:pPr marL="0" marR="0">
              <a:spcBef>
                <a:spcPts val="0"/>
              </a:spcBef>
              <a:spcAft>
                <a:spcPts val="0"/>
              </a:spcAft>
            </a:pP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800" b="1" kern="100" dirty="0">
                <a:effectLst/>
                <a:latin typeface="Calibri" panose="020F0502020204030204" pitchFamily="34" charset="0"/>
                <a:ea typeface="DengXian" panose="02010600030101010101" pitchFamily="2" charset="-122"/>
                <a:cs typeface="Times New Roman" panose="02020603050405020304" pitchFamily="18" charset="0"/>
              </a:rPr>
              <a:t>The distribution of STRs is highly uneven—most are concentrated in rural, recreational, or resort- oriented counties such as Summit, Grand, and Kane. These same areas are those where converting</a:t>
            </a:r>
          </a:p>
          <a:p>
            <a:pPr marL="0" marR="0">
              <a:spcBef>
                <a:spcPts val="0"/>
              </a:spcBef>
              <a:spcAft>
                <a:spcPts val="0"/>
              </a:spcAft>
            </a:pPr>
            <a:r>
              <a:rPr lang="en-US" sz="1800" b="1" kern="100" dirty="0">
                <a:effectLst/>
                <a:latin typeface="Calibri" panose="020F0502020204030204" pitchFamily="34" charset="0"/>
                <a:ea typeface="DengXian" panose="02010600030101010101" pitchFamily="2" charset="-122"/>
                <a:cs typeface="Times New Roman" panose="02020603050405020304" pitchFamily="18" charset="0"/>
              </a:rPr>
              <a:t>STRs to traditional housing would most dramatically increase inventory; yet these markets often have limited year-round housing demand and unique economic drivers. In Utah’s largest and</a:t>
            </a:r>
          </a:p>
          <a:p>
            <a:pPr marL="0" marR="0">
              <a:spcBef>
                <a:spcPts val="0"/>
              </a:spcBef>
              <a:spcAft>
                <a:spcPts val="0"/>
              </a:spcAft>
            </a:pPr>
            <a:r>
              <a:rPr lang="en-US" sz="1800" b="1" kern="100" dirty="0">
                <a:effectLst/>
                <a:latin typeface="Calibri" panose="020F0502020204030204" pitchFamily="34" charset="0"/>
                <a:ea typeface="DengXian" panose="02010600030101010101" pitchFamily="2" charset="-122"/>
                <a:cs typeface="Times New Roman" panose="02020603050405020304" pitchFamily="18" charset="0"/>
              </a:rPr>
              <a:t>fastest-growing urban counties, STRs represent a negligible share of housing stock, and their potential conversion to owner-occupied or rental housing would provide only marginal and</a:t>
            </a:r>
          </a:p>
          <a:p>
            <a:pPr marL="0" marR="0">
              <a:spcBef>
                <a:spcPts val="0"/>
              </a:spcBef>
              <a:spcAft>
                <a:spcPts val="0"/>
              </a:spcAft>
            </a:pPr>
            <a:r>
              <a:rPr lang="en-US" sz="1800" b="1" kern="100" dirty="0">
                <a:effectLst/>
                <a:latin typeface="Calibri" panose="020F0502020204030204" pitchFamily="34" charset="0"/>
                <a:ea typeface="DengXian" panose="02010600030101010101" pitchFamily="2" charset="-122"/>
                <a:cs typeface="Times New Roman" panose="02020603050405020304" pitchFamily="18" charset="0"/>
              </a:rPr>
              <a:t>temporary impacts on housing supply.</a:t>
            </a:r>
          </a:p>
          <a:p>
            <a:pPr marL="0" marR="0">
              <a:spcBef>
                <a:spcPts val="0"/>
              </a:spcBef>
              <a:spcAft>
                <a:spcPts val="0"/>
              </a:spcAft>
            </a:pP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F005434-EDCB-8A46-9426-B2B310B6EDDA}" type="slidenum">
              <a:rPr lang="en-US" smtClean="0"/>
              <a:t>9</a:t>
            </a:fld>
            <a:endParaRPr lang="en-US"/>
          </a:p>
        </p:txBody>
      </p:sp>
    </p:spTree>
    <p:extLst>
      <p:ext uri="{BB962C8B-B14F-4D97-AF65-F5344CB8AC3E}">
        <p14:creationId xmlns:p14="http://schemas.microsoft.com/office/powerpoint/2010/main" val="1400248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massive tax implications if these homes were converted to primary residences because of the 45% primary residential exemption. Because of how Utah’s property taxes are structured, which guarantees revenue year to year with a floating rate, rates would increase to fill in the “lost” revenue because of the exemption.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$81.5 million in property taxes would shift to local homeowners.  Talking in statewide terms is not particularly helpful here though because property taxes are LOCAL. So in </a:t>
            </a:r>
            <a:r>
              <a:rPr lang="en-US" kern="100" dirty="0">
                <a:latin typeface=""/>
                <a:ea typeface="DengXian" panose="02010600030101010101" pitchFamily="2" charset="-122"/>
                <a:cs typeface="Times New Roman" panose="02020603050405020304" pitchFamily="18" charset="0"/>
              </a:rPr>
              <a:t>Grand county, for example, the shift would be $2 million dollars onto local homeowners </a:t>
            </a:r>
            <a:r>
              <a:rPr lang="en-US" kern="100" dirty="0">
                <a:effectLst/>
                <a:latin typeface=""/>
                <a:ea typeface="DengXian" panose="02010600030101010101" pitchFamily="2" charset="-122"/>
                <a:cs typeface="Times New Roman" panose="02020603050405020304" pitchFamily="18" charset="0"/>
              </a:rPr>
              <a:t>. This would likely be over a $1,000 increase per homeowner.</a:t>
            </a:r>
            <a:endParaRPr lang="en-US" dirty="0"/>
          </a:p>
        </p:txBody>
      </p:sp>
      <p:sp>
        <p:nvSpPr>
          <p:cNvPr id="4" name="Slide Number Placeholder 3"/>
          <p:cNvSpPr>
            <a:spLocks noGrp="1"/>
          </p:cNvSpPr>
          <p:nvPr>
            <p:ph type="sldNum" sz="quarter" idx="5"/>
          </p:nvPr>
        </p:nvSpPr>
        <p:spPr/>
        <p:txBody>
          <a:bodyPr/>
          <a:lstStyle/>
          <a:p>
            <a:fld id="{0F005434-EDCB-8A46-9426-B2B310B6EDDA}" type="slidenum">
              <a:rPr lang="en-US" smtClean="0"/>
              <a:t>10</a:t>
            </a:fld>
            <a:endParaRPr lang="en-US"/>
          </a:p>
        </p:txBody>
      </p:sp>
    </p:spTree>
    <p:extLst>
      <p:ext uri="{BB962C8B-B14F-4D97-AF65-F5344CB8AC3E}">
        <p14:creationId xmlns:p14="http://schemas.microsoft.com/office/powerpoint/2010/main" val="4285276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While we support increases to housing inventory and affordability, this isn’t the right route because of tax implications and minimal impact to housing anyway. </a:t>
            </a: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STRs play a significant role in supporting local economies, visitor spending, and</a:t>
            </a: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tax revenue. In many tourism-dependent counties, STRs are the backbone of lodging supply,</a:t>
            </a: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accounting for up to one-third or more of total visitor spending and supporting thousands of jobs.</a:t>
            </a: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STR activity generates substantial transient room tax and property tax revenues, providing essential</a:t>
            </a:r>
          </a:p>
          <a:p>
            <a:pPr marL="0" marR="0">
              <a:spcBef>
                <a:spcPts val="0"/>
              </a:spcBef>
              <a:spcAft>
                <a:spcPts val="0"/>
              </a:spcAf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funding for local services, infrastructure, and schools.</a:t>
            </a:r>
          </a:p>
          <a:p>
            <a:endParaRPr lang="en-US" dirty="0"/>
          </a:p>
        </p:txBody>
      </p:sp>
      <p:sp>
        <p:nvSpPr>
          <p:cNvPr id="4" name="Slide Number Placeholder 3"/>
          <p:cNvSpPr>
            <a:spLocks noGrp="1"/>
          </p:cNvSpPr>
          <p:nvPr>
            <p:ph type="sldNum" sz="quarter" idx="5"/>
          </p:nvPr>
        </p:nvSpPr>
        <p:spPr/>
        <p:txBody>
          <a:bodyPr/>
          <a:lstStyle/>
          <a:p>
            <a:fld id="{0F005434-EDCB-8A46-9426-B2B310B6EDDA}" type="slidenum">
              <a:rPr lang="en-US" smtClean="0"/>
              <a:t>11</a:t>
            </a:fld>
            <a:endParaRPr lang="en-US"/>
          </a:p>
        </p:txBody>
      </p:sp>
    </p:spTree>
    <p:extLst>
      <p:ext uri="{BB962C8B-B14F-4D97-AF65-F5344CB8AC3E}">
        <p14:creationId xmlns:p14="http://schemas.microsoft.com/office/powerpoint/2010/main" val="287598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346224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E259CF-62EA-A84F-A6A9-3DBB1052800D}" type="datetimeFigureOut">
              <a:rPr lang="en-US" smtClean="0"/>
              <a:t>1/8/26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940366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E259CF-62EA-A84F-A6A9-3DBB1052800D}" type="datetimeFigureOut">
              <a:rPr lang="en-US" smtClean="0"/>
              <a:t>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3973426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E259CF-62EA-A84F-A6A9-3DBB1052800D}" type="datetimeFigureOut">
              <a:rPr lang="en-US" smtClean="0"/>
              <a:t>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2743776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E259CF-62EA-A84F-A6A9-3DBB1052800D}" type="datetimeFigureOut">
              <a:rPr lang="en-US" smtClean="0"/>
              <a:t>1/8/26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2489275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E259CF-62EA-A84F-A6A9-3DBB1052800D}" type="datetimeFigureOut">
              <a:rPr lang="en-US" smtClean="0"/>
              <a:t>1/8/26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1167053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E259CF-62EA-A84F-A6A9-3DBB1052800D}" type="datetimeFigureOut">
              <a:rPr lang="en-US" smtClean="0"/>
              <a:t>1/8/26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2874230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E259CF-62EA-A84F-A6A9-3DBB1052800D}" type="datetimeFigureOut">
              <a:rPr lang="en-US" smtClean="0"/>
              <a:t>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750469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E259CF-62EA-A84F-A6A9-3DBB1052800D}" type="datetimeFigureOut">
              <a:rPr lang="en-US" smtClean="0"/>
              <a:t>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3812422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E259CF-62EA-A84F-A6A9-3DBB1052800D}" type="datetimeFigureOut">
              <a:rPr lang="en-US" smtClean="0"/>
              <a:t>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2140702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E259CF-62EA-A84F-A6A9-3DBB1052800D}" type="datetimeFigureOut">
              <a:rPr lang="en-US" smtClean="0"/>
              <a:t>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C717B-2C1D-EB41-B385-15D3C50C9BF9}" type="slidenum">
              <a:rPr lang="en-US" smtClean="0"/>
              <a:t>‹#›</a:t>
            </a:fld>
            <a:endParaRPr lang="en-US"/>
          </a:p>
        </p:txBody>
      </p:sp>
    </p:spTree>
    <p:extLst>
      <p:ext uri="{BB962C8B-B14F-4D97-AF65-F5344CB8AC3E}">
        <p14:creationId xmlns:p14="http://schemas.microsoft.com/office/powerpoint/2010/main" val="3200736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71276"/>
            <a:ext cx="7886700" cy="72199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692444"/>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259CF-62EA-A84F-A6A9-3DBB1052800D}" type="datetimeFigureOut">
              <a:rPr lang="en-US" smtClean="0"/>
              <a:t>1/8/26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C717B-2C1D-EB41-B385-15D3C50C9BF9}" type="slidenum">
              <a:rPr lang="en-US" smtClean="0"/>
              <a:t>‹#›</a:t>
            </a:fld>
            <a:endParaRPr lang="en-US" dirty="0"/>
          </a:p>
        </p:txBody>
      </p:sp>
      <p:sp>
        <p:nvSpPr>
          <p:cNvPr id="8" name="TextBox 7">
            <a:extLst>
              <a:ext uri="{FF2B5EF4-FFF2-40B4-BE49-F238E27FC236}">
                <a16:creationId xmlns:a16="http://schemas.microsoft.com/office/drawing/2014/main" id="{082EE11C-EE8B-A189-4F4C-D1AFC7130E84}"/>
              </a:ext>
            </a:extLst>
          </p:cNvPr>
          <p:cNvSpPr txBox="1"/>
          <p:nvPr userDrawn="1"/>
        </p:nvSpPr>
        <p:spPr>
          <a:xfrm>
            <a:off x="2286000" y="3244334"/>
            <a:ext cx="4572000" cy="369332"/>
          </a:xfrm>
          <a:prstGeom prst="rect">
            <a:avLst/>
          </a:prstGeom>
          <a:noFill/>
        </p:spPr>
        <p:txBody>
          <a:bodyPr wrap="square">
            <a:spAutoFit/>
          </a:bodyPr>
          <a:lstStyle/>
          <a:p>
            <a:pPr algn="l"/>
            <a:endParaRPr lang="en-US" b="0" i="0" u="none" strike="noStrike" dirty="0">
              <a:solidFill>
                <a:srgbClr val="000000"/>
              </a:solidFill>
              <a:effectLst/>
            </a:endParaRPr>
          </a:p>
        </p:txBody>
      </p:sp>
      <p:pic>
        <p:nvPicPr>
          <p:cNvPr id="11" name="Picture 10">
            <a:extLst>
              <a:ext uri="{FF2B5EF4-FFF2-40B4-BE49-F238E27FC236}">
                <a16:creationId xmlns:a16="http://schemas.microsoft.com/office/drawing/2014/main" id="{921CABC6-C390-F35C-3AAE-1068505712B8}"/>
              </a:ext>
            </a:extLst>
          </p:cNvPr>
          <p:cNvPicPr>
            <a:picLocks noChangeAspect="1"/>
          </p:cNvPicPr>
          <p:nvPr userDrawn="1"/>
        </p:nvPicPr>
        <p:blipFill>
          <a:blip r:embed="rId13"/>
          <a:stretch>
            <a:fillRect/>
          </a:stretch>
        </p:blipFill>
        <p:spPr>
          <a:xfrm>
            <a:off x="104933" y="5740400"/>
            <a:ext cx="1209994" cy="981076"/>
          </a:xfrm>
          <a:prstGeom prst="rect">
            <a:avLst/>
          </a:prstGeom>
        </p:spPr>
      </p:pic>
      <p:sp>
        <p:nvSpPr>
          <p:cNvPr id="13" name="TextBox 12">
            <a:extLst>
              <a:ext uri="{FF2B5EF4-FFF2-40B4-BE49-F238E27FC236}">
                <a16:creationId xmlns:a16="http://schemas.microsoft.com/office/drawing/2014/main" id="{B819F4D7-52B3-83AA-1602-7946EA01872E}"/>
              </a:ext>
            </a:extLst>
          </p:cNvPr>
          <p:cNvSpPr txBox="1"/>
          <p:nvPr userDrawn="1"/>
        </p:nvSpPr>
        <p:spPr>
          <a:xfrm>
            <a:off x="1451610" y="6351757"/>
            <a:ext cx="7498080" cy="369332"/>
          </a:xfrm>
          <a:prstGeom prst="rect">
            <a:avLst/>
          </a:prstGeom>
          <a:solidFill>
            <a:srgbClr val="23414F"/>
          </a:solidFill>
        </p:spPr>
        <p:txBody>
          <a:bodyPr wrap="square">
            <a:spAutoFit/>
          </a:bodyPr>
          <a:lstStyle/>
          <a:p>
            <a:pPr algn="r"/>
            <a:r>
              <a:rPr lang="en-US" b="0" i="0" u="none" strike="noStrike" dirty="0">
                <a:solidFill>
                  <a:schemeClr val="bg1"/>
                </a:solidFill>
                <a:effectLst/>
                <a:latin typeface=""/>
              </a:rPr>
              <a:t>U T A H  T A X P A Y E R S  A S S O C I A T I O N</a:t>
            </a:r>
          </a:p>
        </p:txBody>
      </p:sp>
      <p:sp>
        <p:nvSpPr>
          <p:cNvPr id="14" name="TextBox 13">
            <a:extLst>
              <a:ext uri="{FF2B5EF4-FFF2-40B4-BE49-F238E27FC236}">
                <a16:creationId xmlns:a16="http://schemas.microsoft.com/office/drawing/2014/main" id="{751D02A1-9E68-D2C1-DC78-9D7D4B1221A0}"/>
              </a:ext>
            </a:extLst>
          </p:cNvPr>
          <p:cNvSpPr txBox="1"/>
          <p:nvPr userDrawn="1"/>
        </p:nvSpPr>
        <p:spPr>
          <a:xfrm>
            <a:off x="176053" y="136524"/>
            <a:ext cx="7718267" cy="369332"/>
          </a:xfrm>
          <a:prstGeom prst="rect">
            <a:avLst/>
          </a:prstGeom>
          <a:solidFill>
            <a:srgbClr val="9B0018"/>
          </a:solidFill>
        </p:spPr>
        <p:txBody>
          <a:bodyPr wrap="square">
            <a:spAutoFit/>
          </a:bodyPr>
          <a:lstStyle/>
          <a:p>
            <a:pPr algn="l"/>
            <a:endParaRPr lang="en-US" b="0" i="0" u="none" strike="noStrike" dirty="0">
              <a:solidFill>
                <a:srgbClr val="000000"/>
              </a:solidFill>
              <a:effectLst/>
            </a:endParaRPr>
          </a:p>
        </p:txBody>
      </p:sp>
    </p:spTree>
    <p:extLst>
      <p:ext uri="{BB962C8B-B14F-4D97-AF65-F5344CB8AC3E}">
        <p14:creationId xmlns:p14="http://schemas.microsoft.com/office/powerpoint/2010/main" val="360766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
          <a:ea typeface="Grantha Sangam MN" pitchFamily="2" charset="0"/>
          <a:cs typeface="Grantha Sangam MN"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6DB79B-9C0C-DCC8-0616-D29BE792B68D}"/>
              </a:ext>
            </a:extLst>
          </p:cNvPr>
          <p:cNvSpPr/>
          <p:nvPr/>
        </p:nvSpPr>
        <p:spPr>
          <a:xfrm>
            <a:off x="0" y="5532120"/>
            <a:ext cx="1428750" cy="13258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0" name="Picture 8">
            <a:extLst>
              <a:ext uri="{FF2B5EF4-FFF2-40B4-BE49-F238E27FC236}">
                <a16:creationId xmlns:a16="http://schemas.microsoft.com/office/drawing/2014/main" id="{6E7CBBB9-ABE2-39A1-F239-600525E511ED}"/>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l="16690" t="9167" r="16690" b="9167"/>
          <a:stretch/>
        </p:blipFill>
        <p:spPr bwMode="auto">
          <a:xfrm>
            <a:off x="-1" y="742950"/>
            <a:ext cx="9144001" cy="5486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F8E6393-2B54-709A-CC45-55EE6AC16101}"/>
              </a:ext>
            </a:extLst>
          </p:cNvPr>
          <p:cNvSpPr>
            <a:spLocks noGrp="1"/>
          </p:cNvSpPr>
          <p:nvPr>
            <p:ph type="ctrTitle"/>
          </p:nvPr>
        </p:nvSpPr>
        <p:spPr/>
        <p:txBody>
          <a:bodyPr>
            <a:normAutofit/>
          </a:bodyPr>
          <a:lstStyle/>
          <a:p>
            <a:r>
              <a:rPr lang="en-US" dirty="0"/>
              <a:t>Short-Term Nightly Rentals in Utah</a:t>
            </a:r>
          </a:p>
        </p:txBody>
      </p:sp>
      <p:sp>
        <p:nvSpPr>
          <p:cNvPr id="3" name="Subtitle 2">
            <a:extLst>
              <a:ext uri="{FF2B5EF4-FFF2-40B4-BE49-F238E27FC236}">
                <a16:creationId xmlns:a16="http://schemas.microsoft.com/office/drawing/2014/main" id="{4DA1D408-E23D-D43E-FAE6-31E5A10B67F5}"/>
              </a:ext>
            </a:extLst>
          </p:cNvPr>
          <p:cNvSpPr>
            <a:spLocks noGrp="1"/>
          </p:cNvSpPr>
          <p:nvPr>
            <p:ph type="subTitle" idx="1"/>
          </p:nvPr>
        </p:nvSpPr>
        <p:spPr>
          <a:xfrm>
            <a:off x="2027464" y="3721781"/>
            <a:ext cx="5089071" cy="850219"/>
          </a:xfrm>
        </p:spPr>
        <p:txBody>
          <a:bodyPr>
            <a:normAutofit/>
          </a:bodyPr>
          <a:lstStyle/>
          <a:p>
            <a:r>
              <a:rPr lang="en-US" dirty="0"/>
              <a:t>How they impact tax collections, housing inventory, and affordability</a:t>
            </a:r>
          </a:p>
        </p:txBody>
      </p:sp>
      <p:sp>
        <p:nvSpPr>
          <p:cNvPr id="4" name="Subtitle 2">
            <a:extLst>
              <a:ext uri="{FF2B5EF4-FFF2-40B4-BE49-F238E27FC236}">
                <a16:creationId xmlns:a16="http://schemas.microsoft.com/office/drawing/2014/main" id="{A8D0EF49-80E2-FCE8-6F90-5599832CAB56}"/>
              </a:ext>
            </a:extLst>
          </p:cNvPr>
          <p:cNvSpPr txBox="1">
            <a:spLocks/>
          </p:cNvSpPr>
          <p:nvPr/>
        </p:nvSpPr>
        <p:spPr>
          <a:xfrm>
            <a:off x="2356757" y="5034188"/>
            <a:ext cx="4648200" cy="8502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i="1" dirty="0"/>
              <a:t>Kelsey White</a:t>
            </a:r>
          </a:p>
        </p:txBody>
      </p:sp>
    </p:spTree>
    <p:extLst>
      <p:ext uri="{BB962C8B-B14F-4D97-AF65-F5344CB8AC3E}">
        <p14:creationId xmlns:p14="http://schemas.microsoft.com/office/powerpoint/2010/main" val="80336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DEFEC7-5596-D550-04F5-46E91F7A4F8E}"/>
              </a:ext>
            </a:extLst>
          </p:cNvPr>
          <p:cNvPicPr>
            <a:picLocks noChangeAspect="1"/>
          </p:cNvPicPr>
          <p:nvPr/>
        </p:nvPicPr>
        <p:blipFill>
          <a:blip r:embed="rId3"/>
          <a:stretch>
            <a:fillRect/>
          </a:stretch>
        </p:blipFill>
        <p:spPr>
          <a:xfrm>
            <a:off x="285521" y="1923646"/>
            <a:ext cx="8572957" cy="3654787"/>
          </a:xfrm>
          <a:prstGeom prst="rect">
            <a:avLst/>
          </a:prstGeom>
        </p:spPr>
      </p:pic>
      <p:sp>
        <p:nvSpPr>
          <p:cNvPr id="5" name="Title 1">
            <a:extLst>
              <a:ext uri="{FF2B5EF4-FFF2-40B4-BE49-F238E27FC236}">
                <a16:creationId xmlns:a16="http://schemas.microsoft.com/office/drawing/2014/main" id="{CB729491-47DE-8A21-B82E-662AC8750D9D}"/>
              </a:ext>
            </a:extLst>
          </p:cNvPr>
          <p:cNvSpPr>
            <a:spLocks noGrp="1"/>
          </p:cNvSpPr>
          <p:nvPr>
            <p:ph type="title"/>
          </p:nvPr>
        </p:nvSpPr>
        <p:spPr>
          <a:xfrm>
            <a:off x="628648" y="787942"/>
            <a:ext cx="7292194" cy="721994"/>
          </a:xfrm>
        </p:spPr>
        <p:txBody>
          <a:bodyPr>
            <a:normAutofit fontScale="90000"/>
          </a:bodyPr>
          <a:lstStyle/>
          <a:p>
            <a:r>
              <a:rPr lang="en-US" dirty="0"/>
              <a:t>STR listings doubled in 5 years</a:t>
            </a:r>
          </a:p>
        </p:txBody>
      </p:sp>
    </p:spTree>
    <p:extLst>
      <p:ext uri="{BB962C8B-B14F-4D97-AF65-F5344CB8AC3E}">
        <p14:creationId xmlns:p14="http://schemas.microsoft.com/office/powerpoint/2010/main" val="1070626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EEE1D-ED11-CAD5-D3DC-823DF0D470FC}"/>
              </a:ext>
            </a:extLst>
          </p:cNvPr>
          <p:cNvSpPr>
            <a:spLocks noGrp="1"/>
          </p:cNvSpPr>
          <p:nvPr>
            <p:ph type="title"/>
          </p:nvPr>
        </p:nvSpPr>
        <p:spPr/>
        <p:txBody>
          <a:bodyPr/>
          <a:lstStyle/>
          <a:p>
            <a:r>
              <a:rPr lang="en-US" dirty="0"/>
              <a:t>Tax Collections</a:t>
            </a:r>
          </a:p>
        </p:txBody>
      </p:sp>
      <p:sp>
        <p:nvSpPr>
          <p:cNvPr id="3" name="Content Placeholder 2">
            <a:extLst>
              <a:ext uri="{FF2B5EF4-FFF2-40B4-BE49-F238E27FC236}">
                <a16:creationId xmlns:a16="http://schemas.microsoft.com/office/drawing/2014/main" id="{B18C33DE-7FA8-7BE1-F97D-2987640BA9CA}"/>
              </a:ext>
            </a:extLst>
          </p:cNvPr>
          <p:cNvSpPr>
            <a:spLocks noGrp="1"/>
          </p:cNvSpPr>
          <p:nvPr>
            <p:ph idx="1"/>
          </p:nvPr>
        </p:nvSpPr>
        <p:spPr/>
        <p:txBody>
          <a:bodyPr>
            <a:normAutofit/>
          </a:bodyPr>
          <a:lstStyle/>
          <a:p>
            <a:r>
              <a:rPr lang="en-US" dirty="0"/>
              <a:t>Property Taxes – paid at 100% </a:t>
            </a:r>
            <a:endParaRPr lang="en-US" sz="2400" dirty="0"/>
          </a:p>
          <a:p>
            <a:endParaRPr lang="en-US" sz="2400" kern="100" dirty="0">
              <a:effectLst/>
              <a:ea typeface="DengXian" panose="02010600030101010101" pitchFamily="2" charset="-122"/>
              <a:cs typeface="Times New Roman" panose="02020603050405020304" pitchFamily="18" charset="0"/>
            </a:endParaRPr>
          </a:p>
          <a:p>
            <a:pPr marL="0" indent="0" algn="ctr">
              <a:buNone/>
            </a:pPr>
            <a:r>
              <a:rPr lang="en-US" sz="3200" kern="100" dirty="0">
                <a:effectLst/>
                <a:ea typeface="DengXian" panose="02010600030101010101" pitchFamily="2" charset="-122"/>
                <a:cs typeface="Times New Roman" panose="02020603050405020304" pitchFamily="18" charset="0"/>
              </a:rPr>
              <a:t>STRs currently generate </a:t>
            </a:r>
          </a:p>
          <a:p>
            <a:pPr marL="0" indent="0" algn="ctr">
              <a:buNone/>
            </a:pPr>
            <a:r>
              <a:rPr lang="en-US" sz="3200" b="1" kern="100" dirty="0">
                <a:solidFill>
                  <a:srgbClr val="9B0018"/>
                </a:solidFill>
                <a:effectLst/>
                <a:ea typeface="DengXian" panose="02010600030101010101" pitchFamily="2" charset="-122"/>
                <a:cs typeface="Times New Roman" panose="02020603050405020304" pitchFamily="18" charset="0"/>
              </a:rPr>
              <a:t>over $181 million </a:t>
            </a:r>
          </a:p>
          <a:p>
            <a:pPr marL="0" indent="0" algn="ctr">
              <a:buNone/>
            </a:pPr>
            <a:r>
              <a:rPr lang="en-US" sz="3200" kern="100" dirty="0">
                <a:effectLst/>
                <a:ea typeface="DengXian" panose="02010600030101010101" pitchFamily="2" charset="-122"/>
                <a:cs typeface="Times New Roman" panose="02020603050405020304" pitchFamily="18" charset="0"/>
              </a:rPr>
              <a:t>in property tax revenue. </a:t>
            </a:r>
          </a:p>
        </p:txBody>
      </p:sp>
    </p:spTree>
    <p:extLst>
      <p:ext uri="{BB962C8B-B14F-4D97-AF65-F5344CB8AC3E}">
        <p14:creationId xmlns:p14="http://schemas.microsoft.com/office/powerpoint/2010/main" val="853773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EEE1D-ED11-CAD5-D3DC-823DF0D470FC}"/>
              </a:ext>
            </a:extLst>
          </p:cNvPr>
          <p:cNvSpPr>
            <a:spLocks noGrp="1"/>
          </p:cNvSpPr>
          <p:nvPr>
            <p:ph type="title"/>
          </p:nvPr>
        </p:nvSpPr>
        <p:spPr/>
        <p:txBody>
          <a:bodyPr/>
          <a:lstStyle/>
          <a:p>
            <a:r>
              <a:rPr lang="en-US" dirty="0"/>
              <a:t>Tax Collections</a:t>
            </a:r>
          </a:p>
        </p:txBody>
      </p:sp>
      <p:sp>
        <p:nvSpPr>
          <p:cNvPr id="3" name="Content Placeholder 2">
            <a:extLst>
              <a:ext uri="{FF2B5EF4-FFF2-40B4-BE49-F238E27FC236}">
                <a16:creationId xmlns:a16="http://schemas.microsoft.com/office/drawing/2014/main" id="{B18C33DE-7FA8-7BE1-F97D-2987640BA9CA}"/>
              </a:ext>
            </a:extLst>
          </p:cNvPr>
          <p:cNvSpPr>
            <a:spLocks noGrp="1"/>
          </p:cNvSpPr>
          <p:nvPr>
            <p:ph idx="1"/>
          </p:nvPr>
        </p:nvSpPr>
        <p:spPr>
          <a:xfrm>
            <a:off x="628650" y="1692444"/>
            <a:ext cx="7886700" cy="538180"/>
          </a:xfrm>
        </p:spPr>
        <p:txBody>
          <a:bodyPr>
            <a:normAutofit/>
          </a:bodyPr>
          <a:lstStyle/>
          <a:p>
            <a:r>
              <a:rPr lang="en-US" dirty="0"/>
              <a:t>Transient Room Taxes</a:t>
            </a:r>
          </a:p>
          <a:p>
            <a:pPr lvl="1"/>
            <a:endParaRPr lang="en-US" dirty="0"/>
          </a:p>
        </p:txBody>
      </p:sp>
      <p:graphicFrame>
        <p:nvGraphicFramePr>
          <p:cNvPr id="5" name="Chart 4">
            <a:extLst>
              <a:ext uri="{FF2B5EF4-FFF2-40B4-BE49-F238E27FC236}">
                <a16:creationId xmlns:a16="http://schemas.microsoft.com/office/drawing/2014/main" id="{6D64249E-681F-70A6-EA20-98587C4B095E}"/>
              </a:ext>
            </a:extLst>
          </p:cNvPr>
          <p:cNvGraphicFramePr/>
          <p:nvPr>
            <p:extLst>
              <p:ext uri="{D42A27DB-BD31-4B8C-83A1-F6EECF244321}">
                <p14:modId xmlns:p14="http://schemas.microsoft.com/office/powerpoint/2010/main" val="3152635700"/>
              </p:ext>
            </p:extLst>
          </p:nvPr>
        </p:nvGraphicFramePr>
        <p:xfrm>
          <a:off x="267789" y="2077798"/>
          <a:ext cx="3498668" cy="231285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71292A9-6CD5-466C-56FA-AF4666FC1486}"/>
              </a:ext>
            </a:extLst>
          </p:cNvPr>
          <p:cNvSpPr txBox="1"/>
          <p:nvPr/>
        </p:nvSpPr>
        <p:spPr>
          <a:xfrm>
            <a:off x="2508884" y="2529798"/>
            <a:ext cx="5447211" cy="1384995"/>
          </a:xfrm>
          <a:prstGeom prst="rect">
            <a:avLst/>
          </a:prstGeom>
          <a:noFill/>
        </p:spPr>
        <p:txBody>
          <a:bodyPr wrap="square">
            <a:spAutoFit/>
          </a:bodyPr>
          <a:lstStyle/>
          <a:p>
            <a:pPr marL="457200" lvl="1" indent="0" algn="ctr">
              <a:buNone/>
            </a:pPr>
            <a:r>
              <a:rPr lang="en-US" sz="2800" kern="100" dirty="0">
                <a:effectLst/>
                <a:latin typeface=""/>
                <a:ea typeface="DengXian" panose="02010600030101010101" pitchFamily="2" charset="-122"/>
                <a:cs typeface="Times New Roman" panose="02020603050405020304" pitchFamily="18" charset="0"/>
              </a:rPr>
              <a:t>STRs contribute </a:t>
            </a:r>
            <a:r>
              <a:rPr lang="en-US" sz="2800" b="1" kern="100" dirty="0">
                <a:solidFill>
                  <a:srgbClr val="9B0018"/>
                </a:solidFill>
                <a:effectLst/>
                <a:latin typeface=""/>
                <a:ea typeface="DengXian" panose="02010600030101010101" pitchFamily="2" charset="-122"/>
                <a:cs typeface="Times New Roman" panose="02020603050405020304" pitchFamily="18" charset="0"/>
              </a:rPr>
              <a:t>$35.8 million </a:t>
            </a:r>
            <a:r>
              <a:rPr lang="en-US" sz="2800" kern="100" dirty="0">
                <a:effectLst/>
                <a:latin typeface=""/>
                <a:ea typeface="DengXian" panose="02010600030101010101" pitchFamily="2" charset="-122"/>
                <a:cs typeface="Times New Roman" panose="02020603050405020304" pitchFamily="18" charset="0"/>
              </a:rPr>
              <a:t>to TRT, accounting for </a:t>
            </a:r>
            <a:r>
              <a:rPr lang="en-US" sz="2800" b="1" kern="100" dirty="0">
                <a:solidFill>
                  <a:srgbClr val="9B0018"/>
                </a:solidFill>
                <a:effectLst/>
                <a:latin typeface=""/>
                <a:ea typeface="DengXian" panose="02010600030101010101" pitchFamily="2" charset="-122"/>
                <a:cs typeface="Times New Roman" panose="02020603050405020304" pitchFamily="18" charset="0"/>
              </a:rPr>
              <a:t>33.7% of all collections</a:t>
            </a:r>
            <a:endParaRPr lang="en-US" sz="2000" b="1" kern="100" dirty="0">
              <a:solidFill>
                <a:srgbClr val="9B0018"/>
              </a:solidFill>
              <a:effectLst/>
              <a:latin typeface=""/>
              <a:ea typeface="DengXian" panose="02010600030101010101" pitchFamily="2" charset="-122"/>
              <a:cs typeface="Times New Roman" panose="02020603050405020304" pitchFamily="18" charset="0"/>
            </a:endParaRPr>
          </a:p>
        </p:txBody>
      </p:sp>
      <p:sp>
        <p:nvSpPr>
          <p:cNvPr id="8" name="Content Placeholder 2">
            <a:extLst>
              <a:ext uri="{FF2B5EF4-FFF2-40B4-BE49-F238E27FC236}">
                <a16:creationId xmlns:a16="http://schemas.microsoft.com/office/drawing/2014/main" id="{FE68E81E-9559-37BA-18F2-25C5DE185FA8}"/>
              </a:ext>
            </a:extLst>
          </p:cNvPr>
          <p:cNvSpPr txBox="1">
            <a:spLocks/>
          </p:cNvSpPr>
          <p:nvPr/>
        </p:nvSpPr>
        <p:spPr>
          <a:xfrm>
            <a:off x="781322" y="4407382"/>
            <a:ext cx="6318341" cy="1013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 the past decade TRT yields </a:t>
            </a:r>
          </a:p>
          <a:p>
            <a:pPr marL="0" indent="0">
              <a:buNone/>
            </a:pPr>
            <a:r>
              <a:rPr lang="en-US" dirty="0"/>
              <a:t>have </a:t>
            </a:r>
            <a:r>
              <a:rPr lang="en-US" dirty="0">
                <a:solidFill>
                  <a:srgbClr val="9B0018"/>
                </a:solidFill>
              </a:rPr>
              <a:t>grown 179% </a:t>
            </a:r>
          </a:p>
          <a:p>
            <a:endParaRPr lang="en-US" dirty="0"/>
          </a:p>
          <a:p>
            <a:pPr lvl="1"/>
            <a:endParaRPr lang="en-US" dirty="0"/>
          </a:p>
        </p:txBody>
      </p:sp>
      <p:sp>
        <p:nvSpPr>
          <p:cNvPr id="10" name="Rectangle 9">
            <a:extLst>
              <a:ext uri="{FF2B5EF4-FFF2-40B4-BE49-F238E27FC236}">
                <a16:creationId xmlns:a16="http://schemas.microsoft.com/office/drawing/2014/main" id="{E32EC6D2-CA9C-A0B9-2F87-57F77EB62FFB}"/>
              </a:ext>
            </a:extLst>
          </p:cNvPr>
          <p:cNvSpPr/>
          <p:nvPr/>
        </p:nvSpPr>
        <p:spPr>
          <a:xfrm>
            <a:off x="7080070" y="4640825"/>
            <a:ext cx="1338943" cy="1421806"/>
          </a:xfrm>
          <a:prstGeom prst="rect">
            <a:avLst/>
          </a:prstGeom>
          <a:solidFill>
            <a:srgbClr val="92B7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5A66780-A31B-721E-6D85-81A20FAFF8B1}"/>
              </a:ext>
            </a:extLst>
          </p:cNvPr>
          <p:cNvSpPr/>
          <p:nvPr/>
        </p:nvSpPr>
        <p:spPr>
          <a:xfrm>
            <a:off x="7080070" y="4283289"/>
            <a:ext cx="803365" cy="804173"/>
          </a:xfrm>
          <a:prstGeom prst="rect">
            <a:avLst/>
          </a:prstGeom>
          <a:solidFill>
            <a:srgbClr val="92B7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F7885AE-E4DC-F1EF-E5D7-67D790EFB2E2}"/>
              </a:ext>
            </a:extLst>
          </p:cNvPr>
          <p:cNvSpPr/>
          <p:nvPr/>
        </p:nvSpPr>
        <p:spPr>
          <a:xfrm>
            <a:off x="7005163" y="4732762"/>
            <a:ext cx="1470796" cy="112872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en-US" sz="1400" kern="100" dirty="0">
                <a:solidFill>
                  <a:srgbClr val="23414F"/>
                </a:solidFill>
                <a:effectLst/>
                <a:latin typeface=""/>
                <a:ea typeface="DengXian" panose="02010600030101010101" pitchFamily="2" charset="-122"/>
                <a:cs typeface="Times New Roman" panose="02020603050405020304" pitchFamily="18" charset="0"/>
              </a:rPr>
              <a:t>In-state travelers account for </a:t>
            </a:r>
            <a:r>
              <a:rPr lang="en-US" sz="1600" b="1" kern="100" dirty="0">
                <a:solidFill>
                  <a:srgbClr val="23414F"/>
                </a:solidFill>
                <a:effectLst/>
                <a:latin typeface=""/>
                <a:ea typeface="DengXian" panose="02010600030101010101" pitchFamily="2" charset="-122"/>
                <a:cs typeface="Times New Roman" panose="02020603050405020304" pitchFamily="18" charset="0"/>
              </a:rPr>
              <a:t>20% </a:t>
            </a:r>
            <a:r>
              <a:rPr lang="en-US" sz="1400" kern="100" dirty="0">
                <a:solidFill>
                  <a:srgbClr val="23414F"/>
                </a:solidFill>
                <a:effectLst/>
                <a:latin typeface=""/>
                <a:ea typeface="DengXian" panose="02010600030101010101" pitchFamily="2" charset="-122"/>
                <a:cs typeface="Times New Roman" panose="02020603050405020304" pitchFamily="18" charset="0"/>
              </a:rPr>
              <a:t>of STR bookings in Utah</a:t>
            </a:r>
            <a:endParaRPr lang="en-US" sz="1400" dirty="0">
              <a:solidFill>
                <a:srgbClr val="23414F"/>
              </a:solidFill>
              <a:latin typeface=""/>
            </a:endParaRPr>
          </a:p>
        </p:txBody>
      </p:sp>
    </p:spTree>
    <p:extLst>
      <p:ext uri="{BB962C8B-B14F-4D97-AF65-F5344CB8AC3E}">
        <p14:creationId xmlns:p14="http://schemas.microsoft.com/office/powerpoint/2010/main" val="1295837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EEE1D-ED11-CAD5-D3DC-823DF0D470FC}"/>
              </a:ext>
            </a:extLst>
          </p:cNvPr>
          <p:cNvSpPr>
            <a:spLocks noGrp="1"/>
          </p:cNvSpPr>
          <p:nvPr>
            <p:ph type="title"/>
          </p:nvPr>
        </p:nvSpPr>
        <p:spPr/>
        <p:txBody>
          <a:bodyPr/>
          <a:lstStyle/>
          <a:p>
            <a:r>
              <a:rPr lang="en-US" dirty="0"/>
              <a:t>Economic Activity</a:t>
            </a:r>
          </a:p>
        </p:txBody>
      </p:sp>
      <p:sp>
        <p:nvSpPr>
          <p:cNvPr id="3" name="Content Placeholder 2">
            <a:extLst>
              <a:ext uri="{FF2B5EF4-FFF2-40B4-BE49-F238E27FC236}">
                <a16:creationId xmlns:a16="http://schemas.microsoft.com/office/drawing/2014/main" id="{B18C33DE-7FA8-7BE1-F97D-2987640BA9CA}"/>
              </a:ext>
            </a:extLst>
          </p:cNvPr>
          <p:cNvSpPr>
            <a:spLocks noGrp="1"/>
          </p:cNvSpPr>
          <p:nvPr>
            <p:ph idx="1"/>
          </p:nvPr>
        </p:nvSpPr>
        <p:spPr>
          <a:xfrm>
            <a:off x="628650" y="1692444"/>
            <a:ext cx="7886700" cy="874407"/>
          </a:xfrm>
        </p:spPr>
        <p:txBody>
          <a:bodyPr>
            <a:normAutofit/>
          </a:bodyPr>
          <a:lstStyle/>
          <a:p>
            <a:pPr marL="0" marR="0" indent="0" algn="ctr">
              <a:spcBef>
                <a:spcPts val="0"/>
              </a:spcBef>
              <a:spcAft>
                <a:spcPts val="0"/>
              </a:spcAft>
              <a:buNone/>
            </a:pPr>
            <a:r>
              <a:rPr lang="en-US" sz="2400" kern="100" dirty="0">
                <a:effectLst/>
                <a:ea typeface="DengXian" panose="02010600030101010101" pitchFamily="2" charset="-122"/>
                <a:cs typeface="Times New Roman" panose="02020603050405020304" pitchFamily="18" charset="0"/>
              </a:rPr>
              <a:t>STR guests are responsible for </a:t>
            </a:r>
            <a:r>
              <a:rPr lang="en-US" sz="2400" b="1" kern="100" dirty="0">
                <a:solidFill>
                  <a:srgbClr val="9B0018"/>
                </a:solidFill>
                <a:effectLst/>
                <a:ea typeface="DengXian" panose="02010600030101010101" pitchFamily="2" charset="-122"/>
                <a:cs typeface="Times New Roman" panose="02020603050405020304" pitchFamily="18" charset="0"/>
              </a:rPr>
              <a:t>$1.19 billion </a:t>
            </a:r>
            <a:r>
              <a:rPr lang="en-US" sz="2400" kern="100" dirty="0">
                <a:effectLst/>
                <a:ea typeface="DengXian" panose="02010600030101010101" pitchFamily="2" charset="-122"/>
                <a:cs typeface="Times New Roman" panose="02020603050405020304" pitchFamily="18" charset="0"/>
              </a:rPr>
              <a:t>in direct visitor spending in Utah.</a:t>
            </a:r>
            <a:endParaRPr lang="en-US" sz="3200" dirty="0"/>
          </a:p>
        </p:txBody>
      </p:sp>
      <p:sp>
        <p:nvSpPr>
          <p:cNvPr id="4" name="Content Placeholder 2">
            <a:extLst>
              <a:ext uri="{FF2B5EF4-FFF2-40B4-BE49-F238E27FC236}">
                <a16:creationId xmlns:a16="http://schemas.microsoft.com/office/drawing/2014/main" id="{2E12421F-EE05-F852-6F6D-2695FB5F5CD8}"/>
              </a:ext>
            </a:extLst>
          </p:cNvPr>
          <p:cNvSpPr txBox="1">
            <a:spLocks/>
          </p:cNvSpPr>
          <p:nvPr/>
        </p:nvSpPr>
        <p:spPr>
          <a:xfrm>
            <a:off x="674371" y="5066613"/>
            <a:ext cx="7886700" cy="5130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400" kern="100" dirty="0">
                <a:ea typeface="DengXian" panose="02010600030101010101" pitchFamily="2" charset="-122"/>
                <a:cs typeface="Times New Roman" panose="02020603050405020304" pitchFamily="18" charset="0"/>
              </a:rPr>
              <a:t>This activity supports more than </a:t>
            </a:r>
            <a:r>
              <a:rPr lang="en-US" sz="2400" b="1" kern="100" dirty="0">
                <a:solidFill>
                  <a:srgbClr val="9B0018"/>
                </a:solidFill>
                <a:ea typeface="DengXian" panose="02010600030101010101" pitchFamily="2" charset="-122"/>
                <a:cs typeface="Times New Roman" panose="02020603050405020304" pitchFamily="18" charset="0"/>
              </a:rPr>
              <a:t>10,200 jobs</a:t>
            </a:r>
            <a:r>
              <a:rPr lang="en-US" sz="2400" kern="100" dirty="0">
                <a:ea typeface="DengXian" panose="02010600030101010101" pitchFamily="2" charset="-122"/>
                <a:cs typeface="Times New Roman" panose="02020603050405020304" pitchFamily="18" charset="0"/>
              </a:rPr>
              <a:t>.</a:t>
            </a:r>
          </a:p>
          <a:p>
            <a:pPr lvl="1" algn="ctr"/>
            <a:endParaRPr lang="en-US" sz="3200" dirty="0"/>
          </a:p>
        </p:txBody>
      </p:sp>
      <p:graphicFrame>
        <p:nvGraphicFramePr>
          <p:cNvPr id="5" name="Chart 4">
            <a:extLst>
              <a:ext uri="{FF2B5EF4-FFF2-40B4-BE49-F238E27FC236}">
                <a16:creationId xmlns:a16="http://schemas.microsoft.com/office/drawing/2014/main" id="{A02F2330-3458-5796-15C0-9F13BBEB9AA0}"/>
              </a:ext>
            </a:extLst>
          </p:cNvPr>
          <p:cNvGraphicFramePr/>
          <p:nvPr>
            <p:extLst>
              <p:ext uri="{D42A27DB-BD31-4B8C-83A1-F6EECF244321}">
                <p14:modId xmlns:p14="http://schemas.microsoft.com/office/powerpoint/2010/main" val="4104875622"/>
              </p:ext>
            </p:extLst>
          </p:nvPr>
        </p:nvGraphicFramePr>
        <p:xfrm>
          <a:off x="2684417" y="2660306"/>
          <a:ext cx="3498668" cy="2312851"/>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2">
            <a:extLst>
              <a:ext uri="{FF2B5EF4-FFF2-40B4-BE49-F238E27FC236}">
                <a16:creationId xmlns:a16="http://schemas.microsoft.com/office/drawing/2014/main" id="{616827AD-90C4-8637-CD95-0A8266887B3C}"/>
              </a:ext>
            </a:extLst>
          </p:cNvPr>
          <p:cNvSpPr txBox="1">
            <a:spLocks/>
          </p:cNvSpPr>
          <p:nvPr/>
        </p:nvSpPr>
        <p:spPr>
          <a:xfrm>
            <a:off x="5176702" y="2842810"/>
            <a:ext cx="1302474" cy="9739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400" kern="100" dirty="0">
                <a:solidFill>
                  <a:srgbClr val="23414F"/>
                </a:solidFill>
                <a:ea typeface="DengXian" panose="02010600030101010101" pitchFamily="2" charset="-122"/>
                <a:cs typeface="Times New Roman" panose="02020603050405020304" pitchFamily="18" charset="0"/>
              </a:rPr>
              <a:t>STR portion of statewide visitor spending</a:t>
            </a:r>
            <a:endParaRPr lang="en-US" sz="1400" dirty="0">
              <a:solidFill>
                <a:srgbClr val="23414F"/>
              </a:solidFill>
            </a:endParaRPr>
          </a:p>
        </p:txBody>
      </p:sp>
    </p:spTree>
    <p:extLst>
      <p:ext uri="{BB962C8B-B14F-4D97-AF65-F5344CB8AC3E}">
        <p14:creationId xmlns:p14="http://schemas.microsoft.com/office/powerpoint/2010/main" val="325784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51741-A60F-8109-7652-24EB767EA78E}"/>
              </a:ext>
            </a:extLst>
          </p:cNvPr>
          <p:cNvSpPr>
            <a:spLocks noGrp="1"/>
          </p:cNvSpPr>
          <p:nvPr>
            <p:ph type="title"/>
          </p:nvPr>
        </p:nvSpPr>
        <p:spPr>
          <a:xfrm>
            <a:off x="628650" y="893172"/>
            <a:ext cx="6926580" cy="1465095"/>
          </a:xfrm>
        </p:spPr>
        <p:txBody>
          <a:bodyPr>
            <a:normAutofit fontScale="90000"/>
          </a:bodyPr>
          <a:lstStyle/>
          <a:p>
            <a:r>
              <a:rPr lang="en-US" dirty="0"/>
              <a:t>What would happen if short term rentals were converted to the for-sale market? </a:t>
            </a:r>
          </a:p>
        </p:txBody>
      </p:sp>
      <p:pic>
        <p:nvPicPr>
          <p:cNvPr id="1028" name="Picture 4">
            <a:extLst>
              <a:ext uri="{FF2B5EF4-FFF2-40B4-BE49-F238E27FC236}">
                <a16:creationId xmlns:a16="http://schemas.microsoft.com/office/drawing/2014/main" id="{865876C3-143E-FCD3-3983-1D1AAE13FC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690" y="2873945"/>
            <a:ext cx="3128226" cy="2343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tah Holiday Family Vacation Rental - Utah Family Lodges">
            <a:extLst>
              <a:ext uri="{FF2B5EF4-FFF2-40B4-BE49-F238E27FC236}">
                <a16:creationId xmlns:a16="http://schemas.microsoft.com/office/drawing/2014/main" id="{66C9AFE7-87EF-39F2-5BAA-D9920B4B53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764"/>
          <a:stretch/>
        </p:blipFill>
        <p:spPr bwMode="auto">
          <a:xfrm>
            <a:off x="4572000" y="3059497"/>
            <a:ext cx="3874770" cy="310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583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D3FD5B-04CF-20DB-3B85-894FB7332057}"/>
              </a:ext>
            </a:extLst>
          </p:cNvPr>
          <p:cNvPicPr>
            <a:picLocks noChangeAspect="1"/>
          </p:cNvPicPr>
          <p:nvPr/>
        </p:nvPicPr>
        <p:blipFill>
          <a:blip r:embed="rId3"/>
          <a:stretch>
            <a:fillRect/>
          </a:stretch>
        </p:blipFill>
        <p:spPr>
          <a:xfrm>
            <a:off x="1041763" y="2511462"/>
            <a:ext cx="7772400" cy="3405883"/>
          </a:xfrm>
          <a:prstGeom prst="rect">
            <a:avLst/>
          </a:prstGeom>
        </p:spPr>
      </p:pic>
      <p:sp>
        <p:nvSpPr>
          <p:cNvPr id="2" name="Title 1">
            <a:extLst>
              <a:ext uri="{FF2B5EF4-FFF2-40B4-BE49-F238E27FC236}">
                <a16:creationId xmlns:a16="http://schemas.microsoft.com/office/drawing/2014/main" id="{C540E43F-1B80-C4DC-B84F-6841962BA786}"/>
              </a:ext>
            </a:extLst>
          </p:cNvPr>
          <p:cNvSpPr>
            <a:spLocks noGrp="1"/>
          </p:cNvSpPr>
          <p:nvPr>
            <p:ph type="title"/>
          </p:nvPr>
        </p:nvSpPr>
        <p:spPr/>
        <p:txBody>
          <a:bodyPr/>
          <a:lstStyle/>
          <a:p>
            <a:r>
              <a:rPr lang="en-US" dirty="0"/>
              <a:t>Affordability </a:t>
            </a:r>
          </a:p>
        </p:txBody>
      </p:sp>
      <p:sp>
        <p:nvSpPr>
          <p:cNvPr id="8" name="TextBox 7">
            <a:extLst>
              <a:ext uri="{FF2B5EF4-FFF2-40B4-BE49-F238E27FC236}">
                <a16:creationId xmlns:a16="http://schemas.microsoft.com/office/drawing/2014/main" id="{47849B0B-6F97-3C05-96A4-1044C291ECED}"/>
              </a:ext>
            </a:extLst>
          </p:cNvPr>
          <p:cNvSpPr txBox="1"/>
          <p:nvPr/>
        </p:nvSpPr>
        <p:spPr>
          <a:xfrm>
            <a:off x="685800" y="1393270"/>
            <a:ext cx="7772400" cy="923330"/>
          </a:xfrm>
          <a:prstGeom prst="rect">
            <a:avLst/>
          </a:prstGeom>
          <a:noFill/>
        </p:spPr>
        <p:txBody>
          <a:bodyPr wrap="square">
            <a:spAutoFit/>
          </a:bodyPr>
          <a:lstStyle/>
          <a:p>
            <a:pPr marL="0" marR="0">
              <a:spcBef>
                <a:spcPts val="0"/>
              </a:spcBef>
              <a:spcAft>
                <a:spcPts val="0"/>
              </a:spcAft>
            </a:pPr>
            <a:r>
              <a:rPr lang="en-US" sz="1800" kern="100" dirty="0">
                <a:effectLst/>
                <a:latin typeface=""/>
                <a:ea typeface="DengXian" panose="02010600030101010101" pitchFamily="2" charset="-122"/>
                <a:cs typeface="Mangal" panose="02040503050203030202" pitchFamily="18" charset="0"/>
              </a:rPr>
              <a:t>The vast majority of </a:t>
            </a:r>
            <a:r>
              <a:rPr lang="en-US" sz="1800" kern="100" dirty="0">
                <a:solidFill>
                  <a:srgbClr val="9B0018"/>
                </a:solidFill>
                <a:effectLst/>
                <a:latin typeface=""/>
                <a:ea typeface="DengXian" panose="02010600030101010101" pitchFamily="2" charset="-122"/>
                <a:cs typeface="Mangal" panose="02040503050203030202" pitchFamily="18" charset="0"/>
              </a:rPr>
              <a:t>STR units are valued well above what is considered affordable for local households</a:t>
            </a:r>
            <a:r>
              <a:rPr lang="en-US" sz="1800" kern="100" dirty="0">
                <a:effectLst/>
                <a:latin typeface=""/>
                <a:ea typeface="DengXian" panose="02010600030101010101" pitchFamily="2" charset="-122"/>
                <a:cs typeface="Mangal" panose="02040503050203030202" pitchFamily="18" charset="0"/>
              </a:rPr>
              <a:t>, with only a small fraction accessible to those earning less than the area’s median income.</a:t>
            </a:r>
          </a:p>
        </p:txBody>
      </p:sp>
    </p:spTree>
    <p:extLst>
      <p:ext uri="{BB962C8B-B14F-4D97-AF65-F5344CB8AC3E}">
        <p14:creationId xmlns:p14="http://schemas.microsoft.com/office/powerpoint/2010/main" val="2190546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0E43F-1B80-C4DC-B84F-6841962BA786}"/>
              </a:ext>
            </a:extLst>
          </p:cNvPr>
          <p:cNvSpPr>
            <a:spLocks noGrp="1"/>
          </p:cNvSpPr>
          <p:nvPr>
            <p:ph type="title"/>
          </p:nvPr>
        </p:nvSpPr>
        <p:spPr/>
        <p:txBody>
          <a:bodyPr/>
          <a:lstStyle/>
          <a:p>
            <a:r>
              <a:rPr lang="en-US" dirty="0"/>
              <a:t>Affordability </a:t>
            </a:r>
          </a:p>
        </p:txBody>
      </p:sp>
      <p:sp>
        <p:nvSpPr>
          <p:cNvPr id="3" name="Content Placeholder 2">
            <a:extLst>
              <a:ext uri="{FF2B5EF4-FFF2-40B4-BE49-F238E27FC236}">
                <a16:creationId xmlns:a16="http://schemas.microsoft.com/office/drawing/2014/main" id="{191D4731-C1BB-F934-ED96-669630AA36E4}"/>
              </a:ext>
            </a:extLst>
          </p:cNvPr>
          <p:cNvSpPr>
            <a:spLocks noGrp="1"/>
          </p:cNvSpPr>
          <p:nvPr>
            <p:ph idx="1"/>
          </p:nvPr>
        </p:nvSpPr>
        <p:spPr>
          <a:xfrm>
            <a:off x="628650" y="1561579"/>
            <a:ext cx="6922524" cy="1367399"/>
          </a:xfrm>
        </p:spPr>
        <p:txBody>
          <a:bodyPr>
            <a:normAutofit/>
          </a:bodyPr>
          <a:lstStyle/>
          <a:p>
            <a:r>
              <a:rPr lang="en-US" sz="2400" dirty="0"/>
              <a:t>If half the STRs statewide were listed for sale, the market would experience a one-time decrease of about 0.4%</a:t>
            </a:r>
          </a:p>
        </p:txBody>
      </p:sp>
      <p:sp>
        <p:nvSpPr>
          <p:cNvPr id="5" name="Content Placeholder 2">
            <a:extLst>
              <a:ext uri="{FF2B5EF4-FFF2-40B4-BE49-F238E27FC236}">
                <a16:creationId xmlns:a16="http://schemas.microsoft.com/office/drawing/2014/main" id="{666750F3-BCDD-FE07-86DC-31E849224AF0}"/>
              </a:ext>
            </a:extLst>
          </p:cNvPr>
          <p:cNvSpPr txBox="1">
            <a:spLocks/>
          </p:cNvSpPr>
          <p:nvPr/>
        </p:nvSpPr>
        <p:spPr>
          <a:xfrm>
            <a:off x="1592826" y="2882296"/>
            <a:ext cx="5210042" cy="7931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1800" dirty="0"/>
              <a:t>This translates to a </a:t>
            </a:r>
            <a:r>
              <a:rPr lang="en-US" sz="2000" dirty="0">
                <a:solidFill>
                  <a:srgbClr val="9B0018"/>
                </a:solidFill>
              </a:rPr>
              <a:t>drop in median home price from $500,000 to $498,000</a:t>
            </a:r>
            <a:endParaRPr lang="en-US" sz="1800" dirty="0">
              <a:solidFill>
                <a:srgbClr val="9B0018"/>
              </a:solidFill>
            </a:endParaRPr>
          </a:p>
          <a:p>
            <a:pPr algn="ctr"/>
            <a:endParaRPr lang="en-US" sz="2000" dirty="0"/>
          </a:p>
        </p:txBody>
      </p:sp>
      <p:graphicFrame>
        <p:nvGraphicFramePr>
          <p:cNvPr id="6" name="Chart 5">
            <a:extLst>
              <a:ext uri="{FF2B5EF4-FFF2-40B4-BE49-F238E27FC236}">
                <a16:creationId xmlns:a16="http://schemas.microsoft.com/office/drawing/2014/main" id="{A113B3D4-F1AB-1574-8029-D2CD8B380FD8}"/>
              </a:ext>
            </a:extLst>
          </p:cNvPr>
          <p:cNvGraphicFramePr/>
          <p:nvPr>
            <p:extLst>
              <p:ext uri="{D42A27DB-BD31-4B8C-83A1-F6EECF244321}">
                <p14:modId xmlns:p14="http://schemas.microsoft.com/office/powerpoint/2010/main" val="1418203026"/>
              </p:ext>
            </p:extLst>
          </p:nvPr>
        </p:nvGraphicFramePr>
        <p:xfrm>
          <a:off x="2839065" y="3359348"/>
          <a:ext cx="6145161" cy="2864247"/>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147905F7-B717-F7C9-6B42-BDBB635DE330}"/>
              </a:ext>
            </a:extLst>
          </p:cNvPr>
          <p:cNvSpPr/>
          <p:nvPr/>
        </p:nvSpPr>
        <p:spPr>
          <a:xfrm>
            <a:off x="5916254" y="3772070"/>
            <a:ext cx="3067972" cy="24553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60B779-7465-C99C-E6E5-8410B5E9ED78}"/>
              </a:ext>
            </a:extLst>
          </p:cNvPr>
          <p:cNvSpPr/>
          <p:nvPr/>
        </p:nvSpPr>
        <p:spPr>
          <a:xfrm>
            <a:off x="3300125" y="6046027"/>
            <a:ext cx="2687719" cy="2813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8286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0E43F-1B80-C4DC-B84F-6841962BA786}"/>
              </a:ext>
            </a:extLst>
          </p:cNvPr>
          <p:cNvSpPr>
            <a:spLocks noGrp="1"/>
          </p:cNvSpPr>
          <p:nvPr>
            <p:ph type="title"/>
          </p:nvPr>
        </p:nvSpPr>
        <p:spPr/>
        <p:txBody>
          <a:bodyPr/>
          <a:lstStyle/>
          <a:p>
            <a:r>
              <a:rPr lang="en-US" dirty="0"/>
              <a:t>Inventory </a:t>
            </a:r>
          </a:p>
        </p:txBody>
      </p:sp>
      <p:sp>
        <p:nvSpPr>
          <p:cNvPr id="3" name="Content Placeholder 2">
            <a:extLst>
              <a:ext uri="{FF2B5EF4-FFF2-40B4-BE49-F238E27FC236}">
                <a16:creationId xmlns:a16="http://schemas.microsoft.com/office/drawing/2014/main" id="{191D4731-C1BB-F934-ED96-669630AA36E4}"/>
              </a:ext>
            </a:extLst>
          </p:cNvPr>
          <p:cNvSpPr>
            <a:spLocks noGrp="1"/>
          </p:cNvSpPr>
          <p:nvPr>
            <p:ph idx="1"/>
          </p:nvPr>
        </p:nvSpPr>
        <p:spPr>
          <a:xfrm>
            <a:off x="628650" y="1629718"/>
            <a:ext cx="3661613" cy="1633686"/>
          </a:xfrm>
        </p:spPr>
        <p:txBody>
          <a:bodyPr>
            <a:normAutofit/>
          </a:bodyPr>
          <a:lstStyle/>
          <a:p>
            <a:r>
              <a:rPr lang="en-US" sz="2400" dirty="0"/>
              <a:t>In 2024, STRs accounted for </a:t>
            </a:r>
            <a:r>
              <a:rPr lang="en-US" sz="2400" dirty="0">
                <a:solidFill>
                  <a:srgbClr val="9B0018"/>
                </a:solidFill>
              </a:rPr>
              <a:t>less than 2%</a:t>
            </a:r>
            <a:r>
              <a:rPr lang="en-US" sz="2400" dirty="0"/>
              <a:t> of the state’s housing supply</a:t>
            </a:r>
          </a:p>
        </p:txBody>
      </p:sp>
      <p:pic>
        <p:nvPicPr>
          <p:cNvPr id="8" name="Picture 7">
            <a:extLst>
              <a:ext uri="{FF2B5EF4-FFF2-40B4-BE49-F238E27FC236}">
                <a16:creationId xmlns:a16="http://schemas.microsoft.com/office/drawing/2014/main" id="{30E542F7-28BE-24B3-FC85-46F20C49ABEF}"/>
              </a:ext>
            </a:extLst>
          </p:cNvPr>
          <p:cNvPicPr>
            <a:picLocks noChangeAspect="1"/>
          </p:cNvPicPr>
          <p:nvPr/>
        </p:nvPicPr>
        <p:blipFill>
          <a:blip r:embed="rId3"/>
          <a:stretch>
            <a:fillRect/>
          </a:stretch>
        </p:blipFill>
        <p:spPr>
          <a:xfrm>
            <a:off x="4853738" y="779388"/>
            <a:ext cx="3890212" cy="5292090"/>
          </a:xfrm>
          <a:prstGeom prst="rect">
            <a:avLst/>
          </a:prstGeom>
        </p:spPr>
      </p:pic>
      <p:graphicFrame>
        <p:nvGraphicFramePr>
          <p:cNvPr id="9" name="Chart 8">
            <a:extLst>
              <a:ext uri="{FF2B5EF4-FFF2-40B4-BE49-F238E27FC236}">
                <a16:creationId xmlns:a16="http://schemas.microsoft.com/office/drawing/2014/main" id="{23401EDF-801E-23C8-F396-2B7C5D2B89CC}"/>
              </a:ext>
            </a:extLst>
          </p:cNvPr>
          <p:cNvGraphicFramePr/>
          <p:nvPr>
            <p:extLst>
              <p:ext uri="{D42A27DB-BD31-4B8C-83A1-F6EECF244321}">
                <p14:modId xmlns:p14="http://schemas.microsoft.com/office/powerpoint/2010/main" val="1706016014"/>
              </p:ext>
            </p:extLst>
          </p:nvPr>
        </p:nvGraphicFramePr>
        <p:xfrm>
          <a:off x="237107" y="3475081"/>
          <a:ext cx="3498668" cy="2312851"/>
        </p:xfrm>
        <a:graphic>
          <a:graphicData uri="http://schemas.openxmlformats.org/drawingml/2006/chart">
            <c:chart xmlns:c="http://schemas.openxmlformats.org/drawingml/2006/chart" xmlns:r="http://schemas.openxmlformats.org/officeDocument/2006/relationships" r:id="rId4"/>
          </a:graphicData>
        </a:graphic>
      </p:graphicFrame>
      <p:sp>
        <p:nvSpPr>
          <p:cNvPr id="10" name="Content Placeholder 2">
            <a:extLst>
              <a:ext uri="{FF2B5EF4-FFF2-40B4-BE49-F238E27FC236}">
                <a16:creationId xmlns:a16="http://schemas.microsoft.com/office/drawing/2014/main" id="{414AB814-0BEC-DE24-8802-BDBC928116E7}"/>
              </a:ext>
            </a:extLst>
          </p:cNvPr>
          <p:cNvSpPr txBox="1">
            <a:spLocks/>
          </p:cNvSpPr>
          <p:nvPr/>
        </p:nvSpPr>
        <p:spPr>
          <a:xfrm>
            <a:off x="2844982" y="4528372"/>
            <a:ext cx="1302474" cy="97392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400" kern="100" dirty="0">
                <a:solidFill>
                  <a:srgbClr val="23414F"/>
                </a:solidFill>
                <a:ea typeface="DengXian" panose="02010600030101010101" pitchFamily="2" charset="-122"/>
                <a:cs typeface="Times New Roman" panose="02020603050405020304" pitchFamily="18" charset="0"/>
              </a:rPr>
              <a:t>STR activity concentrated in Summit, Salt Lake, and Washington Counties</a:t>
            </a:r>
            <a:endParaRPr lang="en-US" sz="1400" dirty="0">
              <a:solidFill>
                <a:srgbClr val="23414F"/>
              </a:solidFill>
            </a:endParaRPr>
          </a:p>
        </p:txBody>
      </p:sp>
    </p:spTree>
    <p:extLst>
      <p:ext uri="{BB962C8B-B14F-4D97-AF65-F5344CB8AC3E}">
        <p14:creationId xmlns:p14="http://schemas.microsoft.com/office/powerpoint/2010/main" val="2706516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7A7C-D67F-3E76-433A-3C3226129A2E}"/>
              </a:ext>
            </a:extLst>
          </p:cNvPr>
          <p:cNvSpPr>
            <a:spLocks noGrp="1"/>
          </p:cNvSpPr>
          <p:nvPr>
            <p:ph type="title"/>
          </p:nvPr>
        </p:nvSpPr>
        <p:spPr/>
        <p:txBody>
          <a:bodyPr/>
          <a:lstStyle/>
          <a:p>
            <a:r>
              <a:rPr lang="en-US" dirty="0"/>
              <a:t>Tax Shift</a:t>
            </a:r>
          </a:p>
        </p:txBody>
      </p:sp>
      <p:pic>
        <p:nvPicPr>
          <p:cNvPr id="2054" name="Picture 6" descr="LVH | Ultra Luxury Vacation Rentals Park City Utah">
            <a:extLst>
              <a:ext uri="{FF2B5EF4-FFF2-40B4-BE49-F238E27FC236}">
                <a16:creationId xmlns:a16="http://schemas.microsoft.com/office/drawing/2014/main" id="{EA8544A5-6E1E-E5D7-CDA0-10C168B294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37" t="12671" r="1160" b="9344"/>
          <a:stretch/>
        </p:blipFill>
        <p:spPr bwMode="auto">
          <a:xfrm>
            <a:off x="334011" y="2799680"/>
            <a:ext cx="3440430" cy="1722340"/>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a:extLst>
              <a:ext uri="{FF2B5EF4-FFF2-40B4-BE49-F238E27FC236}">
                <a16:creationId xmlns:a16="http://schemas.microsoft.com/office/drawing/2014/main" id="{D1150318-99BE-772A-7F31-E7A08B1DD569}"/>
              </a:ext>
            </a:extLst>
          </p:cNvPr>
          <p:cNvSpPr/>
          <p:nvPr/>
        </p:nvSpPr>
        <p:spPr>
          <a:xfrm>
            <a:off x="4234417" y="3551733"/>
            <a:ext cx="978408" cy="484632"/>
          </a:xfrm>
          <a:prstGeom prst="rightArrow">
            <a:avLst/>
          </a:prstGeom>
          <a:solidFill>
            <a:srgbClr val="92B7CC"/>
          </a:solidFill>
          <a:ln>
            <a:solidFill>
              <a:srgbClr val="92B7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A101F04-13FD-56B7-E1EE-7B046F7ACFC1}"/>
              </a:ext>
            </a:extLst>
          </p:cNvPr>
          <p:cNvSpPr txBox="1">
            <a:spLocks/>
          </p:cNvSpPr>
          <p:nvPr/>
        </p:nvSpPr>
        <p:spPr>
          <a:xfrm>
            <a:off x="3398555" y="2829739"/>
            <a:ext cx="2534666" cy="7219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
                <a:ea typeface="Grantha Sangam MN" pitchFamily="2" charset="0"/>
                <a:cs typeface="Grantha Sangam MN" pitchFamily="2" charset="0"/>
              </a:defRPr>
            </a:lvl1pPr>
          </a:lstStyle>
          <a:p>
            <a:pPr algn="ctr"/>
            <a:r>
              <a:rPr lang="en-US" sz="3600" b="1" dirty="0">
                <a:solidFill>
                  <a:srgbClr val="23414F"/>
                </a:solidFill>
                <a:latin typeface="Arial" panose="020B0604020202020204" pitchFamily="34" charset="0"/>
                <a:cs typeface="Arial" panose="020B0604020202020204" pitchFamily="34" charset="0"/>
              </a:rPr>
              <a:t>$81.5M</a:t>
            </a:r>
          </a:p>
        </p:txBody>
      </p:sp>
      <p:sp>
        <p:nvSpPr>
          <p:cNvPr id="7" name="TextBox 6">
            <a:extLst>
              <a:ext uri="{FF2B5EF4-FFF2-40B4-BE49-F238E27FC236}">
                <a16:creationId xmlns:a16="http://schemas.microsoft.com/office/drawing/2014/main" id="{A514D560-5818-B9D5-84E3-23C5339EF570}"/>
              </a:ext>
            </a:extLst>
          </p:cNvPr>
          <p:cNvSpPr txBox="1"/>
          <p:nvPr/>
        </p:nvSpPr>
        <p:spPr>
          <a:xfrm>
            <a:off x="1183750" y="5047995"/>
            <a:ext cx="5321553" cy="461665"/>
          </a:xfrm>
          <a:prstGeom prst="rect">
            <a:avLst/>
          </a:prstGeom>
          <a:noFill/>
        </p:spPr>
        <p:txBody>
          <a:bodyPr wrap="square">
            <a:spAutoFit/>
          </a:bodyPr>
          <a:lstStyle/>
          <a:p>
            <a:pPr lvl="1"/>
            <a:r>
              <a:rPr lang="en-US" sz="2400" kern="100" dirty="0">
                <a:latin typeface=""/>
                <a:ea typeface="DengXian" panose="02010600030101010101" pitchFamily="2" charset="-122"/>
                <a:cs typeface="Times New Roman" panose="02020603050405020304" pitchFamily="18" charset="0"/>
              </a:rPr>
              <a:t>Impact </a:t>
            </a:r>
            <a:r>
              <a:rPr lang="en-US" sz="2400" b="1" kern="100" dirty="0">
                <a:solidFill>
                  <a:srgbClr val="9B0018"/>
                </a:solidFill>
                <a:latin typeface=""/>
                <a:ea typeface="DengXian" panose="02010600030101010101" pitchFamily="2" charset="-122"/>
                <a:cs typeface="Times New Roman" panose="02020603050405020304" pitchFamily="18" charset="0"/>
              </a:rPr>
              <a:t>l</a:t>
            </a:r>
            <a:r>
              <a:rPr lang="en-US" sz="2400" b="1" kern="100" dirty="0">
                <a:solidFill>
                  <a:srgbClr val="9B0018"/>
                </a:solidFill>
                <a:effectLst/>
                <a:latin typeface=""/>
                <a:ea typeface="DengXian" panose="02010600030101010101" pitchFamily="2" charset="-122"/>
                <a:cs typeface="Times New Roman" panose="02020603050405020304" pitchFamily="18" charset="0"/>
              </a:rPr>
              <a:t>ocalized</a:t>
            </a:r>
            <a:r>
              <a:rPr lang="en-US" sz="2400" kern="100" dirty="0">
                <a:effectLst/>
                <a:latin typeface=""/>
                <a:ea typeface="DengXian" panose="02010600030101010101" pitchFamily="2" charset="-122"/>
                <a:cs typeface="Times New Roman" panose="02020603050405020304" pitchFamily="18" charset="0"/>
              </a:rPr>
              <a:t> by county</a:t>
            </a:r>
          </a:p>
        </p:txBody>
      </p:sp>
      <p:pic>
        <p:nvPicPr>
          <p:cNvPr id="2056" name="Picture 8" descr="1602 Sego Lily Dr - Photo 1">
            <a:extLst>
              <a:ext uri="{FF2B5EF4-FFF2-40B4-BE49-F238E27FC236}">
                <a16:creationId xmlns:a16="http://schemas.microsoft.com/office/drawing/2014/main" id="{E46A0B79-371F-2B8E-4EED-119FD92A52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78" t="17222" r="7289" b="24523"/>
          <a:stretch/>
        </p:blipFill>
        <p:spPr bwMode="auto">
          <a:xfrm>
            <a:off x="5531210" y="2810146"/>
            <a:ext cx="3278779" cy="172233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D0BC80C-DC9A-9397-B56F-038B8854968D}"/>
              </a:ext>
            </a:extLst>
          </p:cNvPr>
          <p:cNvSpPr txBox="1"/>
          <p:nvPr/>
        </p:nvSpPr>
        <p:spPr>
          <a:xfrm>
            <a:off x="685800" y="1595090"/>
            <a:ext cx="7772400" cy="646331"/>
          </a:xfrm>
          <a:prstGeom prst="rect">
            <a:avLst/>
          </a:prstGeom>
          <a:noFill/>
        </p:spPr>
        <p:txBody>
          <a:bodyPr wrap="square">
            <a:spAutoFit/>
          </a:bodyPr>
          <a:lstStyle/>
          <a:p>
            <a:pPr marL="0" marR="0">
              <a:spcBef>
                <a:spcPts val="0"/>
              </a:spcBef>
              <a:spcAft>
                <a:spcPts val="0"/>
              </a:spcAft>
            </a:pPr>
            <a:r>
              <a:rPr lang="en-US" sz="1800" kern="100" dirty="0">
                <a:effectLst/>
                <a:latin typeface=""/>
                <a:ea typeface="DengXian" panose="02010600030101010101" pitchFamily="2" charset="-122"/>
                <a:cs typeface="Mangal" panose="02040503050203030202" pitchFamily="18" charset="0"/>
              </a:rPr>
              <a:t>Converting STRs to primary residences would create a massive tax shift onto current homeowners. </a:t>
            </a:r>
          </a:p>
        </p:txBody>
      </p:sp>
    </p:spTree>
    <p:extLst>
      <p:ext uri="{BB962C8B-B14F-4D97-AF65-F5344CB8AC3E}">
        <p14:creationId xmlns:p14="http://schemas.microsoft.com/office/powerpoint/2010/main" val="3425820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BA15D-B6E0-56E5-3A13-2EA18656A16D}"/>
              </a:ext>
            </a:extLst>
          </p:cNvPr>
          <p:cNvSpPr>
            <a:spLocks noGrp="1"/>
          </p:cNvSpPr>
          <p:nvPr>
            <p:ph type="title"/>
          </p:nvPr>
        </p:nvSpPr>
        <p:spPr>
          <a:xfrm>
            <a:off x="777240" y="934166"/>
            <a:ext cx="4183380" cy="1248964"/>
          </a:xfrm>
        </p:spPr>
        <p:txBody>
          <a:bodyPr>
            <a:normAutofit fontScale="90000"/>
          </a:bodyPr>
          <a:lstStyle/>
          <a:p>
            <a:r>
              <a:rPr lang="en-US" dirty="0"/>
              <a:t>Read the full report online:</a:t>
            </a:r>
          </a:p>
        </p:txBody>
      </p:sp>
      <p:sp>
        <p:nvSpPr>
          <p:cNvPr id="6" name="Content Placeholder 2">
            <a:extLst>
              <a:ext uri="{FF2B5EF4-FFF2-40B4-BE49-F238E27FC236}">
                <a16:creationId xmlns:a16="http://schemas.microsoft.com/office/drawing/2014/main" id="{D7313BC3-CDFB-D5F5-CBA4-D329BA58833D}"/>
              </a:ext>
            </a:extLst>
          </p:cNvPr>
          <p:cNvSpPr>
            <a:spLocks noGrp="1"/>
          </p:cNvSpPr>
          <p:nvPr>
            <p:ph idx="1"/>
          </p:nvPr>
        </p:nvSpPr>
        <p:spPr>
          <a:xfrm>
            <a:off x="777240" y="2475049"/>
            <a:ext cx="3690257" cy="3279139"/>
          </a:xfrm>
        </p:spPr>
        <p:txBody>
          <a:bodyPr>
            <a:normAutofit fontScale="92500" lnSpcReduction="10000"/>
          </a:bodyPr>
          <a:lstStyle/>
          <a:p>
            <a:pPr marL="0" indent="0">
              <a:buNone/>
            </a:pPr>
            <a:r>
              <a:rPr lang="en-US" sz="1800" b="1" dirty="0"/>
              <a:t>Data Sources:</a:t>
            </a:r>
          </a:p>
          <a:p>
            <a:r>
              <a:rPr lang="en-US" sz="1800" i="1" dirty="0"/>
              <a:t>Utah Office of Tourism</a:t>
            </a:r>
          </a:p>
          <a:p>
            <a:r>
              <a:rPr lang="en-US" sz="1800" i="1" dirty="0"/>
              <a:t>US Census </a:t>
            </a:r>
          </a:p>
          <a:p>
            <a:r>
              <a:rPr lang="en-US" sz="1800" i="1" dirty="0"/>
              <a:t>Utah Realtors Association</a:t>
            </a:r>
          </a:p>
          <a:p>
            <a:r>
              <a:rPr lang="en-US" sz="1800" i="1" dirty="0"/>
              <a:t>Department of Housing and Urban Development </a:t>
            </a:r>
          </a:p>
          <a:p>
            <a:r>
              <a:rPr lang="en-US" sz="1800" i="1" dirty="0" err="1"/>
              <a:t>AirDNA</a:t>
            </a:r>
            <a:endParaRPr lang="en-US" sz="1800" i="1" dirty="0"/>
          </a:p>
          <a:p>
            <a:r>
              <a:rPr lang="en-US" sz="1800" i="1" dirty="0"/>
              <a:t>Utah State Tax Commission </a:t>
            </a:r>
          </a:p>
          <a:p>
            <a:r>
              <a:rPr lang="en-US" sz="1800" i="1" dirty="0"/>
              <a:t>Kem C. Gardner Policy Institute Tourism Dashboard</a:t>
            </a:r>
          </a:p>
        </p:txBody>
      </p:sp>
      <p:pic>
        <p:nvPicPr>
          <p:cNvPr id="9" name="Picture 8">
            <a:extLst>
              <a:ext uri="{FF2B5EF4-FFF2-40B4-BE49-F238E27FC236}">
                <a16:creationId xmlns:a16="http://schemas.microsoft.com/office/drawing/2014/main" id="{3CCD934F-A880-FAE4-DC84-3F4412E65FF6}"/>
              </a:ext>
            </a:extLst>
          </p:cNvPr>
          <p:cNvPicPr>
            <a:picLocks noChangeAspect="1"/>
          </p:cNvPicPr>
          <p:nvPr/>
        </p:nvPicPr>
        <p:blipFill>
          <a:blip r:embed="rId3"/>
          <a:stretch>
            <a:fillRect/>
          </a:stretch>
        </p:blipFill>
        <p:spPr>
          <a:xfrm>
            <a:off x="4519749" y="1208486"/>
            <a:ext cx="4253385" cy="4235489"/>
          </a:xfrm>
          <a:prstGeom prst="rect">
            <a:avLst/>
          </a:prstGeom>
        </p:spPr>
      </p:pic>
    </p:spTree>
    <p:extLst>
      <p:ext uri="{BB962C8B-B14F-4D97-AF65-F5344CB8AC3E}">
        <p14:creationId xmlns:p14="http://schemas.microsoft.com/office/powerpoint/2010/main" val="35792418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1418</TotalTime>
  <Words>1151</Words>
  <Application>Microsoft Macintosh PowerPoint</Application>
  <PresentationFormat>On-screen Show (4:3)</PresentationFormat>
  <Paragraphs>93</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Short-Term Nightly Rentals in Utah</vt:lpstr>
      <vt:lpstr>STR listings doubled in 5 years</vt:lpstr>
      <vt:lpstr>Tax Collections</vt:lpstr>
      <vt:lpstr>Tax Collections</vt:lpstr>
      <vt:lpstr>Economic Activity</vt:lpstr>
      <vt:lpstr>What would happen if short term rentals were converted to the for-sale market? </vt:lpstr>
      <vt:lpstr>Affordability </vt:lpstr>
      <vt:lpstr>Affordability </vt:lpstr>
      <vt:lpstr>Inventory </vt:lpstr>
      <vt:lpstr>Tax Shift</vt:lpstr>
      <vt:lpstr>Read the full report online: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Kelsey White</dc:creator>
  <cp:lastModifiedBy>Kelsey White</cp:lastModifiedBy>
  <cp:revision>72</cp:revision>
  <dcterms:created xsi:type="dcterms:W3CDTF">2026-01-08T20:36:48Z</dcterms:created>
  <dcterms:modified xsi:type="dcterms:W3CDTF">2026-01-09T20:15:06Z</dcterms:modified>
</cp:coreProperties>
</file>