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84" r:id="rId3"/>
    <p:sldId id="279" r:id="rId4"/>
    <p:sldId id="257" r:id="rId5"/>
    <p:sldId id="285" r:id="rId6"/>
    <p:sldId id="283" r:id="rId7"/>
    <p:sldId id="280" r:id="rId8"/>
    <p:sldId id="281" r:id="rId9"/>
    <p:sldId id="266" r:id="rId10"/>
    <p:sldId id="263" r:id="rId11"/>
    <p:sldId id="259" r:id="rId12"/>
    <p:sldId id="260" r:id="rId13"/>
    <p:sldId id="290" r:id="rId14"/>
    <p:sldId id="291" r:id="rId15"/>
    <p:sldId id="292" r:id="rId16"/>
    <p:sldId id="293" r:id="rId17"/>
    <p:sldId id="294" r:id="rId18"/>
    <p:sldId id="289" r:id="rId19"/>
    <p:sldId id="295" r:id="rId20"/>
    <p:sldId id="286" r:id="rId21"/>
    <p:sldId id="268" r:id="rId22"/>
    <p:sldId id="267" r:id="rId23"/>
    <p:sldId id="261" r:id="rId24"/>
    <p:sldId id="287" r:id="rId25"/>
    <p:sldId id="274" r:id="rId26"/>
    <p:sldId id="288" r:id="rId27"/>
    <p:sldId id="278" r:id="rId28"/>
    <p:sldId id="269" r:id="rId29"/>
    <p:sldId id="270" r:id="rId30"/>
    <p:sldId id="271" r:id="rId31"/>
    <p:sldId id="273" r:id="rId32"/>
    <p:sldId id="275" r:id="rId33"/>
    <p:sldId id="277" r:id="rId34"/>
    <p:sldId id="262" r:id="rId35"/>
    <p:sldId id="276" r:id="rId36"/>
    <p:sldId id="282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F00"/>
    <a:srgbClr val="F89E1A"/>
    <a:srgbClr val="EB041B"/>
    <a:srgbClr val="7F7F7F"/>
    <a:srgbClr val="BFBFBF"/>
    <a:srgbClr val="8B1C00"/>
    <a:srgbClr val="CC0000"/>
    <a:srgbClr val="C90001"/>
    <a:srgbClr val="FF0008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1"/>
    <p:restoredTop sz="94583"/>
  </p:normalViewPr>
  <p:slideViewPr>
    <p:cSldViewPr snapToGrid="0">
      <p:cViewPr>
        <p:scale>
          <a:sx n="112" d="100"/>
          <a:sy n="112" d="100"/>
        </p:scale>
        <p:origin x="704" y="1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ofutah-my.sharepoint.com/personal/u0284976_umail_utah_edu/Documents/Tax%20Historical/Historical%20state%20and%20local%20tax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uofutah-my.sharepoint.com/personal/u0284976_umail_utah_edu/Documents/Tax%20Historical/Historical%20state%20and%20local%20tax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2"/>
          <c:order val="0"/>
          <c:tx>
            <c:strRef>
              <c:f>'State and local taxes'!$J$1</c:f>
              <c:strCache>
                <c:ptCount val="1"/>
                <c:pt idx="0">
                  <c:v>Property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cat>
            <c:numRef>
              <c:f>'State and local taxes'!$A$2:$A$110</c:f>
              <c:numCache>
                <c:formatCode>General</c:formatCode>
                <c:ptCount val="109"/>
                <c:pt idx="0">
                  <c:v>1917</c:v>
                </c:pt>
                <c:pt idx="1">
                  <c:v>1918</c:v>
                </c:pt>
                <c:pt idx="2">
                  <c:v>1919</c:v>
                </c:pt>
                <c:pt idx="3">
                  <c:v>1920</c:v>
                </c:pt>
                <c:pt idx="4">
                  <c:v>1921</c:v>
                </c:pt>
                <c:pt idx="5">
                  <c:v>1922</c:v>
                </c:pt>
                <c:pt idx="6">
                  <c:v>1923</c:v>
                </c:pt>
                <c:pt idx="7">
                  <c:v>1924</c:v>
                </c:pt>
                <c:pt idx="8">
                  <c:v>1925</c:v>
                </c:pt>
                <c:pt idx="9">
                  <c:v>1926</c:v>
                </c:pt>
                <c:pt idx="10">
                  <c:v>1927</c:v>
                </c:pt>
                <c:pt idx="11">
                  <c:v>1928</c:v>
                </c:pt>
                <c:pt idx="12">
                  <c:v>1929</c:v>
                </c:pt>
                <c:pt idx="13">
                  <c:v>1930</c:v>
                </c:pt>
                <c:pt idx="14">
                  <c:v>1931</c:v>
                </c:pt>
                <c:pt idx="15">
                  <c:v>1932</c:v>
                </c:pt>
                <c:pt idx="16">
                  <c:v>1933</c:v>
                </c:pt>
                <c:pt idx="17">
                  <c:v>1934</c:v>
                </c:pt>
                <c:pt idx="18">
                  <c:v>1935</c:v>
                </c:pt>
                <c:pt idx="19">
                  <c:v>1936</c:v>
                </c:pt>
                <c:pt idx="20">
                  <c:v>1937</c:v>
                </c:pt>
                <c:pt idx="21">
                  <c:v>1938</c:v>
                </c:pt>
                <c:pt idx="22">
                  <c:v>1939</c:v>
                </c:pt>
                <c:pt idx="23">
                  <c:v>1940</c:v>
                </c:pt>
                <c:pt idx="24">
                  <c:v>1941</c:v>
                </c:pt>
                <c:pt idx="25">
                  <c:v>1942</c:v>
                </c:pt>
                <c:pt idx="26">
                  <c:v>1943</c:v>
                </c:pt>
                <c:pt idx="27">
                  <c:v>1944</c:v>
                </c:pt>
                <c:pt idx="28">
                  <c:v>1945</c:v>
                </c:pt>
                <c:pt idx="29">
                  <c:v>1946</c:v>
                </c:pt>
                <c:pt idx="30">
                  <c:v>1947</c:v>
                </c:pt>
                <c:pt idx="31">
                  <c:v>1948</c:v>
                </c:pt>
                <c:pt idx="32">
                  <c:v>1949</c:v>
                </c:pt>
                <c:pt idx="33">
                  <c:v>1950</c:v>
                </c:pt>
                <c:pt idx="34">
                  <c:v>1951</c:v>
                </c:pt>
                <c:pt idx="35">
                  <c:v>1952</c:v>
                </c:pt>
                <c:pt idx="36">
                  <c:v>1953</c:v>
                </c:pt>
                <c:pt idx="37">
                  <c:v>1954</c:v>
                </c:pt>
                <c:pt idx="38">
                  <c:v>1955</c:v>
                </c:pt>
                <c:pt idx="39">
                  <c:v>1956</c:v>
                </c:pt>
                <c:pt idx="40">
                  <c:v>1957</c:v>
                </c:pt>
                <c:pt idx="41">
                  <c:v>1958</c:v>
                </c:pt>
                <c:pt idx="42">
                  <c:v>1959</c:v>
                </c:pt>
                <c:pt idx="43">
                  <c:v>1960</c:v>
                </c:pt>
                <c:pt idx="44">
                  <c:v>1961</c:v>
                </c:pt>
                <c:pt idx="45">
                  <c:v>1962</c:v>
                </c:pt>
                <c:pt idx="46">
                  <c:v>1963</c:v>
                </c:pt>
                <c:pt idx="47">
                  <c:v>1964</c:v>
                </c:pt>
                <c:pt idx="48">
                  <c:v>1965</c:v>
                </c:pt>
                <c:pt idx="49">
                  <c:v>1966</c:v>
                </c:pt>
                <c:pt idx="50">
                  <c:v>1967</c:v>
                </c:pt>
                <c:pt idx="51">
                  <c:v>1968</c:v>
                </c:pt>
                <c:pt idx="52">
                  <c:v>1969</c:v>
                </c:pt>
                <c:pt idx="53">
                  <c:v>1970</c:v>
                </c:pt>
                <c:pt idx="54">
                  <c:v>1971</c:v>
                </c:pt>
                <c:pt idx="55">
                  <c:v>1972</c:v>
                </c:pt>
                <c:pt idx="56">
                  <c:v>1973</c:v>
                </c:pt>
                <c:pt idx="57">
                  <c:v>1974</c:v>
                </c:pt>
                <c:pt idx="58">
                  <c:v>1975</c:v>
                </c:pt>
                <c:pt idx="59">
                  <c:v>1976</c:v>
                </c:pt>
                <c:pt idx="60">
                  <c:v>1977</c:v>
                </c:pt>
                <c:pt idx="61">
                  <c:v>1978</c:v>
                </c:pt>
                <c:pt idx="62">
                  <c:v>1979</c:v>
                </c:pt>
                <c:pt idx="63">
                  <c:v>1980</c:v>
                </c:pt>
                <c:pt idx="64">
                  <c:v>1981</c:v>
                </c:pt>
                <c:pt idx="65">
                  <c:v>1982</c:v>
                </c:pt>
                <c:pt idx="66">
                  <c:v>1983</c:v>
                </c:pt>
                <c:pt idx="67">
                  <c:v>1984</c:v>
                </c:pt>
                <c:pt idx="68">
                  <c:v>1985</c:v>
                </c:pt>
                <c:pt idx="69">
                  <c:v>1986</c:v>
                </c:pt>
                <c:pt idx="70">
                  <c:v>1987</c:v>
                </c:pt>
                <c:pt idx="71">
                  <c:v>1988</c:v>
                </c:pt>
                <c:pt idx="72">
                  <c:v>1989</c:v>
                </c:pt>
                <c:pt idx="73">
                  <c:v>1990</c:v>
                </c:pt>
                <c:pt idx="74">
                  <c:v>1991</c:v>
                </c:pt>
                <c:pt idx="75">
                  <c:v>1992</c:v>
                </c:pt>
                <c:pt idx="76">
                  <c:v>1993</c:v>
                </c:pt>
                <c:pt idx="77">
                  <c:v>1994</c:v>
                </c:pt>
                <c:pt idx="78">
                  <c:v>1995</c:v>
                </c:pt>
                <c:pt idx="79">
                  <c:v>1996</c:v>
                </c:pt>
                <c:pt idx="80">
                  <c:v>1997</c:v>
                </c:pt>
                <c:pt idx="81">
                  <c:v>1998</c:v>
                </c:pt>
                <c:pt idx="82">
                  <c:v>1999</c:v>
                </c:pt>
                <c:pt idx="83">
                  <c:v>2000</c:v>
                </c:pt>
                <c:pt idx="84">
                  <c:v>2001</c:v>
                </c:pt>
                <c:pt idx="85">
                  <c:v>2002</c:v>
                </c:pt>
                <c:pt idx="86">
                  <c:v>2003</c:v>
                </c:pt>
                <c:pt idx="87">
                  <c:v>2004</c:v>
                </c:pt>
                <c:pt idx="88">
                  <c:v>2005</c:v>
                </c:pt>
                <c:pt idx="89">
                  <c:v>2006</c:v>
                </c:pt>
                <c:pt idx="90">
                  <c:v>2007</c:v>
                </c:pt>
                <c:pt idx="91">
                  <c:v>2008</c:v>
                </c:pt>
                <c:pt idx="92">
                  <c:v>2009</c:v>
                </c:pt>
                <c:pt idx="93">
                  <c:v>2010</c:v>
                </c:pt>
                <c:pt idx="94">
                  <c:v>2011</c:v>
                </c:pt>
                <c:pt idx="95">
                  <c:v>2012</c:v>
                </c:pt>
                <c:pt idx="96">
                  <c:v>2013</c:v>
                </c:pt>
                <c:pt idx="97">
                  <c:v>2014</c:v>
                </c:pt>
                <c:pt idx="98">
                  <c:v>2015</c:v>
                </c:pt>
                <c:pt idx="99">
                  <c:v>2016</c:v>
                </c:pt>
                <c:pt idx="100">
                  <c:v>2017</c:v>
                </c:pt>
                <c:pt idx="101">
                  <c:v>2018</c:v>
                </c:pt>
                <c:pt idx="102">
                  <c:v>2019</c:v>
                </c:pt>
                <c:pt idx="103">
                  <c:v>2020</c:v>
                </c:pt>
                <c:pt idx="104">
                  <c:v>2021</c:v>
                </c:pt>
                <c:pt idx="105">
                  <c:v>2022</c:v>
                </c:pt>
                <c:pt idx="106">
                  <c:v>2023</c:v>
                </c:pt>
                <c:pt idx="107">
                  <c:v>2024</c:v>
                </c:pt>
                <c:pt idx="108">
                  <c:v>2025</c:v>
                </c:pt>
              </c:numCache>
            </c:numRef>
          </c:cat>
          <c:val>
            <c:numRef>
              <c:f>'State and local taxes'!$J$2:$J$110</c:f>
              <c:numCache>
                <c:formatCode>0%</c:formatCode>
                <c:ptCount val="10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0.99111431998910604</c:v>
                </c:pt>
                <c:pt idx="7">
                  <c:v>0.95969866376776203</c:v>
                </c:pt>
                <c:pt idx="8">
                  <c:v>0.95623380851922424</c:v>
                </c:pt>
                <c:pt idx="9">
                  <c:v>0.93429260094814404</c:v>
                </c:pt>
                <c:pt idx="10">
                  <c:v>0.93209776055698679</c:v>
                </c:pt>
                <c:pt idx="11">
                  <c:v>0.92179285679036949</c:v>
                </c:pt>
                <c:pt idx="12">
                  <c:v>0.91405495821805682</c:v>
                </c:pt>
                <c:pt idx="13">
                  <c:v>0.9029053863723524</c:v>
                </c:pt>
                <c:pt idx="14">
                  <c:v>0.90292216303969619</c:v>
                </c:pt>
                <c:pt idx="15">
                  <c:v>0.87467260497089228</c:v>
                </c:pt>
                <c:pt idx="16">
                  <c:v>0.86847124454862856</c:v>
                </c:pt>
                <c:pt idx="17">
                  <c:v>0.74833403078545091</c:v>
                </c:pt>
                <c:pt idx="18">
                  <c:v>0.70511765186058006</c:v>
                </c:pt>
                <c:pt idx="19">
                  <c:v>0.66978010819562905</c:v>
                </c:pt>
                <c:pt idx="20">
                  <c:v>0.60804426071552609</c:v>
                </c:pt>
                <c:pt idx="21">
                  <c:v>0.59300762708427024</c:v>
                </c:pt>
                <c:pt idx="22">
                  <c:v>0.60596225913495871</c:v>
                </c:pt>
                <c:pt idx="23">
                  <c:v>0.59324026640297156</c:v>
                </c:pt>
                <c:pt idx="24">
                  <c:v>0.5715692223094776</c:v>
                </c:pt>
                <c:pt idx="25">
                  <c:v>0.54424243125302607</c:v>
                </c:pt>
                <c:pt idx="26">
                  <c:v>0.50469212553020493</c:v>
                </c:pt>
                <c:pt idx="27">
                  <c:v>0.4957096565464239</c:v>
                </c:pt>
                <c:pt idx="28">
                  <c:v>0.51767266574206661</c:v>
                </c:pt>
                <c:pt idx="29">
                  <c:v>0.5154998678291467</c:v>
                </c:pt>
                <c:pt idx="30">
                  <c:v>0.46904506809952934</c:v>
                </c:pt>
                <c:pt idx="31">
                  <c:v>0.49531602560406729</c:v>
                </c:pt>
                <c:pt idx="32">
                  <c:v>0.49681315207049415</c:v>
                </c:pt>
                <c:pt idx="33">
                  <c:v>0.51189100368800156</c:v>
                </c:pt>
                <c:pt idx="34">
                  <c:v>0.4856330934148913</c:v>
                </c:pt>
                <c:pt idx="35">
                  <c:v>0.49706409032445203</c:v>
                </c:pt>
                <c:pt idx="36">
                  <c:v>0.47826075535396023</c:v>
                </c:pt>
                <c:pt idx="37">
                  <c:v>0.48904612444157947</c:v>
                </c:pt>
                <c:pt idx="38">
                  <c:v>0.50026643614708866</c:v>
                </c:pt>
                <c:pt idx="39">
                  <c:v>0.49979833718428524</c:v>
                </c:pt>
                <c:pt idx="40">
                  <c:v>0.4689348797090358</c:v>
                </c:pt>
                <c:pt idx="41">
                  <c:v>0.48269045032683694</c:v>
                </c:pt>
                <c:pt idx="42">
                  <c:v>0.48926505500075312</c:v>
                </c:pt>
                <c:pt idx="43">
                  <c:v>0.48071577620966172</c:v>
                </c:pt>
                <c:pt idx="44">
                  <c:v>0.48143649518333659</c:v>
                </c:pt>
                <c:pt idx="45">
                  <c:v>0.47995040349784179</c:v>
                </c:pt>
                <c:pt idx="46">
                  <c:v>0.4691635400880656</c:v>
                </c:pt>
                <c:pt idx="47">
                  <c:v>0.46758943340307069</c:v>
                </c:pt>
                <c:pt idx="48">
                  <c:v>0.47149361275392648</c:v>
                </c:pt>
                <c:pt idx="49">
                  <c:v>0.43332902652949939</c:v>
                </c:pt>
                <c:pt idx="50">
                  <c:v>0.43091585922690395</c:v>
                </c:pt>
                <c:pt idx="51">
                  <c:v>0.43479895920399592</c:v>
                </c:pt>
                <c:pt idx="52">
                  <c:v>0.41812387451850191</c:v>
                </c:pt>
                <c:pt idx="53">
                  <c:v>0.37772523546168563</c:v>
                </c:pt>
                <c:pt idx="54">
                  <c:v>0.37681795319134315</c:v>
                </c:pt>
                <c:pt idx="55">
                  <c:v>0.36481512992952586</c:v>
                </c:pt>
                <c:pt idx="56">
                  <c:v>0.33040304897637562</c:v>
                </c:pt>
                <c:pt idx="57">
                  <c:v>0.32007591927365547</c:v>
                </c:pt>
                <c:pt idx="58">
                  <c:v>0.30847862231484152</c:v>
                </c:pt>
                <c:pt idx="59">
                  <c:v>0.294551245399578</c:v>
                </c:pt>
                <c:pt idx="60">
                  <c:v>0.29858490898571388</c:v>
                </c:pt>
                <c:pt idx="61">
                  <c:v>0.29066097047417228</c:v>
                </c:pt>
                <c:pt idx="62">
                  <c:v>0.29439752895449267</c:v>
                </c:pt>
                <c:pt idx="63">
                  <c:v>0.2900314888937956</c:v>
                </c:pt>
                <c:pt idx="64">
                  <c:v>0.29607045881537558</c:v>
                </c:pt>
                <c:pt idx="65">
                  <c:v>0.29214130470397998</c:v>
                </c:pt>
                <c:pt idx="66">
                  <c:v>0.31272773368542456</c:v>
                </c:pt>
                <c:pt idx="67">
                  <c:v>0.2919439928396057</c:v>
                </c:pt>
                <c:pt idx="68">
                  <c:v>0.29078157161159962</c:v>
                </c:pt>
                <c:pt idx="69">
                  <c:v>0.3088909172617933</c:v>
                </c:pt>
                <c:pt idx="70">
                  <c:v>0.3138643450635088</c:v>
                </c:pt>
                <c:pt idx="71">
                  <c:v>0.2990765085922133</c:v>
                </c:pt>
                <c:pt idx="72">
                  <c:v>0.28700500736538942</c:v>
                </c:pt>
                <c:pt idx="73">
                  <c:v>0.28348637298860774</c:v>
                </c:pt>
                <c:pt idx="74">
                  <c:v>0.27951859316963606</c:v>
                </c:pt>
                <c:pt idx="75">
                  <c:v>0.27713582918979252</c:v>
                </c:pt>
                <c:pt idx="76">
                  <c:v>0.27494898785358346</c:v>
                </c:pt>
                <c:pt idx="77">
                  <c:v>0.26870428159387488</c:v>
                </c:pt>
                <c:pt idx="78">
                  <c:v>0.26411411215608532</c:v>
                </c:pt>
                <c:pt idx="79">
                  <c:v>0.24490439730548558</c:v>
                </c:pt>
                <c:pt idx="80">
                  <c:v>0.24012629517217529</c:v>
                </c:pt>
                <c:pt idx="81">
                  <c:v>0.24088201106820245</c:v>
                </c:pt>
                <c:pt idx="82">
                  <c:v>0.23317741100288403</c:v>
                </c:pt>
                <c:pt idx="83">
                  <c:v>0.2361391863111002</c:v>
                </c:pt>
                <c:pt idx="84">
                  <c:v>0.24123286354966486</c:v>
                </c:pt>
                <c:pt idx="85">
                  <c:v>0.25914103986875892</c:v>
                </c:pt>
                <c:pt idx="86">
                  <c:v>0.26560441575199178</c:v>
                </c:pt>
                <c:pt idx="87">
                  <c:v>0.26529595511650195</c:v>
                </c:pt>
                <c:pt idx="88">
                  <c:v>0.25649713639008359</c:v>
                </c:pt>
                <c:pt idx="89">
                  <c:v>0.23596900536041138</c:v>
                </c:pt>
                <c:pt idx="90">
                  <c:v>0.2328841832926046</c:v>
                </c:pt>
                <c:pt idx="91">
                  <c:v>0.2458290946063775</c:v>
                </c:pt>
                <c:pt idx="92">
                  <c:v>0.28386571654989012</c:v>
                </c:pt>
                <c:pt idx="93">
                  <c:v>0.30439226157779897</c:v>
                </c:pt>
                <c:pt idx="94">
                  <c:v>0.29757862489954057</c:v>
                </c:pt>
                <c:pt idx="95">
                  <c:v>0.29235711005973114</c:v>
                </c:pt>
                <c:pt idx="96">
                  <c:v>0.27992625966265006</c:v>
                </c:pt>
                <c:pt idx="97">
                  <c:v>0.28123540164405353</c:v>
                </c:pt>
                <c:pt idx="98">
                  <c:v>0.27497517502112229</c:v>
                </c:pt>
                <c:pt idx="99">
                  <c:v>0.27579692650490845</c:v>
                </c:pt>
                <c:pt idx="100">
                  <c:v>0.27260210488045256</c:v>
                </c:pt>
                <c:pt idx="101">
                  <c:v>0.26213061386876202</c:v>
                </c:pt>
                <c:pt idx="102">
                  <c:v>0.26277491148326704</c:v>
                </c:pt>
                <c:pt idx="103">
                  <c:v>0.27833236787621279</c:v>
                </c:pt>
                <c:pt idx="104">
                  <c:v>0.23614492725339772</c:v>
                </c:pt>
                <c:pt idx="105">
                  <c:v>0.22320446080787112</c:v>
                </c:pt>
                <c:pt idx="106">
                  <c:v>0.24208748919330206</c:v>
                </c:pt>
                <c:pt idx="107">
                  <c:v>0.25054446911369432</c:v>
                </c:pt>
                <c:pt idx="108" formatCode="0.0%">
                  <c:v>0.25087678535171798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77-4B42-8487-4A43E0FE2170}"/>
            </c:ext>
          </c:extLst>
        </c:ser>
        <c:ser>
          <c:idx val="0"/>
          <c:order val="1"/>
          <c:tx>
            <c:strRef>
              <c:f>'State and local taxes'!$H$1</c:f>
              <c:strCache>
                <c:ptCount val="1"/>
                <c:pt idx="0">
                  <c:v>Individual and Corporate Income</c:v>
                </c:pt>
              </c:strCache>
            </c:strRef>
          </c:tx>
          <c:spPr>
            <a:solidFill>
              <a:srgbClr val="E1AA00"/>
            </a:solidFill>
            <a:ln>
              <a:noFill/>
            </a:ln>
            <a:effectLst/>
          </c:spPr>
          <c:cat>
            <c:numRef>
              <c:f>'State and local taxes'!$A$2:$A$110</c:f>
              <c:numCache>
                <c:formatCode>General</c:formatCode>
                <c:ptCount val="109"/>
                <c:pt idx="0">
                  <c:v>1917</c:v>
                </c:pt>
                <c:pt idx="1">
                  <c:v>1918</c:v>
                </c:pt>
                <c:pt idx="2">
                  <c:v>1919</c:v>
                </c:pt>
                <c:pt idx="3">
                  <c:v>1920</c:v>
                </c:pt>
                <c:pt idx="4">
                  <c:v>1921</c:v>
                </c:pt>
                <c:pt idx="5">
                  <c:v>1922</c:v>
                </c:pt>
                <c:pt idx="6">
                  <c:v>1923</c:v>
                </c:pt>
                <c:pt idx="7">
                  <c:v>1924</c:v>
                </c:pt>
                <c:pt idx="8">
                  <c:v>1925</c:v>
                </c:pt>
                <c:pt idx="9">
                  <c:v>1926</c:v>
                </c:pt>
                <c:pt idx="10">
                  <c:v>1927</c:v>
                </c:pt>
                <c:pt idx="11">
                  <c:v>1928</c:v>
                </c:pt>
                <c:pt idx="12">
                  <c:v>1929</c:v>
                </c:pt>
                <c:pt idx="13">
                  <c:v>1930</c:v>
                </c:pt>
                <c:pt idx="14">
                  <c:v>1931</c:v>
                </c:pt>
                <c:pt idx="15">
                  <c:v>1932</c:v>
                </c:pt>
                <c:pt idx="16">
                  <c:v>1933</c:v>
                </c:pt>
                <c:pt idx="17">
                  <c:v>1934</c:v>
                </c:pt>
                <c:pt idx="18">
                  <c:v>1935</c:v>
                </c:pt>
                <c:pt idx="19">
                  <c:v>1936</c:v>
                </c:pt>
                <c:pt idx="20">
                  <c:v>1937</c:v>
                </c:pt>
                <c:pt idx="21">
                  <c:v>1938</c:v>
                </c:pt>
                <c:pt idx="22">
                  <c:v>1939</c:v>
                </c:pt>
                <c:pt idx="23">
                  <c:v>1940</c:v>
                </c:pt>
                <c:pt idx="24">
                  <c:v>1941</c:v>
                </c:pt>
                <c:pt idx="25">
                  <c:v>1942</c:v>
                </c:pt>
                <c:pt idx="26">
                  <c:v>1943</c:v>
                </c:pt>
                <c:pt idx="27">
                  <c:v>1944</c:v>
                </c:pt>
                <c:pt idx="28">
                  <c:v>1945</c:v>
                </c:pt>
                <c:pt idx="29">
                  <c:v>1946</c:v>
                </c:pt>
                <c:pt idx="30">
                  <c:v>1947</c:v>
                </c:pt>
                <c:pt idx="31">
                  <c:v>1948</c:v>
                </c:pt>
                <c:pt idx="32">
                  <c:v>1949</c:v>
                </c:pt>
                <c:pt idx="33">
                  <c:v>1950</c:v>
                </c:pt>
                <c:pt idx="34">
                  <c:v>1951</c:v>
                </c:pt>
                <c:pt idx="35">
                  <c:v>1952</c:v>
                </c:pt>
                <c:pt idx="36">
                  <c:v>1953</c:v>
                </c:pt>
                <c:pt idx="37">
                  <c:v>1954</c:v>
                </c:pt>
                <c:pt idx="38">
                  <c:v>1955</c:v>
                </c:pt>
                <c:pt idx="39">
                  <c:v>1956</c:v>
                </c:pt>
                <c:pt idx="40">
                  <c:v>1957</c:v>
                </c:pt>
                <c:pt idx="41">
                  <c:v>1958</c:v>
                </c:pt>
                <c:pt idx="42">
                  <c:v>1959</c:v>
                </c:pt>
                <c:pt idx="43">
                  <c:v>1960</c:v>
                </c:pt>
                <c:pt idx="44">
                  <c:v>1961</c:v>
                </c:pt>
                <c:pt idx="45">
                  <c:v>1962</c:v>
                </c:pt>
                <c:pt idx="46">
                  <c:v>1963</c:v>
                </c:pt>
                <c:pt idx="47">
                  <c:v>1964</c:v>
                </c:pt>
                <c:pt idx="48">
                  <c:v>1965</c:v>
                </c:pt>
                <c:pt idx="49">
                  <c:v>1966</c:v>
                </c:pt>
                <c:pt idx="50">
                  <c:v>1967</c:v>
                </c:pt>
                <c:pt idx="51">
                  <c:v>1968</c:v>
                </c:pt>
                <c:pt idx="52">
                  <c:v>1969</c:v>
                </c:pt>
                <c:pt idx="53">
                  <c:v>1970</c:v>
                </c:pt>
                <c:pt idx="54">
                  <c:v>1971</c:v>
                </c:pt>
                <c:pt idx="55">
                  <c:v>1972</c:v>
                </c:pt>
                <c:pt idx="56">
                  <c:v>1973</c:v>
                </c:pt>
                <c:pt idx="57">
                  <c:v>1974</c:v>
                </c:pt>
                <c:pt idx="58">
                  <c:v>1975</c:v>
                </c:pt>
                <c:pt idx="59">
                  <c:v>1976</c:v>
                </c:pt>
                <c:pt idx="60">
                  <c:v>1977</c:v>
                </c:pt>
                <c:pt idx="61">
                  <c:v>1978</c:v>
                </c:pt>
                <c:pt idx="62">
                  <c:v>1979</c:v>
                </c:pt>
                <c:pt idx="63">
                  <c:v>1980</c:v>
                </c:pt>
                <c:pt idx="64">
                  <c:v>1981</c:v>
                </c:pt>
                <c:pt idx="65">
                  <c:v>1982</c:v>
                </c:pt>
                <c:pt idx="66">
                  <c:v>1983</c:v>
                </c:pt>
                <c:pt idx="67">
                  <c:v>1984</c:v>
                </c:pt>
                <c:pt idx="68">
                  <c:v>1985</c:v>
                </c:pt>
                <c:pt idx="69">
                  <c:v>1986</c:v>
                </c:pt>
                <c:pt idx="70">
                  <c:v>1987</c:v>
                </c:pt>
                <c:pt idx="71">
                  <c:v>1988</c:v>
                </c:pt>
                <c:pt idx="72">
                  <c:v>1989</c:v>
                </c:pt>
                <c:pt idx="73">
                  <c:v>1990</c:v>
                </c:pt>
                <c:pt idx="74">
                  <c:v>1991</c:v>
                </c:pt>
                <c:pt idx="75">
                  <c:v>1992</c:v>
                </c:pt>
                <c:pt idx="76">
                  <c:v>1993</c:v>
                </c:pt>
                <c:pt idx="77">
                  <c:v>1994</c:v>
                </c:pt>
                <c:pt idx="78">
                  <c:v>1995</c:v>
                </c:pt>
                <c:pt idx="79">
                  <c:v>1996</c:v>
                </c:pt>
                <c:pt idx="80">
                  <c:v>1997</c:v>
                </c:pt>
                <c:pt idx="81">
                  <c:v>1998</c:v>
                </c:pt>
                <c:pt idx="82">
                  <c:v>1999</c:v>
                </c:pt>
                <c:pt idx="83">
                  <c:v>2000</c:v>
                </c:pt>
                <c:pt idx="84">
                  <c:v>2001</c:v>
                </c:pt>
                <c:pt idx="85">
                  <c:v>2002</c:v>
                </c:pt>
                <c:pt idx="86">
                  <c:v>2003</c:v>
                </c:pt>
                <c:pt idx="87">
                  <c:v>2004</c:v>
                </c:pt>
                <c:pt idx="88">
                  <c:v>2005</c:v>
                </c:pt>
                <c:pt idx="89">
                  <c:v>2006</c:v>
                </c:pt>
                <c:pt idx="90">
                  <c:v>2007</c:v>
                </c:pt>
                <c:pt idx="91">
                  <c:v>2008</c:v>
                </c:pt>
                <c:pt idx="92">
                  <c:v>2009</c:v>
                </c:pt>
                <c:pt idx="93">
                  <c:v>2010</c:v>
                </c:pt>
                <c:pt idx="94">
                  <c:v>2011</c:v>
                </c:pt>
                <c:pt idx="95">
                  <c:v>2012</c:v>
                </c:pt>
                <c:pt idx="96">
                  <c:v>2013</c:v>
                </c:pt>
                <c:pt idx="97">
                  <c:v>2014</c:v>
                </c:pt>
                <c:pt idx="98">
                  <c:v>2015</c:v>
                </c:pt>
                <c:pt idx="99">
                  <c:v>2016</c:v>
                </c:pt>
                <c:pt idx="100">
                  <c:v>2017</c:v>
                </c:pt>
                <c:pt idx="101">
                  <c:v>2018</c:v>
                </c:pt>
                <c:pt idx="102">
                  <c:v>2019</c:v>
                </c:pt>
                <c:pt idx="103">
                  <c:v>2020</c:v>
                </c:pt>
                <c:pt idx="104">
                  <c:v>2021</c:v>
                </c:pt>
                <c:pt idx="105">
                  <c:v>2022</c:v>
                </c:pt>
                <c:pt idx="106">
                  <c:v>2023</c:v>
                </c:pt>
                <c:pt idx="107">
                  <c:v>2024</c:v>
                </c:pt>
                <c:pt idx="108">
                  <c:v>2025</c:v>
                </c:pt>
              </c:numCache>
            </c:numRef>
          </c:cat>
          <c:val>
            <c:numRef>
              <c:f>'State and local taxes'!$H$2:$H$110</c:f>
              <c:numCache>
                <c:formatCode>0%</c:formatCode>
                <c:ptCount val="10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1.6051780424399975E-2</c:v>
                </c:pt>
                <c:pt idx="16">
                  <c:v>1.678925736236081E-2</c:v>
                </c:pt>
                <c:pt idx="17">
                  <c:v>2.1611858910999121E-2</c:v>
                </c:pt>
                <c:pt idx="18">
                  <c:v>2.7631506351642084E-2</c:v>
                </c:pt>
                <c:pt idx="19">
                  <c:v>4.4077635260294137E-2</c:v>
                </c:pt>
                <c:pt idx="20">
                  <c:v>6.9561638635854253E-2</c:v>
                </c:pt>
                <c:pt idx="21">
                  <c:v>7.5681870279277766E-2</c:v>
                </c:pt>
                <c:pt idx="22">
                  <c:v>6.7555511156522113E-2</c:v>
                </c:pt>
                <c:pt idx="23">
                  <c:v>5.9961310249939365E-2</c:v>
                </c:pt>
                <c:pt idx="24">
                  <c:v>6.7544575480296354E-2</c:v>
                </c:pt>
                <c:pt idx="25">
                  <c:v>8.6975810248532529E-2</c:v>
                </c:pt>
                <c:pt idx="26">
                  <c:v>0.10321231618638596</c:v>
                </c:pt>
                <c:pt idx="27">
                  <c:v>0.11129318935490214</c:v>
                </c:pt>
                <c:pt idx="28">
                  <c:v>0.10296431837294856</c:v>
                </c:pt>
                <c:pt idx="29">
                  <c:v>9.5536001647690258E-2</c:v>
                </c:pt>
                <c:pt idx="30">
                  <c:v>0.10581210156368014</c:v>
                </c:pt>
                <c:pt idx="31">
                  <c:v>9.9762454674231837E-2</c:v>
                </c:pt>
                <c:pt idx="32">
                  <c:v>0.11482413172102852</c:v>
                </c:pt>
                <c:pt idx="33">
                  <c:v>0.10126938340019434</c:v>
                </c:pt>
                <c:pt idx="34">
                  <c:v>0.11624278857242422</c:v>
                </c:pt>
                <c:pt idx="35">
                  <c:v>0.11855348899086482</c:v>
                </c:pt>
                <c:pt idx="36">
                  <c:v>0.10339493321262162</c:v>
                </c:pt>
                <c:pt idx="37">
                  <c:v>0.10627918025613806</c:v>
                </c:pt>
                <c:pt idx="38">
                  <c:v>9.739271265180223E-2</c:v>
                </c:pt>
                <c:pt idx="39">
                  <c:v>0.11174819636701964</c:v>
                </c:pt>
                <c:pt idx="40">
                  <c:v>0.14572755384299677</c:v>
                </c:pt>
                <c:pt idx="41">
                  <c:v>0.13197566003056938</c:v>
                </c:pt>
                <c:pt idx="42">
                  <c:v>0.12825834152923796</c:v>
                </c:pt>
                <c:pt idx="43">
                  <c:v>0.1384393323435118</c:v>
                </c:pt>
                <c:pt idx="44">
                  <c:v>0.13822780671782825</c:v>
                </c:pt>
                <c:pt idx="45">
                  <c:v>0.141411387508521</c:v>
                </c:pt>
                <c:pt idx="46">
                  <c:v>0.14107983248059597</c:v>
                </c:pt>
                <c:pt idx="47">
                  <c:v>0.13533936108225941</c:v>
                </c:pt>
                <c:pt idx="48">
                  <c:v>0.14556351819536792</c:v>
                </c:pt>
                <c:pt idx="49">
                  <c:v>0.18892947511080915</c:v>
                </c:pt>
                <c:pt idx="50">
                  <c:v>0.1885584080393938</c:v>
                </c:pt>
                <c:pt idx="51">
                  <c:v>0.1857080292461894</c:v>
                </c:pt>
                <c:pt idx="52">
                  <c:v>0.19475820943874325</c:v>
                </c:pt>
                <c:pt idx="53">
                  <c:v>0.19942222398683307</c:v>
                </c:pt>
                <c:pt idx="54">
                  <c:v>0.18729256741427849</c:v>
                </c:pt>
                <c:pt idx="55">
                  <c:v>0.19471647001051928</c:v>
                </c:pt>
                <c:pt idx="56">
                  <c:v>0.22208003205856852</c:v>
                </c:pt>
                <c:pt idx="57">
                  <c:v>0.21359743190925035</c:v>
                </c:pt>
                <c:pt idx="58">
                  <c:v>0.2158393696750803</c:v>
                </c:pt>
                <c:pt idx="59">
                  <c:v>0.2384976025408205</c:v>
                </c:pt>
                <c:pt idx="60">
                  <c:v>0.23462941794538039</c:v>
                </c:pt>
                <c:pt idx="61">
                  <c:v>0.24384533988438262</c:v>
                </c:pt>
                <c:pt idx="62">
                  <c:v>0.24741830636392564</c:v>
                </c:pt>
                <c:pt idx="63">
                  <c:v>0.2611539748921986</c:v>
                </c:pt>
                <c:pt idx="64">
                  <c:v>0.26352277099225402</c:v>
                </c:pt>
                <c:pt idx="65">
                  <c:v>0.26339301175576291</c:v>
                </c:pt>
                <c:pt idx="66">
                  <c:v>0.25456005493496175</c:v>
                </c:pt>
                <c:pt idx="67">
                  <c:v>0.24391336200477262</c:v>
                </c:pt>
                <c:pt idx="68">
                  <c:v>0.25105950919655656</c:v>
                </c:pt>
                <c:pt idx="69">
                  <c:v>0.2540364775970404</c:v>
                </c:pt>
                <c:pt idx="70">
                  <c:v>0.27029008418634159</c:v>
                </c:pt>
                <c:pt idx="71">
                  <c:v>0.27000038863985015</c:v>
                </c:pt>
                <c:pt idx="72">
                  <c:v>0.28023316833501505</c:v>
                </c:pt>
                <c:pt idx="73">
                  <c:v>0.28116842485048216</c:v>
                </c:pt>
                <c:pt idx="74">
                  <c:v>0.28480450387560868</c:v>
                </c:pt>
                <c:pt idx="75">
                  <c:v>0.28710114341865439</c:v>
                </c:pt>
                <c:pt idx="76">
                  <c:v>0.28399382369805426</c:v>
                </c:pt>
                <c:pt idx="77">
                  <c:v>0.29286425278272249</c:v>
                </c:pt>
                <c:pt idx="78">
                  <c:v>0.30396863617856529</c:v>
                </c:pt>
                <c:pt idx="79">
                  <c:v>0.31357667919483018</c:v>
                </c:pt>
                <c:pt idx="80">
                  <c:v>0.31592091770315367</c:v>
                </c:pt>
                <c:pt idx="81">
                  <c:v>0.31783591725754534</c:v>
                </c:pt>
                <c:pt idx="82">
                  <c:v>0.31620976168691256</c:v>
                </c:pt>
                <c:pt idx="83">
                  <c:v>0.33175002969000267</c:v>
                </c:pt>
                <c:pt idx="84">
                  <c:v>0.32182078557867894</c:v>
                </c:pt>
                <c:pt idx="85">
                  <c:v>0.29225175168302292</c:v>
                </c:pt>
                <c:pt idx="86">
                  <c:v>0.29069886633491931</c:v>
                </c:pt>
                <c:pt idx="87">
                  <c:v>0.29320655844421978</c:v>
                </c:pt>
                <c:pt idx="88">
                  <c:v>0.30706067919697716</c:v>
                </c:pt>
                <c:pt idx="89">
                  <c:v>0.33413180432433343</c:v>
                </c:pt>
                <c:pt idx="90">
                  <c:v>0.33932350205009504</c:v>
                </c:pt>
                <c:pt idx="91">
                  <c:v>0.33189477592343752</c:v>
                </c:pt>
                <c:pt idx="92">
                  <c:v>0.30525159077471631</c:v>
                </c:pt>
                <c:pt idx="93">
                  <c:v>0.29043283964627858</c:v>
                </c:pt>
                <c:pt idx="94">
                  <c:v>0.29470185955923139</c:v>
                </c:pt>
                <c:pt idx="95">
                  <c:v>0.29790315250645005</c:v>
                </c:pt>
                <c:pt idx="96">
                  <c:v>0.3225689675286425</c:v>
                </c:pt>
                <c:pt idx="97">
                  <c:v>0.31534964722823744</c:v>
                </c:pt>
                <c:pt idx="98">
                  <c:v>0.32908986913177551</c:v>
                </c:pt>
                <c:pt idx="99">
                  <c:v>0.32840877799458623</c:v>
                </c:pt>
                <c:pt idx="100">
                  <c:v>0.32940487286942866</c:v>
                </c:pt>
                <c:pt idx="101">
                  <c:v>0.3437403592020839</c:v>
                </c:pt>
                <c:pt idx="102">
                  <c:v>0.3464985249258814</c:v>
                </c:pt>
                <c:pt idx="103">
                  <c:v>0.30506153048600665</c:v>
                </c:pt>
                <c:pt idx="104">
                  <c:v>0.38705059849429096</c:v>
                </c:pt>
                <c:pt idx="105">
                  <c:v>0.38573009584329915</c:v>
                </c:pt>
                <c:pt idx="106">
                  <c:v>0.35363046311092616</c:v>
                </c:pt>
                <c:pt idx="107">
                  <c:v>0.34074124384552301</c:v>
                </c:pt>
                <c:pt idx="108" formatCode="0.0%">
                  <c:v>0.34100891106752745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77-4B42-8487-4A43E0FE2170}"/>
            </c:ext>
          </c:extLst>
        </c:ser>
        <c:ser>
          <c:idx val="1"/>
          <c:order val="2"/>
          <c:tx>
            <c:strRef>
              <c:f>'State and local taxes'!$I$1</c:f>
              <c:strCache>
                <c:ptCount val="1"/>
                <c:pt idx="0">
                  <c:v>State and Local Sales and Use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'State and local taxes'!$A$2:$A$110</c:f>
              <c:numCache>
                <c:formatCode>General</c:formatCode>
                <c:ptCount val="109"/>
                <c:pt idx="0">
                  <c:v>1917</c:v>
                </c:pt>
                <c:pt idx="1">
                  <c:v>1918</c:v>
                </c:pt>
                <c:pt idx="2">
                  <c:v>1919</c:v>
                </c:pt>
                <c:pt idx="3">
                  <c:v>1920</c:v>
                </c:pt>
                <c:pt idx="4">
                  <c:v>1921</c:v>
                </c:pt>
                <c:pt idx="5">
                  <c:v>1922</c:v>
                </c:pt>
                <c:pt idx="6">
                  <c:v>1923</c:v>
                </c:pt>
                <c:pt idx="7">
                  <c:v>1924</c:v>
                </c:pt>
                <c:pt idx="8">
                  <c:v>1925</c:v>
                </c:pt>
                <c:pt idx="9">
                  <c:v>1926</c:v>
                </c:pt>
                <c:pt idx="10">
                  <c:v>1927</c:v>
                </c:pt>
                <c:pt idx="11">
                  <c:v>1928</c:v>
                </c:pt>
                <c:pt idx="12">
                  <c:v>1929</c:v>
                </c:pt>
                <c:pt idx="13">
                  <c:v>1930</c:v>
                </c:pt>
                <c:pt idx="14">
                  <c:v>1931</c:v>
                </c:pt>
                <c:pt idx="15">
                  <c:v>1932</c:v>
                </c:pt>
                <c:pt idx="16">
                  <c:v>1933</c:v>
                </c:pt>
                <c:pt idx="17">
                  <c:v>1934</c:v>
                </c:pt>
                <c:pt idx="18">
                  <c:v>1935</c:v>
                </c:pt>
                <c:pt idx="19">
                  <c:v>1936</c:v>
                </c:pt>
                <c:pt idx="20">
                  <c:v>1937</c:v>
                </c:pt>
                <c:pt idx="21">
                  <c:v>1938</c:v>
                </c:pt>
                <c:pt idx="22">
                  <c:v>1939</c:v>
                </c:pt>
                <c:pt idx="23">
                  <c:v>1940</c:v>
                </c:pt>
                <c:pt idx="24">
                  <c:v>1941</c:v>
                </c:pt>
                <c:pt idx="25">
                  <c:v>1942</c:v>
                </c:pt>
                <c:pt idx="26">
                  <c:v>1943</c:v>
                </c:pt>
                <c:pt idx="27">
                  <c:v>1944</c:v>
                </c:pt>
                <c:pt idx="28">
                  <c:v>1945</c:v>
                </c:pt>
                <c:pt idx="29">
                  <c:v>1946</c:v>
                </c:pt>
                <c:pt idx="30">
                  <c:v>1947</c:v>
                </c:pt>
                <c:pt idx="31">
                  <c:v>1948</c:v>
                </c:pt>
                <c:pt idx="32">
                  <c:v>1949</c:v>
                </c:pt>
                <c:pt idx="33">
                  <c:v>1950</c:v>
                </c:pt>
                <c:pt idx="34">
                  <c:v>1951</c:v>
                </c:pt>
                <c:pt idx="35">
                  <c:v>1952</c:v>
                </c:pt>
                <c:pt idx="36">
                  <c:v>1953</c:v>
                </c:pt>
                <c:pt idx="37">
                  <c:v>1954</c:v>
                </c:pt>
                <c:pt idx="38">
                  <c:v>1955</c:v>
                </c:pt>
                <c:pt idx="39">
                  <c:v>1956</c:v>
                </c:pt>
                <c:pt idx="40">
                  <c:v>1957</c:v>
                </c:pt>
                <c:pt idx="41">
                  <c:v>1958</c:v>
                </c:pt>
                <c:pt idx="42">
                  <c:v>1959</c:v>
                </c:pt>
                <c:pt idx="43">
                  <c:v>1960</c:v>
                </c:pt>
                <c:pt idx="44">
                  <c:v>1961</c:v>
                </c:pt>
                <c:pt idx="45">
                  <c:v>1962</c:v>
                </c:pt>
                <c:pt idx="46">
                  <c:v>1963</c:v>
                </c:pt>
                <c:pt idx="47">
                  <c:v>1964</c:v>
                </c:pt>
                <c:pt idx="48">
                  <c:v>1965</c:v>
                </c:pt>
                <c:pt idx="49">
                  <c:v>1966</c:v>
                </c:pt>
                <c:pt idx="50">
                  <c:v>1967</c:v>
                </c:pt>
                <c:pt idx="51">
                  <c:v>1968</c:v>
                </c:pt>
                <c:pt idx="52">
                  <c:v>1969</c:v>
                </c:pt>
                <c:pt idx="53">
                  <c:v>1970</c:v>
                </c:pt>
                <c:pt idx="54">
                  <c:v>1971</c:v>
                </c:pt>
                <c:pt idx="55">
                  <c:v>1972</c:v>
                </c:pt>
                <c:pt idx="56">
                  <c:v>1973</c:v>
                </c:pt>
                <c:pt idx="57">
                  <c:v>1974</c:v>
                </c:pt>
                <c:pt idx="58">
                  <c:v>1975</c:v>
                </c:pt>
                <c:pt idx="59">
                  <c:v>1976</c:v>
                </c:pt>
                <c:pt idx="60">
                  <c:v>1977</c:v>
                </c:pt>
                <c:pt idx="61">
                  <c:v>1978</c:v>
                </c:pt>
                <c:pt idx="62">
                  <c:v>1979</c:v>
                </c:pt>
                <c:pt idx="63">
                  <c:v>1980</c:v>
                </c:pt>
                <c:pt idx="64">
                  <c:v>1981</c:v>
                </c:pt>
                <c:pt idx="65">
                  <c:v>1982</c:v>
                </c:pt>
                <c:pt idx="66">
                  <c:v>1983</c:v>
                </c:pt>
                <c:pt idx="67">
                  <c:v>1984</c:v>
                </c:pt>
                <c:pt idx="68">
                  <c:v>1985</c:v>
                </c:pt>
                <c:pt idx="69">
                  <c:v>1986</c:v>
                </c:pt>
                <c:pt idx="70">
                  <c:v>1987</c:v>
                </c:pt>
                <c:pt idx="71">
                  <c:v>1988</c:v>
                </c:pt>
                <c:pt idx="72">
                  <c:v>1989</c:v>
                </c:pt>
                <c:pt idx="73">
                  <c:v>1990</c:v>
                </c:pt>
                <c:pt idx="74">
                  <c:v>1991</c:v>
                </c:pt>
                <c:pt idx="75">
                  <c:v>1992</c:v>
                </c:pt>
                <c:pt idx="76">
                  <c:v>1993</c:v>
                </c:pt>
                <c:pt idx="77">
                  <c:v>1994</c:v>
                </c:pt>
                <c:pt idx="78">
                  <c:v>1995</c:v>
                </c:pt>
                <c:pt idx="79">
                  <c:v>1996</c:v>
                </c:pt>
                <c:pt idx="80">
                  <c:v>1997</c:v>
                </c:pt>
                <c:pt idx="81">
                  <c:v>1998</c:v>
                </c:pt>
                <c:pt idx="82">
                  <c:v>1999</c:v>
                </c:pt>
                <c:pt idx="83">
                  <c:v>2000</c:v>
                </c:pt>
                <c:pt idx="84">
                  <c:v>2001</c:v>
                </c:pt>
                <c:pt idx="85">
                  <c:v>2002</c:v>
                </c:pt>
                <c:pt idx="86">
                  <c:v>2003</c:v>
                </c:pt>
                <c:pt idx="87">
                  <c:v>2004</c:v>
                </c:pt>
                <c:pt idx="88">
                  <c:v>2005</c:v>
                </c:pt>
                <c:pt idx="89">
                  <c:v>2006</c:v>
                </c:pt>
                <c:pt idx="90">
                  <c:v>2007</c:v>
                </c:pt>
                <c:pt idx="91">
                  <c:v>2008</c:v>
                </c:pt>
                <c:pt idx="92">
                  <c:v>2009</c:v>
                </c:pt>
                <c:pt idx="93">
                  <c:v>2010</c:v>
                </c:pt>
                <c:pt idx="94">
                  <c:v>2011</c:v>
                </c:pt>
                <c:pt idx="95">
                  <c:v>2012</c:v>
                </c:pt>
                <c:pt idx="96">
                  <c:v>2013</c:v>
                </c:pt>
                <c:pt idx="97">
                  <c:v>2014</c:v>
                </c:pt>
                <c:pt idx="98">
                  <c:v>2015</c:v>
                </c:pt>
                <c:pt idx="99">
                  <c:v>2016</c:v>
                </c:pt>
                <c:pt idx="100">
                  <c:v>2017</c:v>
                </c:pt>
                <c:pt idx="101">
                  <c:v>2018</c:v>
                </c:pt>
                <c:pt idx="102">
                  <c:v>2019</c:v>
                </c:pt>
                <c:pt idx="103">
                  <c:v>2020</c:v>
                </c:pt>
                <c:pt idx="104">
                  <c:v>2021</c:v>
                </c:pt>
                <c:pt idx="105">
                  <c:v>2022</c:v>
                </c:pt>
                <c:pt idx="106">
                  <c:v>2023</c:v>
                </c:pt>
                <c:pt idx="107">
                  <c:v>2024</c:v>
                </c:pt>
                <c:pt idx="108">
                  <c:v>2025</c:v>
                </c:pt>
              </c:numCache>
            </c:numRef>
          </c:cat>
          <c:val>
            <c:numRef>
              <c:f>'State and local taxes'!$I$2:$I$110</c:f>
              <c:numCache>
                <c:formatCode>0%</c:formatCode>
                <c:ptCount val="10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6.7659941333897476E-4</c:v>
                </c:pt>
                <c:pt idx="17">
                  <c:v>7.4046523051434318E-2</c:v>
                </c:pt>
                <c:pt idx="18">
                  <c:v>0.10066998595837329</c:v>
                </c:pt>
                <c:pt idx="19">
                  <c:v>0.11402779744304847</c:v>
                </c:pt>
                <c:pt idx="20">
                  <c:v>0.13222164789171764</c:v>
                </c:pt>
                <c:pt idx="21">
                  <c:v>0.12339931992007011</c:v>
                </c:pt>
                <c:pt idx="22">
                  <c:v>0.12429118527162807</c:v>
                </c:pt>
                <c:pt idx="23">
                  <c:v>0.13898302272487023</c:v>
                </c:pt>
                <c:pt idx="24">
                  <c:v>0.14309004988300111</c:v>
                </c:pt>
                <c:pt idx="25">
                  <c:v>0.15452695651013748</c:v>
                </c:pt>
                <c:pt idx="26">
                  <c:v>0.18359550526502624</c:v>
                </c:pt>
                <c:pt idx="27">
                  <c:v>0.19155752424827077</c:v>
                </c:pt>
                <c:pt idx="28">
                  <c:v>0.18812654052917338</c:v>
                </c:pt>
                <c:pt idx="29">
                  <c:v>0.18857272765549948</c:v>
                </c:pt>
                <c:pt idx="30">
                  <c:v>0.22352830135401167</c:v>
                </c:pt>
                <c:pt idx="31">
                  <c:v>0.20644302497247502</c:v>
                </c:pt>
                <c:pt idx="32">
                  <c:v>0.2004532025658155</c:v>
                </c:pt>
                <c:pt idx="33">
                  <c:v>0.2000631300504879</c:v>
                </c:pt>
                <c:pt idx="34">
                  <c:v>0.20867989014883331</c:v>
                </c:pt>
                <c:pt idx="35">
                  <c:v>0.18671804035890296</c:v>
                </c:pt>
                <c:pt idx="36">
                  <c:v>0.19501814168776524</c:v>
                </c:pt>
                <c:pt idx="37">
                  <c:v>0.186333553647341</c:v>
                </c:pt>
                <c:pt idx="38">
                  <c:v>0.18453107219536283</c:v>
                </c:pt>
                <c:pt idx="39">
                  <c:v>0.18362219574364833</c:v>
                </c:pt>
                <c:pt idx="40">
                  <c:v>0.18103901174632545</c:v>
                </c:pt>
                <c:pt idx="41">
                  <c:v>0.17510654412764695</c:v>
                </c:pt>
                <c:pt idx="42">
                  <c:v>0.17382977670678096</c:v>
                </c:pt>
                <c:pt idx="43">
                  <c:v>0.1834201231224114</c:v>
                </c:pt>
                <c:pt idx="44">
                  <c:v>0.18772312560001822</c:v>
                </c:pt>
                <c:pt idx="45">
                  <c:v>0.19392519177552051</c:v>
                </c:pt>
                <c:pt idx="46">
                  <c:v>0.21090451408014182</c:v>
                </c:pt>
                <c:pt idx="47">
                  <c:v>0.21653656856956296</c:v>
                </c:pt>
                <c:pt idx="48">
                  <c:v>0.20969138583968933</c:v>
                </c:pt>
                <c:pt idx="49">
                  <c:v>0.22140569229247456</c:v>
                </c:pt>
                <c:pt idx="50">
                  <c:v>0.22302210685630192</c:v>
                </c:pt>
                <c:pt idx="51">
                  <c:v>0.22291971941425542</c:v>
                </c:pt>
                <c:pt idx="52">
                  <c:v>0.23165555598715304</c:v>
                </c:pt>
                <c:pt idx="53">
                  <c:v>0.26679605234663323</c:v>
                </c:pt>
                <c:pt idx="54">
                  <c:v>0.27783823052322554</c:v>
                </c:pt>
                <c:pt idx="55">
                  <c:v>0.28696452485827401</c:v>
                </c:pt>
                <c:pt idx="56">
                  <c:v>0.29771801507841045</c:v>
                </c:pt>
                <c:pt idx="57">
                  <c:v>0.31602074087062448</c:v>
                </c:pt>
                <c:pt idx="58">
                  <c:v>0.33533507168251891</c:v>
                </c:pt>
                <c:pt idx="59">
                  <c:v>0.33376267116667246</c:v>
                </c:pt>
                <c:pt idx="60">
                  <c:v>0.34504836893741869</c:v>
                </c:pt>
                <c:pt idx="61">
                  <c:v>0.34903715612045311</c:v>
                </c:pt>
                <c:pt idx="62">
                  <c:v>0.33973618337326028</c:v>
                </c:pt>
                <c:pt idx="63">
                  <c:v>0.33771259833359962</c:v>
                </c:pt>
                <c:pt idx="64">
                  <c:v>0.33517779286161892</c:v>
                </c:pt>
                <c:pt idx="65">
                  <c:v>0.33339375800126636</c:v>
                </c:pt>
                <c:pt idx="66">
                  <c:v>0.31922897107801851</c:v>
                </c:pt>
                <c:pt idx="67">
                  <c:v>0.35637315153620952</c:v>
                </c:pt>
                <c:pt idx="68">
                  <c:v>0.34020605002482035</c:v>
                </c:pt>
                <c:pt idx="69">
                  <c:v>0.32265928206653538</c:v>
                </c:pt>
                <c:pt idx="70">
                  <c:v>0.30949217034655369</c:v>
                </c:pt>
                <c:pt idx="71">
                  <c:v>0.31077712067364399</c:v>
                </c:pt>
                <c:pt idx="72">
                  <c:v>0.31630856063360197</c:v>
                </c:pt>
                <c:pt idx="73">
                  <c:v>0.32166270538197933</c:v>
                </c:pt>
                <c:pt idx="74">
                  <c:v>0.3235062820421809</c:v>
                </c:pt>
                <c:pt idx="75">
                  <c:v>0.32871307746145123</c:v>
                </c:pt>
                <c:pt idx="76">
                  <c:v>0.33439049899391593</c:v>
                </c:pt>
                <c:pt idx="77">
                  <c:v>0.33591919249553615</c:v>
                </c:pt>
                <c:pt idx="78">
                  <c:v>0.33199507390214222</c:v>
                </c:pt>
                <c:pt idx="79">
                  <c:v>0.34423781347490884</c:v>
                </c:pt>
                <c:pt idx="80">
                  <c:v>0.34769103305496329</c:v>
                </c:pt>
                <c:pt idx="81">
                  <c:v>0.3297631004971292</c:v>
                </c:pt>
                <c:pt idx="82">
                  <c:v>0.34240075317671576</c:v>
                </c:pt>
                <c:pt idx="83">
                  <c:v>0.32488313472309199</c:v>
                </c:pt>
                <c:pt idx="84">
                  <c:v>0.3309073443339926</c:v>
                </c:pt>
                <c:pt idx="85">
                  <c:v>0.34060028401276349</c:v>
                </c:pt>
                <c:pt idx="86">
                  <c:v>0.33449170006598722</c:v>
                </c:pt>
                <c:pt idx="87">
                  <c:v>0.33131949166189872</c:v>
                </c:pt>
                <c:pt idx="88">
                  <c:v>0.32706496300039378</c:v>
                </c:pt>
                <c:pt idx="89">
                  <c:v>0.32697821891922507</c:v>
                </c:pt>
                <c:pt idx="90">
                  <c:v>0.32880716370429014</c:v>
                </c:pt>
                <c:pt idx="91">
                  <c:v>0.32268624248372491</c:v>
                </c:pt>
                <c:pt idx="92">
                  <c:v>0.30598974523861822</c:v>
                </c:pt>
                <c:pt idx="93">
                  <c:v>0.29850487766232336</c:v>
                </c:pt>
                <c:pt idx="94">
                  <c:v>0.2955488623565628</c:v>
                </c:pt>
                <c:pt idx="95">
                  <c:v>0.29936601587545253</c:v>
                </c:pt>
                <c:pt idx="96">
                  <c:v>0.29601882719904588</c:v>
                </c:pt>
                <c:pt idx="97">
                  <c:v>0.29966567631092161</c:v>
                </c:pt>
                <c:pt idx="98">
                  <c:v>0.2965890605056849</c:v>
                </c:pt>
                <c:pt idx="99">
                  <c:v>0.29950710959507765</c:v>
                </c:pt>
                <c:pt idx="100">
                  <c:v>0.30038135044115488</c:v>
                </c:pt>
                <c:pt idx="101">
                  <c:v>0.30076408422702045</c:v>
                </c:pt>
                <c:pt idx="102">
                  <c:v>0.3001539098371705</c:v>
                </c:pt>
                <c:pt idx="103">
                  <c:v>0.3282577102724572</c:v>
                </c:pt>
                <c:pt idx="104">
                  <c:v>0.30286293186344265</c:v>
                </c:pt>
                <c:pt idx="105">
                  <c:v>0.31602749236372707</c:v>
                </c:pt>
                <c:pt idx="106">
                  <c:v>0.32628233600467621</c:v>
                </c:pt>
                <c:pt idx="107">
                  <c:v>0.32881899204065518</c:v>
                </c:pt>
                <c:pt idx="108" formatCode="0.0%">
                  <c:v>0.32370359284277334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77-4B42-8487-4A43E0FE2170}"/>
            </c:ext>
          </c:extLst>
        </c:ser>
        <c:ser>
          <c:idx val="4"/>
          <c:order val="3"/>
          <c:tx>
            <c:strRef>
              <c:f>'State and local taxes'!$L$1</c:f>
              <c:strCache>
                <c:ptCount val="1"/>
                <c:pt idx="0">
                  <c:v>Motor Vehicle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numRef>
              <c:f>'State and local taxes'!$A$2:$A$110</c:f>
              <c:numCache>
                <c:formatCode>General</c:formatCode>
                <c:ptCount val="109"/>
                <c:pt idx="0">
                  <c:v>1917</c:v>
                </c:pt>
                <c:pt idx="1">
                  <c:v>1918</c:v>
                </c:pt>
                <c:pt idx="2">
                  <c:v>1919</c:v>
                </c:pt>
                <c:pt idx="3">
                  <c:v>1920</c:v>
                </c:pt>
                <c:pt idx="4">
                  <c:v>1921</c:v>
                </c:pt>
                <c:pt idx="5">
                  <c:v>1922</c:v>
                </c:pt>
                <c:pt idx="6">
                  <c:v>1923</c:v>
                </c:pt>
                <c:pt idx="7">
                  <c:v>1924</c:v>
                </c:pt>
                <c:pt idx="8">
                  <c:v>1925</c:v>
                </c:pt>
                <c:pt idx="9">
                  <c:v>1926</c:v>
                </c:pt>
                <c:pt idx="10">
                  <c:v>1927</c:v>
                </c:pt>
                <c:pt idx="11">
                  <c:v>1928</c:v>
                </c:pt>
                <c:pt idx="12">
                  <c:v>1929</c:v>
                </c:pt>
                <c:pt idx="13">
                  <c:v>1930</c:v>
                </c:pt>
                <c:pt idx="14">
                  <c:v>1931</c:v>
                </c:pt>
                <c:pt idx="15">
                  <c:v>1932</c:v>
                </c:pt>
                <c:pt idx="16">
                  <c:v>1933</c:v>
                </c:pt>
                <c:pt idx="17">
                  <c:v>1934</c:v>
                </c:pt>
                <c:pt idx="18">
                  <c:v>1935</c:v>
                </c:pt>
                <c:pt idx="19">
                  <c:v>1936</c:v>
                </c:pt>
                <c:pt idx="20">
                  <c:v>1937</c:v>
                </c:pt>
                <c:pt idx="21">
                  <c:v>1938</c:v>
                </c:pt>
                <c:pt idx="22">
                  <c:v>1939</c:v>
                </c:pt>
                <c:pt idx="23">
                  <c:v>1940</c:v>
                </c:pt>
                <c:pt idx="24">
                  <c:v>1941</c:v>
                </c:pt>
                <c:pt idx="25">
                  <c:v>1942</c:v>
                </c:pt>
                <c:pt idx="26">
                  <c:v>1943</c:v>
                </c:pt>
                <c:pt idx="27">
                  <c:v>1944</c:v>
                </c:pt>
                <c:pt idx="28">
                  <c:v>1945</c:v>
                </c:pt>
                <c:pt idx="29">
                  <c:v>1946</c:v>
                </c:pt>
                <c:pt idx="30">
                  <c:v>1947</c:v>
                </c:pt>
                <c:pt idx="31">
                  <c:v>1948</c:v>
                </c:pt>
                <c:pt idx="32">
                  <c:v>1949</c:v>
                </c:pt>
                <c:pt idx="33">
                  <c:v>1950</c:v>
                </c:pt>
                <c:pt idx="34">
                  <c:v>1951</c:v>
                </c:pt>
                <c:pt idx="35">
                  <c:v>1952</c:v>
                </c:pt>
                <c:pt idx="36">
                  <c:v>1953</c:v>
                </c:pt>
                <c:pt idx="37">
                  <c:v>1954</c:v>
                </c:pt>
                <c:pt idx="38">
                  <c:v>1955</c:v>
                </c:pt>
                <c:pt idx="39">
                  <c:v>1956</c:v>
                </c:pt>
                <c:pt idx="40">
                  <c:v>1957</c:v>
                </c:pt>
                <c:pt idx="41">
                  <c:v>1958</c:v>
                </c:pt>
                <c:pt idx="42">
                  <c:v>1959</c:v>
                </c:pt>
                <c:pt idx="43">
                  <c:v>1960</c:v>
                </c:pt>
                <c:pt idx="44">
                  <c:v>1961</c:v>
                </c:pt>
                <c:pt idx="45">
                  <c:v>1962</c:v>
                </c:pt>
                <c:pt idx="46">
                  <c:v>1963</c:v>
                </c:pt>
                <c:pt idx="47">
                  <c:v>1964</c:v>
                </c:pt>
                <c:pt idx="48">
                  <c:v>1965</c:v>
                </c:pt>
                <c:pt idx="49">
                  <c:v>1966</c:v>
                </c:pt>
                <c:pt idx="50">
                  <c:v>1967</c:v>
                </c:pt>
                <c:pt idx="51">
                  <c:v>1968</c:v>
                </c:pt>
                <c:pt idx="52">
                  <c:v>1969</c:v>
                </c:pt>
                <c:pt idx="53">
                  <c:v>1970</c:v>
                </c:pt>
                <c:pt idx="54">
                  <c:v>1971</c:v>
                </c:pt>
                <c:pt idx="55">
                  <c:v>1972</c:v>
                </c:pt>
                <c:pt idx="56">
                  <c:v>1973</c:v>
                </c:pt>
                <c:pt idx="57">
                  <c:v>1974</c:v>
                </c:pt>
                <c:pt idx="58">
                  <c:v>1975</c:v>
                </c:pt>
                <c:pt idx="59">
                  <c:v>1976</c:v>
                </c:pt>
                <c:pt idx="60">
                  <c:v>1977</c:v>
                </c:pt>
                <c:pt idx="61">
                  <c:v>1978</c:v>
                </c:pt>
                <c:pt idx="62">
                  <c:v>1979</c:v>
                </c:pt>
                <c:pt idx="63">
                  <c:v>1980</c:v>
                </c:pt>
                <c:pt idx="64">
                  <c:v>1981</c:v>
                </c:pt>
                <c:pt idx="65">
                  <c:v>1982</c:v>
                </c:pt>
                <c:pt idx="66">
                  <c:v>1983</c:v>
                </c:pt>
                <c:pt idx="67">
                  <c:v>1984</c:v>
                </c:pt>
                <c:pt idx="68">
                  <c:v>1985</c:v>
                </c:pt>
                <c:pt idx="69">
                  <c:v>1986</c:v>
                </c:pt>
                <c:pt idx="70">
                  <c:v>1987</c:v>
                </c:pt>
                <c:pt idx="71">
                  <c:v>1988</c:v>
                </c:pt>
                <c:pt idx="72">
                  <c:v>1989</c:v>
                </c:pt>
                <c:pt idx="73">
                  <c:v>1990</c:v>
                </c:pt>
                <c:pt idx="74">
                  <c:v>1991</c:v>
                </c:pt>
                <c:pt idx="75">
                  <c:v>1992</c:v>
                </c:pt>
                <c:pt idx="76">
                  <c:v>1993</c:v>
                </c:pt>
                <c:pt idx="77">
                  <c:v>1994</c:v>
                </c:pt>
                <c:pt idx="78">
                  <c:v>1995</c:v>
                </c:pt>
                <c:pt idx="79">
                  <c:v>1996</c:v>
                </c:pt>
                <c:pt idx="80">
                  <c:v>1997</c:v>
                </c:pt>
                <c:pt idx="81">
                  <c:v>1998</c:v>
                </c:pt>
                <c:pt idx="82">
                  <c:v>1999</c:v>
                </c:pt>
                <c:pt idx="83">
                  <c:v>2000</c:v>
                </c:pt>
                <c:pt idx="84">
                  <c:v>2001</c:v>
                </c:pt>
                <c:pt idx="85">
                  <c:v>2002</c:v>
                </c:pt>
                <c:pt idx="86">
                  <c:v>2003</c:v>
                </c:pt>
                <c:pt idx="87">
                  <c:v>2004</c:v>
                </c:pt>
                <c:pt idx="88">
                  <c:v>2005</c:v>
                </c:pt>
                <c:pt idx="89">
                  <c:v>2006</c:v>
                </c:pt>
                <c:pt idx="90">
                  <c:v>2007</c:v>
                </c:pt>
                <c:pt idx="91">
                  <c:v>2008</c:v>
                </c:pt>
                <c:pt idx="92">
                  <c:v>2009</c:v>
                </c:pt>
                <c:pt idx="93">
                  <c:v>2010</c:v>
                </c:pt>
                <c:pt idx="94">
                  <c:v>2011</c:v>
                </c:pt>
                <c:pt idx="95">
                  <c:v>2012</c:v>
                </c:pt>
                <c:pt idx="96">
                  <c:v>2013</c:v>
                </c:pt>
                <c:pt idx="97">
                  <c:v>2014</c:v>
                </c:pt>
                <c:pt idx="98">
                  <c:v>2015</c:v>
                </c:pt>
                <c:pt idx="99">
                  <c:v>2016</c:v>
                </c:pt>
                <c:pt idx="100">
                  <c:v>2017</c:v>
                </c:pt>
                <c:pt idx="101">
                  <c:v>2018</c:v>
                </c:pt>
                <c:pt idx="102">
                  <c:v>2019</c:v>
                </c:pt>
                <c:pt idx="103">
                  <c:v>2020</c:v>
                </c:pt>
                <c:pt idx="104">
                  <c:v>2021</c:v>
                </c:pt>
                <c:pt idx="105">
                  <c:v>2022</c:v>
                </c:pt>
                <c:pt idx="106">
                  <c:v>2023</c:v>
                </c:pt>
                <c:pt idx="107">
                  <c:v>2024</c:v>
                </c:pt>
                <c:pt idx="108">
                  <c:v>2025</c:v>
                </c:pt>
              </c:numCache>
            </c:numRef>
          </c:cat>
          <c:val>
            <c:numRef>
              <c:f>'State and local taxes'!$L$2:$L$110</c:f>
              <c:numCache>
                <c:formatCode>0%</c:formatCode>
                <c:ptCount val="10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4.905984303041947E-3</c:v>
                </c:pt>
                <c:pt idx="7">
                  <c:v>3.4671226276721707E-2</c:v>
                </c:pt>
                <c:pt idx="8">
                  <c:v>4.0558070074101817E-2</c:v>
                </c:pt>
                <c:pt idx="9">
                  <c:v>5.9423008148906352E-2</c:v>
                </c:pt>
                <c:pt idx="10">
                  <c:v>6.1897314278454761E-2</c:v>
                </c:pt>
                <c:pt idx="11">
                  <c:v>7.1998665542506141E-2</c:v>
                </c:pt>
                <c:pt idx="12">
                  <c:v>7.9410687115267026E-2</c:v>
                </c:pt>
                <c:pt idx="13">
                  <c:v>8.8906961116710953E-2</c:v>
                </c:pt>
                <c:pt idx="14">
                  <c:v>8.8793273910447487E-2</c:v>
                </c:pt>
                <c:pt idx="15">
                  <c:v>0.10259653374680384</c:v>
                </c:pt>
                <c:pt idx="16">
                  <c:v>0.10002700331622333</c:v>
                </c:pt>
                <c:pt idx="17">
                  <c:v>0.13689769875031985</c:v>
                </c:pt>
                <c:pt idx="18">
                  <c:v>0.14191012584549823</c:v>
                </c:pt>
                <c:pt idx="19">
                  <c:v>0.14568806335235496</c:v>
                </c:pt>
                <c:pt idx="20">
                  <c:v>0.16133432638208253</c:v>
                </c:pt>
                <c:pt idx="21">
                  <c:v>0.15981643318884356</c:v>
                </c:pt>
                <c:pt idx="22">
                  <c:v>0.16105450804150143</c:v>
                </c:pt>
                <c:pt idx="23">
                  <c:v>0.16370950694551828</c:v>
                </c:pt>
                <c:pt idx="24">
                  <c:v>0.1696421931761006</c:v>
                </c:pt>
                <c:pt idx="25">
                  <c:v>0.16303524706535535</c:v>
                </c:pt>
                <c:pt idx="26">
                  <c:v>0.14995808447242787</c:v>
                </c:pt>
                <c:pt idx="27">
                  <c:v>0.13851714913672888</c:v>
                </c:pt>
                <c:pt idx="28">
                  <c:v>0.13433435368884042</c:v>
                </c:pt>
                <c:pt idx="29">
                  <c:v>0.14688033737186346</c:v>
                </c:pt>
                <c:pt idx="30">
                  <c:v>0.1570195150730587</c:v>
                </c:pt>
                <c:pt idx="31">
                  <c:v>0.14214369956918776</c:v>
                </c:pt>
                <c:pt idx="32">
                  <c:v>0.13729265460457382</c:v>
                </c:pt>
                <c:pt idx="33">
                  <c:v>0.14347305414524614</c:v>
                </c:pt>
                <c:pt idx="34">
                  <c:v>0.14171076869191199</c:v>
                </c:pt>
                <c:pt idx="35">
                  <c:v>0.1505607664089465</c:v>
                </c:pt>
                <c:pt idx="36">
                  <c:v>0.17187781315218212</c:v>
                </c:pt>
                <c:pt idx="37">
                  <c:v>0.16475874378459376</c:v>
                </c:pt>
                <c:pt idx="38">
                  <c:v>0.16567970588919007</c:v>
                </c:pt>
                <c:pt idx="39">
                  <c:v>0.15233681433312374</c:v>
                </c:pt>
                <c:pt idx="40">
                  <c:v>0.15125683859523339</c:v>
                </c:pt>
                <c:pt idx="41">
                  <c:v>0.16354925355772373</c:v>
                </c:pt>
                <c:pt idx="42">
                  <c:v>0.16154914775180806</c:v>
                </c:pt>
                <c:pt idx="43">
                  <c:v>0.14775529337892163</c:v>
                </c:pt>
                <c:pt idx="44">
                  <c:v>0.14387867108317298</c:v>
                </c:pt>
                <c:pt idx="45">
                  <c:v>0.1393443613381174</c:v>
                </c:pt>
                <c:pt idx="46">
                  <c:v>0.13875325144716905</c:v>
                </c:pt>
                <c:pt idx="47">
                  <c:v>0.126984184158422</c:v>
                </c:pt>
                <c:pt idx="48">
                  <c:v>0.12370667537846809</c:v>
                </c:pt>
                <c:pt idx="49">
                  <c:v>0.11211073497226924</c:v>
                </c:pt>
                <c:pt idx="50">
                  <c:v>0.11379533694161877</c:v>
                </c:pt>
                <c:pt idx="51">
                  <c:v>0.11571857518554893</c:v>
                </c:pt>
                <c:pt idx="52">
                  <c:v>0.11510126186311519</c:v>
                </c:pt>
                <c:pt idx="53">
                  <c:v>0.11660365756243035</c:v>
                </c:pt>
                <c:pt idx="54">
                  <c:v>0.11743617080077245</c:v>
                </c:pt>
                <c:pt idx="55">
                  <c:v>0.11431093240780998</c:v>
                </c:pt>
                <c:pt idx="56">
                  <c:v>0.11187493609301791</c:v>
                </c:pt>
                <c:pt idx="57">
                  <c:v>0.10892030152517876</c:v>
                </c:pt>
                <c:pt idx="58">
                  <c:v>0.10065537066144742</c:v>
                </c:pt>
                <c:pt idx="59">
                  <c:v>8.8994142931614714E-2</c:v>
                </c:pt>
                <c:pt idx="60">
                  <c:v>8.2758190038347793E-2</c:v>
                </c:pt>
                <c:pt idx="61">
                  <c:v>7.8791928483692431E-2</c:v>
                </c:pt>
                <c:pt idx="62">
                  <c:v>8.3496737400849411E-2</c:v>
                </c:pt>
                <c:pt idx="63">
                  <c:v>7.5017967992708587E-2</c:v>
                </c:pt>
                <c:pt idx="64">
                  <c:v>6.6253268087857572E-2</c:v>
                </c:pt>
                <c:pt idx="65">
                  <c:v>6.9359102550717283E-2</c:v>
                </c:pt>
                <c:pt idx="66">
                  <c:v>7.1272610123964061E-2</c:v>
                </c:pt>
                <c:pt idx="67">
                  <c:v>6.0413360334849259E-2</c:v>
                </c:pt>
                <c:pt idx="68">
                  <c:v>6.7319352221458642E-2</c:v>
                </c:pt>
                <c:pt idx="69">
                  <c:v>6.6554081827686601E-2</c:v>
                </c:pt>
                <c:pt idx="70">
                  <c:v>6.7760573525223036E-2</c:v>
                </c:pt>
                <c:pt idx="71">
                  <c:v>7.7762012868367925E-2</c:v>
                </c:pt>
                <c:pt idx="72">
                  <c:v>7.5427973294015904E-2</c:v>
                </c:pt>
                <c:pt idx="73">
                  <c:v>7.280919125367083E-2</c:v>
                </c:pt>
                <c:pt idx="74">
                  <c:v>7.1049546258186283E-2</c:v>
                </c:pt>
                <c:pt idx="75">
                  <c:v>6.7907514703566152E-2</c:v>
                </c:pt>
                <c:pt idx="76">
                  <c:v>6.575176544480657E-2</c:v>
                </c:pt>
                <c:pt idx="77">
                  <c:v>6.2674235010895765E-2</c:v>
                </c:pt>
                <c:pt idx="78">
                  <c:v>5.9882076130229861E-2</c:v>
                </c:pt>
                <c:pt idx="79">
                  <c:v>5.9693459487567734E-2</c:v>
                </c:pt>
                <c:pt idx="80">
                  <c:v>5.7833562200511612E-2</c:v>
                </c:pt>
                <c:pt idx="81">
                  <c:v>7.1269945805113588E-2</c:v>
                </c:pt>
                <c:pt idx="82">
                  <c:v>7.0517652219872079E-2</c:v>
                </c:pt>
                <c:pt idx="83">
                  <c:v>6.8239484789812663E-2</c:v>
                </c:pt>
                <c:pt idx="84">
                  <c:v>6.4629623741239164E-2</c:v>
                </c:pt>
                <c:pt idx="85">
                  <c:v>6.6974823358784435E-2</c:v>
                </c:pt>
                <c:pt idx="86">
                  <c:v>6.553492842635944E-2</c:v>
                </c:pt>
                <c:pt idx="87">
                  <c:v>6.3681663850988737E-2</c:v>
                </c:pt>
                <c:pt idx="88">
                  <c:v>5.9566636350880713E-2</c:v>
                </c:pt>
                <c:pt idx="89">
                  <c:v>5.3514395975688529E-2</c:v>
                </c:pt>
                <c:pt idx="90">
                  <c:v>5.2848983931106062E-2</c:v>
                </c:pt>
                <c:pt idx="91">
                  <c:v>5.1493552415924015E-2</c:v>
                </c:pt>
                <c:pt idx="92">
                  <c:v>5.2415505306178549E-2</c:v>
                </c:pt>
                <c:pt idx="93">
                  <c:v>5.9880387784503587E-2</c:v>
                </c:pt>
                <c:pt idx="94">
                  <c:v>5.9407294703748836E-2</c:v>
                </c:pt>
                <c:pt idx="95">
                  <c:v>5.6728003846033062E-2</c:v>
                </c:pt>
                <c:pt idx="96">
                  <c:v>5.3209740617596479E-2</c:v>
                </c:pt>
                <c:pt idx="97">
                  <c:v>5.231426037609322E-2</c:v>
                </c:pt>
                <c:pt idx="98">
                  <c:v>5.0390350934023324E-2</c:v>
                </c:pt>
                <c:pt idx="99">
                  <c:v>5.3300834808112534E-2</c:v>
                </c:pt>
                <c:pt idx="100">
                  <c:v>5.6143912875974172E-2</c:v>
                </c:pt>
                <c:pt idx="101">
                  <c:v>5.3071503467790583E-2</c:v>
                </c:pt>
                <c:pt idx="102">
                  <c:v>5.1691444829150009E-2</c:v>
                </c:pt>
                <c:pt idx="103">
                  <c:v>5.0439839948820391E-2</c:v>
                </c:pt>
                <c:pt idx="104">
                  <c:v>4.3860581708643154E-2</c:v>
                </c:pt>
                <c:pt idx="105">
                  <c:v>4.0521858435155475E-2</c:v>
                </c:pt>
                <c:pt idx="106">
                  <c:v>4.150340979384011E-2</c:v>
                </c:pt>
                <c:pt idx="107">
                  <c:v>4.4656994072265734E-2</c:v>
                </c:pt>
                <c:pt idx="108" formatCode="0.0%">
                  <c:v>4.5508205137572214E-2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77-4B42-8487-4A43E0FE2170}"/>
            </c:ext>
          </c:extLst>
        </c:ser>
        <c:ser>
          <c:idx val="3"/>
          <c:order val="4"/>
          <c:tx>
            <c:strRef>
              <c:f>'State and local taxes'!$K$1</c:f>
              <c:strCache>
                <c:ptCount val="1"/>
                <c:pt idx="0">
                  <c:v>Excise (Non-fuel)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cat>
            <c:numRef>
              <c:f>'State and local taxes'!$A$2:$A$110</c:f>
              <c:numCache>
                <c:formatCode>General</c:formatCode>
                <c:ptCount val="109"/>
                <c:pt idx="0">
                  <c:v>1917</c:v>
                </c:pt>
                <c:pt idx="1">
                  <c:v>1918</c:v>
                </c:pt>
                <c:pt idx="2">
                  <c:v>1919</c:v>
                </c:pt>
                <c:pt idx="3">
                  <c:v>1920</c:v>
                </c:pt>
                <c:pt idx="4">
                  <c:v>1921</c:v>
                </c:pt>
                <c:pt idx="5">
                  <c:v>1922</c:v>
                </c:pt>
                <c:pt idx="6">
                  <c:v>1923</c:v>
                </c:pt>
                <c:pt idx="7">
                  <c:v>1924</c:v>
                </c:pt>
                <c:pt idx="8">
                  <c:v>1925</c:v>
                </c:pt>
                <c:pt idx="9">
                  <c:v>1926</c:v>
                </c:pt>
                <c:pt idx="10">
                  <c:v>1927</c:v>
                </c:pt>
                <c:pt idx="11">
                  <c:v>1928</c:v>
                </c:pt>
                <c:pt idx="12">
                  <c:v>1929</c:v>
                </c:pt>
                <c:pt idx="13">
                  <c:v>1930</c:v>
                </c:pt>
                <c:pt idx="14">
                  <c:v>1931</c:v>
                </c:pt>
                <c:pt idx="15">
                  <c:v>1932</c:v>
                </c:pt>
                <c:pt idx="16">
                  <c:v>1933</c:v>
                </c:pt>
                <c:pt idx="17">
                  <c:v>1934</c:v>
                </c:pt>
                <c:pt idx="18">
                  <c:v>1935</c:v>
                </c:pt>
                <c:pt idx="19">
                  <c:v>1936</c:v>
                </c:pt>
                <c:pt idx="20">
                  <c:v>1937</c:v>
                </c:pt>
                <c:pt idx="21">
                  <c:v>1938</c:v>
                </c:pt>
                <c:pt idx="22">
                  <c:v>1939</c:v>
                </c:pt>
                <c:pt idx="23">
                  <c:v>1940</c:v>
                </c:pt>
                <c:pt idx="24">
                  <c:v>1941</c:v>
                </c:pt>
                <c:pt idx="25">
                  <c:v>1942</c:v>
                </c:pt>
                <c:pt idx="26">
                  <c:v>1943</c:v>
                </c:pt>
                <c:pt idx="27">
                  <c:v>1944</c:v>
                </c:pt>
                <c:pt idx="28">
                  <c:v>1945</c:v>
                </c:pt>
                <c:pt idx="29">
                  <c:v>1946</c:v>
                </c:pt>
                <c:pt idx="30">
                  <c:v>1947</c:v>
                </c:pt>
                <c:pt idx="31">
                  <c:v>1948</c:v>
                </c:pt>
                <c:pt idx="32">
                  <c:v>1949</c:v>
                </c:pt>
                <c:pt idx="33">
                  <c:v>1950</c:v>
                </c:pt>
                <c:pt idx="34">
                  <c:v>1951</c:v>
                </c:pt>
                <c:pt idx="35">
                  <c:v>1952</c:v>
                </c:pt>
                <c:pt idx="36">
                  <c:v>1953</c:v>
                </c:pt>
                <c:pt idx="37">
                  <c:v>1954</c:v>
                </c:pt>
                <c:pt idx="38">
                  <c:v>1955</c:v>
                </c:pt>
                <c:pt idx="39">
                  <c:v>1956</c:v>
                </c:pt>
                <c:pt idx="40">
                  <c:v>1957</c:v>
                </c:pt>
                <c:pt idx="41">
                  <c:v>1958</c:v>
                </c:pt>
                <c:pt idx="42">
                  <c:v>1959</c:v>
                </c:pt>
                <c:pt idx="43">
                  <c:v>1960</c:v>
                </c:pt>
                <c:pt idx="44">
                  <c:v>1961</c:v>
                </c:pt>
                <c:pt idx="45">
                  <c:v>1962</c:v>
                </c:pt>
                <c:pt idx="46">
                  <c:v>1963</c:v>
                </c:pt>
                <c:pt idx="47">
                  <c:v>1964</c:v>
                </c:pt>
                <c:pt idx="48">
                  <c:v>1965</c:v>
                </c:pt>
                <c:pt idx="49">
                  <c:v>1966</c:v>
                </c:pt>
                <c:pt idx="50">
                  <c:v>1967</c:v>
                </c:pt>
                <c:pt idx="51">
                  <c:v>1968</c:v>
                </c:pt>
                <c:pt idx="52">
                  <c:v>1969</c:v>
                </c:pt>
                <c:pt idx="53">
                  <c:v>1970</c:v>
                </c:pt>
                <c:pt idx="54">
                  <c:v>1971</c:v>
                </c:pt>
                <c:pt idx="55">
                  <c:v>1972</c:v>
                </c:pt>
                <c:pt idx="56">
                  <c:v>1973</c:v>
                </c:pt>
                <c:pt idx="57">
                  <c:v>1974</c:v>
                </c:pt>
                <c:pt idx="58">
                  <c:v>1975</c:v>
                </c:pt>
                <c:pt idx="59">
                  <c:v>1976</c:v>
                </c:pt>
                <c:pt idx="60">
                  <c:v>1977</c:v>
                </c:pt>
                <c:pt idx="61">
                  <c:v>1978</c:v>
                </c:pt>
                <c:pt idx="62">
                  <c:v>1979</c:v>
                </c:pt>
                <c:pt idx="63">
                  <c:v>1980</c:v>
                </c:pt>
                <c:pt idx="64">
                  <c:v>1981</c:v>
                </c:pt>
                <c:pt idx="65">
                  <c:v>1982</c:v>
                </c:pt>
                <c:pt idx="66">
                  <c:v>1983</c:v>
                </c:pt>
                <c:pt idx="67">
                  <c:v>1984</c:v>
                </c:pt>
                <c:pt idx="68">
                  <c:v>1985</c:v>
                </c:pt>
                <c:pt idx="69">
                  <c:v>1986</c:v>
                </c:pt>
                <c:pt idx="70">
                  <c:v>1987</c:v>
                </c:pt>
                <c:pt idx="71">
                  <c:v>1988</c:v>
                </c:pt>
                <c:pt idx="72">
                  <c:v>1989</c:v>
                </c:pt>
                <c:pt idx="73">
                  <c:v>1990</c:v>
                </c:pt>
                <c:pt idx="74">
                  <c:v>1991</c:v>
                </c:pt>
                <c:pt idx="75">
                  <c:v>1992</c:v>
                </c:pt>
                <c:pt idx="76">
                  <c:v>1993</c:v>
                </c:pt>
                <c:pt idx="77">
                  <c:v>1994</c:v>
                </c:pt>
                <c:pt idx="78">
                  <c:v>1995</c:v>
                </c:pt>
                <c:pt idx="79">
                  <c:v>1996</c:v>
                </c:pt>
                <c:pt idx="80">
                  <c:v>1997</c:v>
                </c:pt>
                <c:pt idx="81">
                  <c:v>1998</c:v>
                </c:pt>
                <c:pt idx="82">
                  <c:v>1999</c:v>
                </c:pt>
                <c:pt idx="83">
                  <c:v>2000</c:v>
                </c:pt>
                <c:pt idx="84">
                  <c:v>2001</c:v>
                </c:pt>
                <c:pt idx="85">
                  <c:v>2002</c:v>
                </c:pt>
                <c:pt idx="86">
                  <c:v>2003</c:v>
                </c:pt>
                <c:pt idx="87">
                  <c:v>2004</c:v>
                </c:pt>
                <c:pt idx="88">
                  <c:v>2005</c:v>
                </c:pt>
                <c:pt idx="89">
                  <c:v>2006</c:v>
                </c:pt>
                <c:pt idx="90">
                  <c:v>2007</c:v>
                </c:pt>
                <c:pt idx="91">
                  <c:v>2008</c:v>
                </c:pt>
                <c:pt idx="92">
                  <c:v>2009</c:v>
                </c:pt>
                <c:pt idx="93">
                  <c:v>2010</c:v>
                </c:pt>
                <c:pt idx="94">
                  <c:v>2011</c:v>
                </c:pt>
                <c:pt idx="95">
                  <c:v>2012</c:v>
                </c:pt>
                <c:pt idx="96">
                  <c:v>2013</c:v>
                </c:pt>
                <c:pt idx="97">
                  <c:v>2014</c:v>
                </c:pt>
                <c:pt idx="98">
                  <c:v>2015</c:v>
                </c:pt>
                <c:pt idx="99">
                  <c:v>2016</c:v>
                </c:pt>
                <c:pt idx="100">
                  <c:v>2017</c:v>
                </c:pt>
                <c:pt idx="101">
                  <c:v>2018</c:v>
                </c:pt>
                <c:pt idx="102">
                  <c:v>2019</c:v>
                </c:pt>
                <c:pt idx="103">
                  <c:v>2020</c:v>
                </c:pt>
                <c:pt idx="104">
                  <c:v>2021</c:v>
                </c:pt>
                <c:pt idx="105">
                  <c:v>2022</c:v>
                </c:pt>
                <c:pt idx="106">
                  <c:v>2023</c:v>
                </c:pt>
                <c:pt idx="107">
                  <c:v>2024</c:v>
                </c:pt>
                <c:pt idx="108">
                  <c:v>2025</c:v>
                </c:pt>
              </c:numCache>
            </c:numRef>
          </c:cat>
          <c:val>
            <c:numRef>
              <c:f>'State and local taxes'!$K$2:$K$110</c:f>
              <c:numCache>
                <c:formatCode>0%</c:formatCode>
                <c:ptCount val="10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3.9796957078520375E-3</c:v>
                </c:pt>
                <c:pt idx="7">
                  <c:v>5.6301099555162888E-3</c:v>
                </c:pt>
                <c:pt idx="8">
                  <c:v>3.2081214066739337E-3</c:v>
                </c:pt>
                <c:pt idx="9">
                  <c:v>6.2843909029495666E-3</c:v>
                </c:pt>
                <c:pt idx="10">
                  <c:v>6.0049251645584063E-3</c:v>
                </c:pt>
                <c:pt idx="11">
                  <c:v>6.2084776671243441E-3</c:v>
                </c:pt>
                <c:pt idx="12">
                  <c:v>6.5343546666761709E-3</c:v>
                </c:pt>
                <c:pt idx="13">
                  <c:v>8.1876525109366681E-3</c:v>
                </c:pt>
                <c:pt idx="14">
                  <c:v>8.2845630498563326E-3</c:v>
                </c:pt>
                <c:pt idx="15">
                  <c:v>6.6790808579038899E-3</c:v>
                </c:pt>
                <c:pt idx="16">
                  <c:v>1.4035895359448354E-2</c:v>
                </c:pt>
                <c:pt idx="17">
                  <c:v>1.9109888501795833E-2</c:v>
                </c:pt>
                <c:pt idx="18">
                  <c:v>2.4670729983906334E-2</c:v>
                </c:pt>
                <c:pt idx="19">
                  <c:v>2.6426395748673382E-2</c:v>
                </c:pt>
                <c:pt idx="20">
                  <c:v>2.8838126374819525E-2</c:v>
                </c:pt>
                <c:pt idx="21">
                  <c:v>4.8094749527538283E-2</c:v>
                </c:pt>
                <c:pt idx="22">
                  <c:v>4.1136536395389715E-2</c:v>
                </c:pt>
                <c:pt idx="23">
                  <c:v>4.4105893676700557E-2</c:v>
                </c:pt>
                <c:pt idx="24">
                  <c:v>4.8153959151124283E-2</c:v>
                </c:pt>
                <c:pt idx="25">
                  <c:v>5.1219554922948655E-2</c:v>
                </c:pt>
                <c:pt idx="26">
                  <c:v>5.8541968545955073E-2</c:v>
                </c:pt>
                <c:pt idx="27">
                  <c:v>6.2922480713674275E-2</c:v>
                </c:pt>
                <c:pt idx="28">
                  <c:v>5.6902121666971006E-2</c:v>
                </c:pt>
                <c:pt idx="29">
                  <c:v>5.3511065495800085E-2</c:v>
                </c:pt>
                <c:pt idx="30">
                  <c:v>4.459501390972017E-2</c:v>
                </c:pt>
                <c:pt idx="31">
                  <c:v>5.6334795180038089E-2</c:v>
                </c:pt>
                <c:pt idx="32">
                  <c:v>5.0616859038088081E-2</c:v>
                </c:pt>
                <c:pt idx="33">
                  <c:v>4.3303428716070076E-2</c:v>
                </c:pt>
                <c:pt idx="34">
                  <c:v>4.773345917193908E-2</c:v>
                </c:pt>
                <c:pt idx="35">
                  <c:v>4.7103613916833681E-2</c:v>
                </c:pt>
                <c:pt idx="36">
                  <c:v>5.1448356593470787E-2</c:v>
                </c:pt>
                <c:pt idx="37">
                  <c:v>5.3582397870347666E-2</c:v>
                </c:pt>
                <c:pt idx="38">
                  <c:v>5.213007311655616E-2</c:v>
                </c:pt>
                <c:pt idx="39">
                  <c:v>5.2494456371923071E-2</c:v>
                </c:pt>
                <c:pt idx="40">
                  <c:v>5.3041716106408641E-2</c:v>
                </c:pt>
                <c:pt idx="41">
                  <c:v>4.6678091957223014E-2</c:v>
                </c:pt>
                <c:pt idx="42">
                  <c:v>4.7097679011419931E-2</c:v>
                </c:pt>
                <c:pt idx="43">
                  <c:v>4.9669474945493446E-2</c:v>
                </c:pt>
                <c:pt idx="44">
                  <c:v>4.8733901415644085E-2</c:v>
                </c:pt>
                <c:pt idx="45">
                  <c:v>4.536865587999929E-2</c:v>
                </c:pt>
                <c:pt idx="46">
                  <c:v>4.0098861904027609E-2</c:v>
                </c:pt>
                <c:pt idx="47">
                  <c:v>5.3550452786684972E-2</c:v>
                </c:pt>
                <c:pt idx="48">
                  <c:v>4.9544807832548159E-2</c:v>
                </c:pt>
                <c:pt idx="49">
                  <c:v>4.4225071094947666E-2</c:v>
                </c:pt>
                <c:pt idx="50">
                  <c:v>4.3708288935781561E-2</c:v>
                </c:pt>
                <c:pt idx="51">
                  <c:v>4.0854716950010292E-2</c:v>
                </c:pt>
                <c:pt idx="52">
                  <c:v>4.0361098192486594E-2</c:v>
                </c:pt>
                <c:pt idx="53">
                  <c:v>3.9452830642417711E-2</c:v>
                </c:pt>
                <c:pt idx="54">
                  <c:v>4.0615078070380381E-2</c:v>
                </c:pt>
                <c:pt idx="55">
                  <c:v>3.9192942793870929E-2</c:v>
                </c:pt>
                <c:pt idx="56">
                  <c:v>3.7923967793627521E-2</c:v>
                </c:pt>
                <c:pt idx="57">
                  <c:v>4.1385606421290945E-2</c:v>
                </c:pt>
                <c:pt idx="58">
                  <c:v>3.9691565666111893E-2</c:v>
                </c:pt>
                <c:pt idx="59">
                  <c:v>4.4194337961314313E-2</c:v>
                </c:pt>
                <c:pt idx="60">
                  <c:v>3.897911409313929E-2</c:v>
                </c:pt>
                <c:pt idx="61">
                  <c:v>3.7664605037299514E-2</c:v>
                </c:pt>
                <c:pt idx="62">
                  <c:v>3.4951243907471917E-2</c:v>
                </c:pt>
                <c:pt idx="63">
                  <c:v>3.6083969887697638E-2</c:v>
                </c:pt>
                <c:pt idx="64">
                  <c:v>3.8975709242893952E-2</c:v>
                </c:pt>
                <c:pt idx="65">
                  <c:v>4.1712822988273515E-2</c:v>
                </c:pt>
                <c:pt idx="66">
                  <c:v>4.2210630177631089E-2</c:v>
                </c:pt>
                <c:pt idx="67">
                  <c:v>4.7356133284562917E-2</c:v>
                </c:pt>
                <c:pt idx="68">
                  <c:v>5.0633516945564845E-2</c:v>
                </c:pt>
                <c:pt idx="69">
                  <c:v>4.7859241246944323E-2</c:v>
                </c:pt>
                <c:pt idx="70">
                  <c:v>3.8592826878372871E-2</c:v>
                </c:pt>
                <c:pt idx="71">
                  <c:v>4.2383969225924613E-2</c:v>
                </c:pt>
                <c:pt idx="72">
                  <c:v>4.1025290371977725E-2</c:v>
                </c:pt>
                <c:pt idx="73">
                  <c:v>4.0873305525259966E-2</c:v>
                </c:pt>
                <c:pt idx="74">
                  <c:v>4.1121074654388086E-2</c:v>
                </c:pt>
                <c:pt idx="75">
                  <c:v>3.9142435226535773E-2</c:v>
                </c:pt>
                <c:pt idx="76">
                  <c:v>4.0914924009639808E-2</c:v>
                </c:pt>
                <c:pt idx="77">
                  <c:v>3.9838038116970682E-2</c:v>
                </c:pt>
                <c:pt idx="78">
                  <c:v>4.0040101632977325E-2</c:v>
                </c:pt>
                <c:pt idx="79">
                  <c:v>3.7587650537207709E-2</c:v>
                </c:pt>
                <c:pt idx="80">
                  <c:v>3.8428191869196014E-2</c:v>
                </c:pt>
                <c:pt idx="81">
                  <c:v>4.0249025372009389E-2</c:v>
                </c:pt>
                <c:pt idx="82">
                  <c:v>3.7694421913615585E-2</c:v>
                </c:pt>
                <c:pt idx="83">
                  <c:v>3.8988164485992564E-2</c:v>
                </c:pt>
                <c:pt idx="84">
                  <c:v>4.1409382796424477E-2</c:v>
                </c:pt>
                <c:pt idx="85">
                  <c:v>4.1032101076670192E-2</c:v>
                </c:pt>
                <c:pt idx="86">
                  <c:v>4.3670089420742311E-2</c:v>
                </c:pt>
                <c:pt idx="87">
                  <c:v>4.6496330926390828E-2</c:v>
                </c:pt>
                <c:pt idx="88">
                  <c:v>4.981058506166481E-2</c:v>
                </c:pt>
                <c:pt idx="89">
                  <c:v>4.9406575420341561E-2</c:v>
                </c:pt>
                <c:pt idx="90">
                  <c:v>4.6136167021904102E-2</c:v>
                </c:pt>
                <c:pt idx="91">
                  <c:v>4.8096334570536033E-2</c:v>
                </c:pt>
                <c:pt idx="92">
                  <c:v>5.2477442130596824E-2</c:v>
                </c:pt>
                <c:pt idx="93">
                  <c:v>4.6789633329095456E-2</c:v>
                </c:pt>
                <c:pt idx="94">
                  <c:v>5.2763358480916428E-2</c:v>
                </c:pt>
                <c:pt idx="95">
                  <c:v>5.3645717712333334E-2</c:v>
                </c:pt>
                <c:pt idx="96">
                  <c:v>4.8276204992065135E-2</c:v>
                </c:pt>
                <c:pt idx="97">
                  <c:v>5.1435014440694322E-2</c:v>
                </c:pt>
                <c:pt idx="98">
                  <c:v>4.8955544407394136E-2</c:v>
                </c:pt>
                <c:pt idx="99">
                  <c:v>4.2986351097315162E-2</c:v>
                </c:pt>
                <c:pt idx="100">
                  <c:v>4.1467758932989665E-2</c:v>
                </c:pt>
                <c:pt idx="101">
                  <c:v>4.0293439234343122E-2</c:v>
                </c:pt>
                <c:pt idx="102">
                  <c:v>3.8881208924531098E-2</c:v>
                </c:pt>
                <c:pt idx="103">
                  <c:v>3.7908551416502873E-2</c:v>
                </c:pt>
                <c:pt idx="104">
                  <c:v>3.0080960680225338E-2</c:v>
                </c:pt>
                <c:pt idx="105">
                  <c:v>3.4516092549947162E-2</c:v>
                </c:pt>
                <c:pt idx="106">
                  <c:v>3.6496301897255529E-2</c:v>
                </c:pt>
                <c:pt idx="107">
                  <c:v>3.523830092786169E-2</c:v>
                </c:pt>
                <c:pt idx="108" formatCode="0.0%">
                  <c:v>3.8902505600409025E-2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77-4B42-8487-4A43E0FE21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5927071"/>
        <c:axId val="895928031"/>
      </c:areaChart>
      <c:catAx>
        <c:axId val="89592707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5928031"/>
        <c:crosses val="autoZero"/>
        <c:auto val="1"/>
        <c:lblAlgn val="ctr"/>
        <c:lblOffset val="100"/>
        <c:noMultiLvlLbl val="0"/>
      </c:catAx>
      <c:valAx>
        <c:axId val="895928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592707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E1AA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399-A942-9DE3-D292FCFC59EC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399-A942-9DE3-D292FCFC59EC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399-A942-9DE3-D292FCFC59EC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399-A942-9DE3-D292FCFC59EC}"/>
              </c:ext>
            </c:extLst>
          </c:dPt>
          <c:dPt>
            <c:idx val="4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399-A942-9DE3-D292FCFC59EC}"/>
              </c:ext>
            </c:extLst>
          </c:dPt>
          <c:dLbls>
            <c:dLbl>
              <c:idx val="0"/>
              <c:layout>
                <c:manualLayout>
                  <c:x val="8.1935555030879056E-2"/>
                  <c:y val="-3.86473429951690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399-A942-9DE3-D292FCFC59EC}"/>
                </c:ext>
              </c:extLst>
            </c:dLbl>
            <c:dLbl>
              <c:idx val="1"/>
              <c:layout>
                <c:manualLayout>
                  <c:x val="3.1513675011875983E-3"/>
                  <c:y val="0.10305958132045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399-A942-9DE3-D292FCFC59EC}"/>
                </c:ext>
              </c:extLst>
            </c:dLbl>
            <c:dLbl>
              <c:idx val="2"/>
              <c:layout>
                <c:manualLayout>
                  <c:x val="-7.5632820028503744E-2"/>
                  <c:y val="-9.66183574879227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399-A942-9DE3-D292FCFC59EC}"/>
                </c:ext>
              </c:extLst>
            </c:dLbl>
            <c:dLbl>
              <c:idx val="3"/>
              <c:layout>
                <c:manualLayout>
                  <c:x val="-2.9937991261282763E-2"/>
                  <c:y val="-0.106280193236714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399-A942-9DE3-D292FCFC59EC}"/>
                </c:ext>
              </c:extLst>
            </c:dLbl>
            <c:dLbl>
              <c:idx val="4"/>
              <c:layout>
                <c:manualLayout>
                  <c:x val="1.575683750593828E-2"/>
                  <c:y val="-0.106280193236714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399-A942-9DE3-D292FCFC59EC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'State and local taxes'!$H$1:$L$1</c:f>
              <c:strCache>
                <c:ptCount val="5"/>
                <c:pt idx="0">
                  <c:v>Individual and Corporate Income</c:v>
                </c:pt>
                <c:pt idx="1">
                  <c:v>State and Local Sales and Use</c:v>
                </c:pt>
                <c:pt idx="2">
                  <c:v>Property</c:v>
                </c:pt>
                <c:pt idx="3">
                  <c:v>Excise (Non-fuel)</c:v>
                </c:pt>
                <c:pt idx="4">
                  <c:v>Motor Vehicle</c:v>
                </c:pt>
              </c:strCache>
            </c:strRef>
          </c:cat>
          <c:val>
            <c:numRef>
              <c:f>'State and local taxes'!$H$110:$L$110</c:f>
              <c:numCache>
                <c:formatCode>0.0%</c:formatCode>
                <c:ptCount val="5"/>
                <c:pt idx="0">
                  <c:v>0.34100891106752745</c:v>
                </c:pt>
                <c:pt idx="1">
                  <c:v>0.32370359284277334</c:v>
                </c:pt>
                <c:pt idx="2">
                  <c:v>0.25087678535171798</c:v>
                </c:pt>
                <c:pt idx="3">
                  <c:v>3.8902505600409025E-2</c:v>
                </c:pt>
                <c:pt idx="4">
                  <c:v>4.5508205137572214E-2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399-A942-9DE3-D292FCFC59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019364284807693"/>
          <c:y val="2.7040460522144875E-2"/>
          <c:w val="0.31035225464836014"/>
          <c:h val="0.971683974285822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4"/>
          <c:order val="0"/>
          <c:tx>
            <c:strRef>
              <c:f>'Prop taxes charged as % of PI'!$F$16</c:f>
              <c:strCache>
                <c:ptCount val="1"/>
                <c:pt idx="0">
                  <c:v>Primary residential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  <a:effectLst/>
          </c:spPr>
          <c:invertIfNegative val="0"/>
          <c:cat>
            <c:numRef>
              <c:f>'Prop taxes charged as % of PI'!$A$17:$A$41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'Prop taxes charged as % of PI'!$F$17:$F$41</c:f>
              <c:numCache>
                <c:formatCode>0.00%</c:formatCode>
                <c:ptCount val="25"/>
                <c:pt idx="0">
                  <c:v>1.1612354390325758E-2</c:v>
                </c:pt>
                <c:pt idx="1">
                  <c:v>1.1853305657639635E-2</c:v>
                </c:pt>
                <c:pt idx="2">
                  <c:v>1.2149142861049487E-2</c:v>
                </c:pt>
                <c:pt idx="3">
                  <c:v>1.243211573397575E-2</c:v>
                </c:pt>
                <c:pt idx="4">
                  <c:v>1.250745710317154E-2</c:v>
                </c:pt>
                <c:pt idx="5">
                  <c:v>1.2385736706395818E-2</c:v>
                </c:pt>
                <c:pt idx="6">
                  <c:v>1.2083580092437606E-2</c:v>
                </c:pt>
                <c:pt idx="7">
                  <c:v>1.2632538171486697E-2</c:v>
                </c:pt>
                <c:pt idx="8">
                  <c:v>1.2711905881882184E-2</c:v>
                </c:pt>
                <c:pt idx="9">
                  <c:v>1.3404423769584051E-2</c:v>
                </c:pt>
                <c:pt idx="10">
                  <c:v>1.345414309566508E-2</c:v>
                </c:pt>
                <c:pt idx="11">
                  <c:v>1.2771203858504804E-2</c:v>
                </c:pt>
                <c:pt idx="12">
                  <c:v>1.2186599318539245E-2</c:v>
                </c:pt>
                <c:pt idx="13">
                  <c:v>1.2427404101763339E-2</c:v>
                </c:pt>
                <c:pt idx="14">
                  <c:v>1.2280598641771208E-2</c:v>
                </c:pt>
                <c:pt idx="15">
                  <c:v>1.2171026370219327E-2</c:v>
                </c:pt>
                <c:pt idx="16">
                  <c:v>1.2082059702577671E-2</c:v>
                </c:pt>
                <c:pt idx="17">
                  <c:v>1.2068459293316E-2</c:v>
                </c:pt>
                <c:pt idx="18">
                  <c:v>1.2329602255168671E-2</c:v>
                </c:pt>
                <c:pt idx="19">
                  <c:v>1.2562960320849777E-2</c:v>
                </c:pt>
                <c:pt idx="20">
                  <c:v>1.2359396437523063E-2</c:v>
                </c:pt>
                <c:pt idx="21">
                  <c:v>1.1863023262157027E-2</c:v>
                </c:pt>
                <c:pt idx="22">
                  <c:v>1.3166866728883016E-2</c:v>
                </c:pt>
                <c:pt idx="23">
                  <c:v>1.2639849510968779E-2</c:v>
                </c:pt>
                <c:pt idx="24">
                  <c:v>1.2592544158576101E-2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88-B441-82C4-D950EBAAAFB7}"/>
            </c:ext>
          </c:extLst>
        </c:ser>
        <c:ser>
          <c:idx val="1"/>
          <c:order val="1"/>
          <c:tx>
            <c:strRef>
              <c:f>'Prop taxes charged as % of PI'!$C$16</c:f>
              <c:strCache>
                <c:ptCount val="1"/>
                <c:pt idx="0">
                  <c:v>Business real property</c:v>
                </c:pt>
              </c:strCache>
            </c:strRef>
          </c:tx>
          <c:spPr>
            <a:solidFill>
              <a:srgbClr val="7F7F7F"/>
            </a:solidFill>
            <a:ln>
              <a:noFill/>
            </a:ln>
            <a:effectLst/>
          </c:spPr>
          <c:invertIfNegative val="0"/>
          <c:cat>
            <c:numRef>
              <c:f>'Prop taxes charged as % of PI'!$A$17:$A$41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'Prop taxes charged as % of PI'!$C$17:$C$41</c:f>
              <c:numCache>
                <c:formatCode>0.00%</c:formatCode>
                <c:ptCount val="25"/>
                <c:pt idx="0">
                  <c:v>5.2272559588129215E-3</c:v>
                </c:pt>
                <c:pt idx="1">
                  <c:v>5.4812642127747245E-3</c:v>
                </c:pt>
                <c:pt idx="2">
                  <c:v>5.674590590101284E-3</c:v>
                </c:pt>
                <c:pt idx="3">
                  <c:v>5.7110219284388451E-3</c:v>
                </c:pt>
                <c:pt idx="4">
                  <c:v>5.2745719731460763E-3</c:v>
                </c:pt>
                <c:pt idx="5">
                  <c:v>5.4050533527308956E-3</c:v>
                </c:pt>
                <c:pt idx="6">
                  <c:v>5.1832766089069523E-3</c:v>
                </c:pt>
                <c:pt idx="7">
                  <c:v>5.0195415446313216E-3</c:v>
                </c:pt>
                <c:pt idx="8">
                  <c:v>5.309798516802678E-3</c:v>
                </c:pt>
                <c:pt idx="9">
                  <c:v>5.9616511634083841E-3</c:v>
                </c:pt>
                <c:pt idx="10">
                  <c:v>6.2656321023605672E-3</c:v>
                </c:pt>
                <c:pt idx="11">
                  <c:v>6.0609116546744583E-3</c:v>
                </c:pt>
                <c:pt idx="12">
                  <c:v>5.860479975590637E-3</c:v>
                </c:pt>
                <c:pt idx="13">
                  <c:v>5.919009016643181E-3</c:v>
                </c:pt>
                <c:pt idx="14">
                  <c:v>5.6782256042875508E-3</c:v>
                </c:pt>
                <c:pt idx="15">
                  <c:v>5.5439744111514568E-3</c:v>
                </c:pt>
                <c:pt idx="16">
                  <c:v>5.5358339378823868E-3</c:v>
                </c:pt>
                <c:pt idx="17">
                  <c:v>5.4535427847728704E-3</c:v>
                </c:pt>
                <c:pt idx="18">
                  <c:v>5.4750182688020023E-3</c:v>
                </c:pt>
                <c:pt idx="19">
                  <c:v>5.454888585621486E-3</c:v>
                </c:pt>
                <c:pt idx="20">
                  <c:v>5.2712668526745648E-3</c:v>
                </c:pt>
                <c:pt idx="21">
                  <c:v>4.6788486462229486E-3</c:v>
                </c:pt>
                <c:pt idx="22">
                  <c:v>4.6435554015825274E-3</c:v>
                </c:pt>
                <c:pt idx="23">
                  <c:v>4.9206974462412166E-3</c:v>
                </c:pt>
                <c:pt idx="24">
                  <c:v>5.0359183338581229E-3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88-B441-82C4-D950EBAAAFB7}"/>
            </c:ext>
          </c:extLst>
        </c:ser>
        <c:ser>
          <c:idx val="0"/>
          <c:order val="2"/>
          <c:tx>
            <c:strRef>
              <c:f>'Prop taxes charged as % of PI'!$B$16</c:f>
              <c:strCache>
                <c:ptCount val="1"/>
                <c:pt idx="0">
                  <c:v>Centrally assessed business</c:v>
                </c:pt>
              </c:strCache>
            </c:strRef>
          </c:tx>
          <c:spPr>
            <a:solidFill>
              <a:sysClr val="windowText" lastClr="000000">
                <a:lumMod val="95000"/>
                <a:lumOff val="5000"/>
              </a:sysClr>
            </a:solidFill>
            <a:ln>
              <a:noFill/>
            </a:ln>
            <a:effectLst/>
          </c:spPr>
          <c:invertIfNegative val="0"/>
          <c:cat>
            <c:numRef>
              <c:f>'Prop taxes charged as % of PI'!$A$17:$A$41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'Prop taxes charged as % of PI'!$B$17:$B$41</c:f>
              <c:numCache>
                <c:formatCode>0.00%</c:formatCode>
                <c:ptCount val="25"/>
                <c:pt idx="0">
                  <c:v>2.8833147521878794E-3</c:v>
                </c:pt>
                <c:pt idx="1">
                  <c:v>2.9881357206627377E-3</c:v>
                </c:pt>
                <c:pt idx="2">
                  <c:v>2.6194949460421205E-3</c:v>
                </c:pt>
                <c:pt idx="3">
                  <c:v>2.5427725175414346E-3</c:v>
                </c:pt>
                <c:pt idx="4">
                  <c:v>2.5766569797052242E-3</c:v>
                </c:pt>
                <c:pt idx="5">
                  <c:v>2.423807460325098E-3</c:v>
                </c:pt>
                <c:pt idx="6">
                  <c:v>2.2881824083420422E-3</c:v>
                </c:pt>
                <c:pt idx="7">
                  <c:v>2.0776409734766773E-3</c:v>
                </c:pt>
                <c:pt idx="8">
                  <c:v>2.2116246812748561E-3</c:v>
                </c:pt>
                <c:pt idx="9">
                  <c:v>2.3762743678308255E-3</c:v>
                </c:pt>
                <c:pt idx="10">
                  <c:v>2.898367852665546E-3</c:v>
                </c:pt>
                <c:pt idx="11">
                  <c:v>2.8383231523846572E-3</c:v>
                </c:pt>
                <c:pt idx="12">
                  <c:v>3.019494045312333E-3</c:v>
                </c:pt>
                <c:pt idx="13">
                  <c:v>2.7790080645161289E-3</c:v>
                </c:pt>
                <c:pt idx="14">
                  <c:v>2.7641764634906228E-3</c:v>
                </c:pt>
                <c:pt idx="15">
                  <c:v>2.7091758251400829E-3</c:v>
                </c:pt>
                <c:pt idx="16">
                  <c:v>2.4497562679487847E-3</c:v>
                </c:pt>
                <c:pt idx="17">
                  <c:v>2.2432876614588092E-3</c:v>
                </c:pt>
                <c:pt idx="18">
                  <c:v>2.2686310255071881E-3</c:v>
                </c:pt>
                <c:pt idx="19">
                  <c:v>2.1271982287756524E-3</c:v>
                </c:pt>
                <c:pt idx="20">
                  <c:v>1.9009192207442159E-3</c:v>
                </c:pt>
                <c:pt idx="21">
                  <c:v>1.6565596020082793E-3</c:v>
                </c:pt>
                <c:pt idx="22">
                  <c:v>1.54352618779541E-3</c:v>
                </c:pt>
                <c:pt idx="23">
                  <c:v>1.1847367957923071E-3</c:v>
                </c:pt>
                <c:pt idx="24">
                  <c:v>1.1733494836800452E-3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88-B441-82C4-D950EBAAAFB7}"/>
            </c:ext>
          </c:extLst>
        </c:ser>
        <c:ser>
          <c:idx val="2"/>
          <c:order val="3"/>
          <c:tx>
            <c:strRef>
              <c:f>'Prop taxes charged as % of PI'!$D$16</c:f>
              <c:strCache>
                <c:ptCount val="1"/>
                <c:pt idx="0">
                  <c:v>Personal property</c:v>
                </c:pt>
              </c:strCache>
            </c:strRef>
          </c:tx>
          <c:spPr>
            <a:solidFill>
              <a:srgbClr val="8B1C00"/>
            </a:solidFill>
            <a:ln>
              <a:noFill/>
            </a:ln>
            <a:effectLst/>
          </c:spPr>
          <c:invertIfNegative val="0"/>
          <c:cat>
            <c:numRef>
              <c:f>'Prop taxes charged as % of PI'!$A$17:$A$41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'Prop taxes charged as % of PI'!$D$17:$D$41</c:f>
              <c:numCache>
                <c:formatCode>0.00%</c:formatCode>
                <c:ptCount val="25"/>
                <c:pt idx="0">
                  <c:v>1.8736959391930017E-3</c:v>
                </c:pt>
                <c:pt idx="1">
                  <c:v>1.9025698774580153E-3</c:v>
                </c:pt>
                <c:pt idx="2">
                  <c:v>1.8825316278290713E-3</c:v>
                </c:pt>
                <c:pt idx="3">
                  <c:v>1.7608560253017916E-3</c:v>
                </c:pt>
                <c:pt idx="4">
                  <c:v>1.6365001929161201E-3</c:v>
                </c:pt>
                <c:pt idx="5">
                  <c:v>1.5784524170060767E-3</c:v>
                </c:pt>
                <c:pt idx="6">
                  <c:v>1.4583901447408451E-3</c:v>
                </c:pt>
                <c:pt idx="7">
                  <c:v>1.4469185593106392E-3</c:v>
                </c:pt>
                <c:pt idx="8">
                  <c:v>1.5366813904530287E-3</c:v>
                </c:pt>
                <c:pt idx="9">
                  <c:v>1.6201104917506499E-3</c:v>
                </c:pt>
                <c:pt idx="10">
                  <c:v>1.5953653172626643E-3</c:v>
                </c:pt>
                <c:pt idx="11">
                  <c:v>1.5952369221655437E-3</c:v>
                </c:pt>
                <c:pt idx="12">
                  <c:v>1.6152148426194543E-3</c:v>
                </c:pt>
                <c:pt idx="13">
                  <c:v>1.7359392162090109E-3</c:v>
                </c:pt>
                <c:pt idx="14">
                  <c:v>1.7358953288599307E-3</c:v>
                </c:pt>
                <c:pt idx="15">
                  <c:v>1.5831148280775354E-3</c:v>
                </c:pt>
                <c:pt idx="16">
                  <c:v>1.7616474791489847E-3</c:v>
                </c:pt>
                <c:pt idx="17">
                  <c:v>1.6239580532261288E-3</c:v>
                </c:pt>
                <c:pt idx="18">
                  <c:v>1.4939746414509957E-3</c:v>
                </c:pt>
                <c:pt idx="19">
                  <c:v>1.5200206214698337E-3</c:v>
                </c:pt>
                <c:pt idx="20">
                  <c:v>1.4259439175005341E-3</c:v>
                </c:pt>
                <c:pt idx="21">
                  <c:v>1.2832202149492887E-3</c:v>
                </c:pt>
                <c:pt idx="22">
                  <c:v>1.2789052955584728E-3</c:v>
                </c:pt>
                <c:pt idx="23">
                  <c:v>1.3104010776376956E-3</c:v>
                </c:pt>
                <c:pt idx="24">
                  <c:v>1.3495813295748946E-3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88-B441-82C4-D950EBAAAFB7}"/>
            </c:ext>
          </c:extLst>
        </c:ser>
        <c:ser>
          <c:idx val="3"/>
          <c:order val="4"/>
          <c:tx>
            <c:strRef>
              <c:f>'Prop taxes charged as % of PI'!$E$16</c:f>
              <c:strCache>
                <c:ptCount val="1"/>
                <c:pt idx="0">
                  <c:v>Motor vehicle</c:v>
                </c:pt>
              </c:strCache>
            </c:strRef>
          </c:tx>
          <c:spPr>
            <a:solidFill>
              <a:srgbClr val="CC0000"/>
            </a:solidFill>
            <a:ln>
              <a:noFill/>
            </a:ln>
            <a:effectLst/>
          </c:spPr>
          <c:invertIfNegative val="0"/>
          <c:cat>
            <c:numRef>
              <c:f>'Prop taxes charged as % of PI'!$A$17:$A$41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'Prop taxes charged as % of PI'!$E$17:$E$41</c:f>
              <c:numCache>
                <c:formatCode>0.00%</c:formatCode>
                <c:ptCount val="25"/>
                <c:pt idx="0">
                  <c:v>2.7869586358992894E-3</c:v>
                </c:pt>
                <c:pt idx="1">
                  <c:v>2.6464932107972184E-3</c:v>
                </c:pt>
                <c:pt idx="2">
                  <c:v>2.8499882410449062E-3</c:v>
                </c:pt>
                <c:pt idx="3">
                  <c:v>2.9554831628556006E-3</c:v>
                </c:pt>
                <c:pt idx="4">
                  <c:v>2.9206800216066055E-3</c:v>
                </c:pt>
                <c:pt idx="5">
                  <c:v>2.5784671916084787E-3</c:v>
                </c:pt>
                <c:pt idx="6">
                  <c:v>2.7014905213903575E-3</c:v>
                </c:pt>
                <c:pt idx="7">
                  <c:v>2.2249147360236645E-3</c:v>
                </c:pt>
                <c:pt idx="8">
                  <c:v>2.1314740607195019E-3</c:v>
                </c:pt>
                <c:pt idx="9">
                  <c:v>2.0769921138360662E-3</c:v>
                </c:pt>
                <c:pt idx="10">
                  <c:v>1.6329579775243E-3</c:v>
                </c:pt>
                <c:pt idx="11">
                  <c:v>1.717915608505064E-3</c:v>
                </c:pt>
                <c:pt idx="12">
                  <c:v>1.6217464958142064E-3</c:v>
                </c:pt>
                <c:pt idx="13">
                  <c:v>1.5926967665765321E-3</c:v>
                </c:pt>
                <c:pt idx="14">
                  <c:v>1.517376693283773E-3</c:v>
                </c:pt>
                <c:pt idx="15">
                  <c:v>1.4686142744324616E-3</c:v>
                </c:pt>
                <c:pt idx="16">
                  <c:v>1.443342642598502E-3</c:v>
                </c:pt>
                <c:pt idx="17">
                  <c:v>1.402248371754937E-3</c:v>
                </c:pt>
                <c:pt idx="18">
                  <c:v>1.3789484083500698E-3</c:v>
                </c:pt>
                <c:pt idx="19">
                  <c:v>1.302339088635072E-3</c:v>
                </c:pt>
                <c:pt idx="20">
                  <c:v>1.1629761518728399E-3</c:v>
                </c:pt>
                <c:pt idx="21">
                  <c:v>1.138720535047109E-3</c:v>
                </c:pt>
                <c:pt idx="22">
                  <c:v>1.0635606565608891E-3</c:v>
                </c:pt>
                <c:pt idx="23">
                  <c:v>1.0282938892526203E-3</c:v>
                </c:pt>
                <c:pt idx="24">
                  <c:v>9.828184166359884E-4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88-B441-82C4-D950EBAAAFB7}"/>
            </c:ext>
          </c:extLst>
        </c:ser>
        <c:ser>
          <c:idx val="5"/>
          <c:order val="5"/>
          <c:tx>
            <c:strRef>
              <c:f>'Prop taxes charged as % of PI'!$G$16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FF0008"/>
            </a:solidFill>
            <a:ln>
              <a:noFill/>
            </a:ln>
            <a:effectLst/>
          </c:spPr>
          <c:invertIfNegative val="0"/>
          <c:cat>
            <c:numRef>
              <c:f>'Prop taxes charged as % of PI'!$A$17:$A$41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'Prop taxes charged as % of PI'!$G$17:$G$41</c:f>
              <c:numCache>
                <c:formatCode>0.00%</c:formatCode>
                <c:ptCount val="25"/>
                <c:pt idx="0">
                  <c:v>2.1212182236597051E-3</c:v>
                </c:pt>
                <c:pt idx="1">
                  <c:v>2.280263467908228E-3</c:v>
                </c:pt>
                <c:pt idx="2">
                  <c:v>2.3225152370762591E-3</c:v>
                </c:pt>
                <c:pt idx="3">
                  <c:v>2.3541143221041823E-3</c:v>
                </c:pt>
                <c:pt idx="4">
                  <c:v>2.8077857087738249E-3</c:v>
                </c:pt>
                <c:pt idx="5">
                  <c:v>2.357444630620788E-3</c:v>
                </c:pt>
                <c:pt idx="6">
                  <c:v>2.4854116859361693E-3</c:v>
                </c:pt>
                <c:pt idx="7">
                  <c:v>2.7615502201020713E-3</c:v>
                </c:pt>
                <c:pt idx="8">
                  <c:v>3.0534746653802804E-3</c:v>
                </c:pt>
                <c:pt idx="9">
                  <c:v>3.4585602121145983E-3</c:v>
                </c:pt>
                <c:pt idx="10">
                  <c:v>3.2069370759102997E-3</c:v>
                </c:pt>
                <c:pt idx="11">
                  <c:v>2.9417887146348052E-3</c:v>
                </c:pt>
                <c:pt idx="12">
                  <c:v>2.8573830474618875E-3</c:v>
                </c:pt>
                <c:pt idx="13">
                  <c:v>2.7462650055223368E-3</c:v>
                </c:pt>
                <c:pt idx="14">
                  <c:v>2.5947190616659641E-3</c:v>
                </c:pt>
                <c:pt idx="15">
                  <c:v>2.551851965753396E-3</c:v>
                </c:pt>
                <c:pt idx="16">
                  <c:v>2.4808670972004242E-3</c:v>
                </c:pt>
                <c:pt idx="17">
                  <c:v>2.4127941971077696E-3</c:v>
                </c:pt>
                <c:pt idx="18">
                  <c:v>2.4348462482413902E-3</c:v>
                </c:pt>
                <c:pt idx="19">
                  <c:v>2.4700032046444868E-3</c:v>
                </c:pt>
                <c:pt idx="20">
                  <c:v>2.486432661982532E-3</c:v>
                </c:pt>
                <c:pt idx="21">
                  <c:v>2.3362557818312067E-3</c:v>
                </c:pt>
                <c:pt idx="22">
                  <c:v>2.6264269796427977E-3</c:v>
                </c:pt>
                <c:pt idx="23">
                  <c:v>2.7112519354256293E-3</c:v>
                </c:pt>
                <c:pt idx="24">
                  <c:v>2.7834298430743022E-3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A88-B441-82C4-D950EBAAAF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763136048"/>
        <c:axId val="595937632"/>
      </c:barChart>
      <c:catAx>
        <c:axId val="76313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5937632"/>
        <c:crosses val="autoZero"/>
        <c:auto val="1"/>
        <c:lblAlgn val="ctr"/>
        <c:lblOffset val="100"/>
        <c:noMultiLvlLbl val="0"/>
      </c:catAx>
      <c:valAx>
        <c:axId val="59593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313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002166-0AB7-7441-A3FA-6372E8B17663}" type="datetimeFigureOut">
              <a:rPr lang="en-US" smtClean="0"/>
              <a:t>1/11/26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A72281-F0BC-3245-9E7D-ABFDA5034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40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Source: https://</a:t>
            </a:r>
            <a:r>
              <a:rPr lang="en-US" dirty="0" err="1"/>
              <a:t>le.utah.gov</a:t>
            </a:r>
            <a:r>
              <a:rPr lang="en-US" dirty="0"/>
              <a:t>/interim/2025/pdf/00003293.pdf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72281-F0BC-3245-9E7D-ABFDA50343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933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9E963-C3F8-C498-F442-AFEFC74E6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732FE6-15C7-CFDB-C85B-A928E4FFA3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8B8205-D81E-5677-50DD-A06B0707D6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https://</a:t>
            </a:r>
            <a:r>
              <a:rPr lang="en-US" dirty="0" err="1"/>
              <a:t>le.utah.gov</a:t>
            </a:r>
            <a:r>
              <a:rPr lang="en-US" dirty="0"/>
              <a:t>/interim/2025/pdf/00003293.pdf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2288CA-8616-DABE-C8C3-1B46664D96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72281-F0BC-3245-9E7D-ABFDA50343E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965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https://</a:t>
            </a:r>
            <a:r>
              <a:rPr lang="en-US" dirty="0" err="1"/>
              <a:t>le.utah.gov</a:t>
            </a:r>
            <a:r>
              <a:rPr lang="en-US" dirty="0"/>
              <a:t>/interim/2025/pdf/00003293.pdf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72281-F0BC-3245-9E7D-ABFDA50343E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3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</a:t>
            </a:r>
            <a:r>
              <a:rPr lang="en-US" dirty="0" err="1"/>
              <a:t>le.utah.gov</a:t>
            </a:r>
            <a:r>
              <a:rPr lang="en-US" dirty="0"/>
              <a:t>/interim/2025/pdf/00004083.pdf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72281-F0BC-3245-9E7D-ABFDA50343E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163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F0E3D-744A-B539-5AD8-76962B868C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E327D-5549-2F56-E701-E0F884C957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DA69A-6FB6-D16F-C392-877A06A56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03F6D-6FCD-CA46-B134-2A2AB92EB965}" type="datetimeFigureOut">
              <a:rPr lang="en-US" smtClean="0"/>
              <a:t>1/11/26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2E726-36CF-BC6F-2500-BCD3E969C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FF974-7D3B-226E-5694-E294FCA7C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FD8-70EE-0C41-8A5D-81F837A86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51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5749C-6C3F-9C28-0988-04607F41B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DAA76-1B46-4701-2A6A-C6ED5F52D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47AD2-52B7-2F32-DBD4-3F993B38A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03F6D-6FCD-CA46-B134-2A2AB92EB965}" type="datetimeFigureOut">
              <a:rPr lang="en-US" smtClean="0"/>
              <a:t>1/11/26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28890-5D6E-09FE-EC46-3303F08B7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DB746-544F-72B2-813A-F952CA31E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FD8-70EE-0C41-8A5D-81F837A86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44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98E62-C180-4B0E-1DA0-DDE6608F1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62709-C72F-C785-D651-E96688CF3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F7EB2-3A0F-369A-6CD1-ADD582E21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03F6D-6FCD-CA46-B134-2A2AB92EB965}" type="datetimeFigureOut">
              <a:rPr lang="en-US" smtClean="0"/>
              <a:t>1/11/26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D1216-4338-9F67-F988-F62C880EF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F48C8-1512-8A62-69CA-CBABFE8ED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FD8-70EE-0C41-8A5D-81F837A86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462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253FF-21D9-63C2-4CBC-D7C704BE9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9229E-314F-AAA3-85C6-E638E11DC7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F6004D-8447-4C74-3B72-0F3BB8ECCE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BAE2DE-1873-A431-F8EB-E73554E35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03F6D-6FCD-CA46-B134-2A2AB92EB965}" type="datetimeFigureOut">
              <a:rPr lang="en-US" smtClean="0"/>
              <a:t>1/11/26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F461B8-33CB-F2BB-2780-153A81CE9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30F6FA-F91E-8031-99DB-6521D0A8A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FD8-70EE-0C41-8A5D-81F837A86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45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4651E-C506-F8BA-9A1D-C9DCC4EE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F37B95-76C4-6189-03D1-43BC1E58A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91AF9E-D8A6-B085-60C0-A34CA3616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0A2AF2-FABF-4B74-35A0-7EB62F7F8D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829B1E-A1E6-4802-2C39-2516FC50A9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6F8529-BA24-07A7-A812-36D7EE54F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03F6D-6FCD-CA46-B134-2A2AB92EB965}" type="datetimeFigureOut">
              <a:rPr lang="en-US" smtClean="0"/>
              <a:t>1/11/26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7115DA-6A70-7DB7-71F2-795F26E1A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85CD91-A8D6-1168-1E7F-DB963D7AE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FD8-70EE-0C41-8A5D-81F837A86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611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E695A-E592-00DC-201E-92EDBFA34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16EC36-3835-5EDB-FA62-3B1717253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03F6D-6FCD-CA46-B134-2A2AB92EB965}" type="datetimeFigureOut">
              <a:rPr lang="en-US" smtClean="0"/>
              <a:t>1/11/26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596F80-6E29-843B-A9C5-28613CBF9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FBBEA4-21A2-545B-9CEB-ABC7A5A77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FD8-70EE-0C41-8A5D-81F837A86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40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23CB34-B540-57E8-1E7D-487AD932A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03F6D-6FCD-CA46-B134-2A2AB92EB965}" type="datetimeFigureOut">
              <a:rPr lang="en-US" smtClean="0"/>
              <a:t>1/11/26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93BB6B-4F90-1474-95FE-68166ECA9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14D656-A1DD-66D3-F68C-2ED8FE5DA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FD8-70EE-0C41-8A5D-81F837A86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55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8DDAE-FDD9-9B4C-5E99-EA7EB46CA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B6F12-9EDE-BFB0-BE36-7D31260F4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664F5-583B-AD4E-B763-713D4D851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B1628A-6AEF-8BC5-2825-D3D938261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03F6D-6FCD-CA46-B134-2A2AB92EB965}" type="datetimeFigureOut">
              <a:rPr lang="en-US" smtClean="0"/>
              <a:t>1/11/26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A6FFB2-C7C7-78F2-7733-41AEE379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70CCB4-2C06-B5EC-AD33-AB18CF8EF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FD8-70EE-0C41-8A5D-81F837A86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633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88102-294B-6F60-658C-6AA72B6AA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B2E099-467A-2E2B-04DB-77C9EBB643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60828-B1BD-289F-2EBA-FF3007D6E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AE6CCA-20B6-3B35-7A30-FE943CD61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03F6D-6FCD-CA46-B134-2A2AB92EB965}" type="datetimeFigureOut">
              <a:rPr lang="en-US" smtClean="0"/>
              <a:t>1/11/26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0ECAB0-8BBC-1985-D71B-40FF0EDD7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53299-005E-402B-13AC-B3F36F428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FD8-70EE-0C41-8A5D-81F837A86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688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208E1-8B56-5DF8-7B7D-9755332C5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CA0AC6-CC24-AD3D-0109-BFD6334D47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D1667-FED0-54EB-9CEB-7D3D2ACA7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03F6D-6FCD-CA46-B134-2A2AB92EB965}" type="datetimeFigureOut">
              <a:rPr lang="en-US" smtClean="0"/>
              <a:t>1/11/26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EFEA1-B5C5-29DC-76A4-1195B2A97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85D50-FE16-B6F3-CEBF-FB7F5AA83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FD8-70EE-0C41-8A5D-81F837A86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69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A94408-EB80-4ACB-2208-0DFC960DB1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072789-885E-7ABE-1F7E-42ED89873D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4CFE3-5AB0-C353-B252-730656F33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03F6D-6FCD-CA46-B134-2A2AB92EB965}" type="datetimeFigureOut">
              <a:rPr lang="en-US" smtClean="0"/>
              <a:t>1/11/26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CE567-9C93-03A0-FD58-A426CCB57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AEF530-4145-EFE5-5E23-22CDD6280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B6FD8-70EE-0C41-8A5D-81F837A86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851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2124F9-05DD-1C54-8C66-122457D15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515D6-CB6F-C0F4-C70E-C6B60C812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4ED66-B160-F5D3-A074-5A5767DAB4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F03F6D-6FCD-CA46-B134-2A2AB92EB965}" type="datetimeFigureOut">
              <a:rPr lang="en-US" smtClean="0"/>
              <a:t>1/11/26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186D6-912C-36C7-532C-1A2D248766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06FF0-6AF1-28E8-B10C-80060CD08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2B6FD8-70EE-0C41-8A5D-81F837A86F2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FDAEA1-1369-E132-AF99-3234A1E725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64" y="5842395"/>
            <a:ext cx="1256184" cy="73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9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le.utah.gov/interim/2025/pdf/00004074.pdf" TargetMode="External"/><Relationship Id="rId2" Type="http://schemas.openxmlformats.org/officeDocument/2006/relationships/hyperlink" Target="http://le.utah.gov/interim/2025/pdf/00004082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e.utah.gov/interim/2025/pdf/00002831.pdf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93CB0-DF5A-A5E4-5342-1D4CE0CFC7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3202" y="1122363"/>
            <a:ext cx="9660659" cy="2387600"/>
          </a:xfrm>
        </p:spPr>
        <p:txBody>
          <a:bodyPr/>
          <a:lstStyle/>
          <a:p>
            <a:r>
              <a:rPr lang="en-US" dirty="0"/>
              <a:t>2026 Utah Tax Considerations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0045CB-B2D6-F2D8-685D-FF225C399AA8}"/>
              </a:ext>
            </a:extLst>
          </p:cNvPr>
          <p:cNvSpPr txBox="1"/>
          <p:nvPr/>
        </p:nvSpPr>
        <p:spPr>
          <a:xfrm>
            <a:off x="5097780" y="5554980"/>
            <a:ext cx="629793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Disclaimer: All information in this presentation is based on research by the the Kem C. Gardner Policy Institute, specifically Dr. Maddy Oritt and Master Phil Dean.</a:t>
            </a:r>
          </a:p>
        </p:txBody>
      </p:sp>
    </p:spTree>
    <p:extLst>
      <p:ext uri="{BB962C8B-B14F-4D97-AF65-F5344CB8AC3E}">
        <p14:creationId xmlns:p14="http://schemas.microsoft.com/office/powerpoint/2010/main" val="1850315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2775095-B386-4100-5FED-0BE6FAE45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A9B9E-C658-830F-C6A6-3690D042C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BF6B6-B932-8AF3-51AF-15B6D2D6A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Accountable and Transparent</a:t>
            </a:r>
          </a:p>
          <a:p>
            <a:r>
              <a:rPr lang="en-US" sz="4800" dirty="0"/>
              <a:t>Reliable and Stable</a:t>
            </a:r>
          </a:p>
          <a:p>
            <a:r>
              <a:rPr lang="en-US" sz="4800" dirty="0"/>
              <a:t>Competitive</a:t>
            </a:r>
          </a:p>
          <a:p>
            <a:r>
              <a:rPr lang="en-US" sz="4800" dirty="0"/>
              <a:t>Equitable</a:t>
            </a:r>
          </a:p>
          <a:p>
            <a:r>
              <a:rPr lang="en-US" sz="4800" dirty="0"/>
              <a:t>Simple</a:t>
            </a:r>
          </a:p>
        </p:txBody>
      </p:sp>
    </p:spTree>
    <p:extLst>
      <p:ext uri="{BB962C8B-B14F-4D97-AF65-F5344CB8AC3E}">
        <p14:creationId xmlns:p14="http://schemas.microsoft.com/office/powerpoint/2010/main" val="152623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2EE57-FB1C-5235-9D34-B8380CCCA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FC9D2-6EA4-077C-9C7F-9008F686E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5CDDA4-6596-046D-6AE1-BDDB6618E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852" y="719941"/>
            <a:ext cx="9422296" cy="541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685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CEAE-2138-63E8-1173-D756EFE2F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Utah: Historic State and Local Revenue Portfolio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A8FF801-3B8A-5F6B-BACC-7F48FBDD41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1898751"/>
              </p:ext>
            </p:extLst>
          </p:nvPr>
        </p:nvGraphicFramePr>
        <p:xfrm>
          <a:off x="995680" y="1379602"/>
          <a:ext cx="10358120" cy="4919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180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683B8-61EF-4F27-5A90-8DC13BAD6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and Local Tax Portfolio, 2025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21F6F87-C5B3-EC4F-7AE4-A161D9C9C5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508975"/>
              </p:ext>
            </p:extLst>
          </p:nvPr>
        </p:nvGraphicFramePr>
        <p:xfrm>
          <a:off x="1622216" y="1391478"/>
          <a:ext cx="9781271" cy="4785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2693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6C9D2-69ED-3934-03CA-4CEBCC3F4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6143F-E7FD-C9A5-DBFD-0989572D4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D39BC6-536C-9873-C657-7326A1087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225" y="523081"/>
            <a:ext cx="873955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776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63131-D891-308C-714F-FB8B34CF8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400" dirty="0"/>
              <a:t>Property Tax as a % of Owner-Occupied Home Value, 2023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8EE700-B683-042A-5423-7B3D82D122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939" b="14951"/>
          <a:stretch>
            <a:fillRect/>
          </a:stretch>
        </p:blipFill>
        <p:spPr>
          <a:xfrm>
            <a:off x="1659063" y="1041459"/>
            <a:ext cx="8873873" cy="550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468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D2FE2-C0C4-9F2B-8E3A-B7185FAD0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2B873F-D1D8-19E9-246C-4753860821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t="14135"/>
          <a:stretch>
            <a:fillRect/>
          </a:stretch>
        </p:blipFill>
        <p:spPr>
          <a:xfrm>
            <a:off x="1256009" y="1034515"/>
            <a:ext cx="9398785" cy="5690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5CEB23-1673-710B-06C6-34DC17AA7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400" dirty="0"/>
              <a:t>Combined State &amp; Average Local Sales Tax Rates, 2025</a:t>
            </a:r>
          </a:p>
        </p:txBody>
      </p:sp>
    </p:spTree>
    <p:extLst>
      <p:ext uri="{BB962C8B-B14F-4D97-AF65-F5344CB8AC3E}">
        <p14:creationId xmlns:p14="http://schemas.microsoft.com/office/powerpoint/2010/main" val="3353430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FD74E-19AD-1E98-8D5A-15CD3A602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400" dirty="0"/>
              <a:t>State-Level Individual Income Tax Rates,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39C821-364D-65C5-073B-34B607B9C0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t="16571"/>
          <a:stretch>
            <a:fillRect/>
          </a:stretch>
        </p:blipFill>
        <p:spPr>
          <a:xfrm>
            <a:off x="1484987" y="1034266"/>
            <a:ext cx="9239096" cy="562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36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CD9C073-A26E-3277-EE1A-44170454E6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051"/>
          <a:stretch>
            <a:fillRect/>
          </a:stretch>
        </p:blipFill>
        <p:spPr>
          <a:xfrm>
            <a:off x="2114630" y="1020417"/>
            <a:ext cx="7868985" cy="573655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CE43599-7378-A471-B161-8C7C82AFF65B}"/>
              </a:ext>
            </a:extLst>
          </p:cNvPr>
          <p:cNvGrpSpPr/>
          <p:nvPr/>
        </p:nvGrpSpPr>
        <p:grpSpPr>
          <a:xfrm>
            <a:off x="7929933" y="1825626"/>
            <a:ext cx="1796784" cy="4518806"/>
            <a:chOff x="7929933" y="1825626"/>
            <a:chExt cx="1796784" cy="451880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11B7601-0D95-ECE6-42D2-62A9A3EFCCBA}"/>
                </a:ext>
              </a:extLst>
            </p:cNvPr>
            <p:cNvSpPr/>
            <p:nvPr/>
          </p:nvSpPr>
          <p:spPr>
            <a:xfrm>
              <a:off x="7929933" y="1825626"/>
              <a:ext cx="1796784" cy="593909"/>
            </a:xfrm>
            <a:prstGeom prst="rect">
              <a:avLst/>
            </a:prstGeom>
            <a:solidFill>
              <a:srgbClr val="F0F0EF"/>
            </a:solidFill>
            <a:ln w="0">
              <a:solidFill>
                <a:srgbClr val="032332">
                  <a:alpha val="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46</a:t>
              </a:r>
              <a:r>
                <a:rPr lang="en-US" b="1" baseline="30000" dirty="0">
                  <a:solidFill>
                    <a:schemeClr val="tx1"/>
                  </a:solidFill>
                </a:rPr>
                <a:t>th</a:t>
              </a:r>
              <a:r>
                <a:rPr lang="en-US" b="1" dirty="0">
                  <a:solidFill>
                    <a:schemeClr val="tx1"/>
                  </a:solidFill>
                </a:rPr>
                <a:t> (2023)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0F338B1-2CD0-4926-19C7-C61AB65113A8}"/>
                </a:ext>
              </a:extLst>
            </p:cNvPr>
            <p:cNvSpPr/>
            <p:nvPr/>
          </p:nvSpPr>
          <p:spPr>
            <a:xfrm>
              <a:off x="7929933" y="3474314"/>
              <a:ext cx="1796784" cy="926813"/>
            </a:xfrm>
            <a:prstGeom prst="rect">
              <a:avLst/>
            </a:prstGeom>
            <a:solidFill>
              <a:srgbClr val="F0F0EF"/>
            </a:solidFill>
            <a:ln w="0">
              <a:solidFill>
                <a:srgbClr val="032332">
                  <a:alpha val="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20</a:t>
              </a:r>
              <a:r>
                <a:rPr lang="en-US" b="1" baseline="30000" dirty="0">
                  <a:solidFill>
                    <a:schemeClr val="tx1"/>
                  </a:solidFill>
                </a:rPr>
                <a:t>th</a:t>
              </a:r>
              <a:r>
                <a:rPr lang="en-US" b="1" dirty="0">
                  <a:solidFill>
                    <a:schemeClr val="tx1"/>
                  </a:solidFill>
                </a:rPr>
                <a:t> (2025)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4AC926-6CDF-E98E-AB08-3A7E7C89365E}"/>
                </a:ext>
              </a:extLst>
            </p:cNvPr>
            <p:cNvSpPr/>
            <p:nvPr/>
          </p:nvSpPr>
          <p:spPr>
            <a:xfrm>
              <a:off x="7929933" y="5417619"/>
              <a:ext cx="1796784" cy="926813"/>
            </a:xfrm>
            <a:prstGeom prst="rect">
              <a:avLst/>
            </a:prstGeom>
            <a:solidFill>
              <a:srgbClr val="F0F0EF"/>
            </a:solidFill>
            <a:ln w="0">
              <a:solidFill>
                <a:srgbClr val="032332">
                  <a:alpha val="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44</a:t>
              </a:r>
              <a:r>
                <a:rPr lang="en-US" b="1" baseline="30000" dirty="0">
                  <a:solidFill>
                    <a:schemeClr val="tx1"/>
                  </a:solidFill>
                </a:rPr>
                <a:t>th</a:t>
              </a:r>
              <a:r>
                <a:rPr lang="en-US" b="1" dirty="0">
                  <a:solidFill>
                    <a:schemeClr val="tx1"/>
                  </a:solidFill>
                </a:rPr>
                <a:t> (2023)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4116B7-A851-397A-3D87-3E28C6500155}"/>
                </a:ext>
              </a:extLst>
            </p:cNvPr>
            <p:cNvSpPr/>
            <p:nvPr/>
          </p:nvSpPr>
          <p:spPr>
            <a:xfrm>
              <a:off x="7929933" y="2505540"/>
              <a:ext cx="1796784" cy="926813"/>
            </a:xfrm>
            <a:prstGeom prst="rect">
              <a:avLst/>
            </a:prstGeom>
            <a:solidFill>
              <a:schemeClr val="bg1"/>
            </a:solidFill>
            <a:ln w="0">
              <a:solidFill>
                <a:srgbClr val="032332">
                  <a:alpha val="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43</a:t>
              </a:r>
              <a:r>
                <a:rPr lang="en-US" b="1" baseline="30000" dirty="0">
                  <a:solidFill>
                    <a:schemeClr val="tx1"/>
                  </a:solidFill>
                </a:rPr>
                <a:t>rd</a:t>
              </a:r>
              <a:r>
                <a:rPr lang="en-US" b="1" dirty="0">
                  <a:solidFill>
                    <a:schemeClr val="tx1"/>
                  </a:solidFill>
                </a:rPr>
                <a:t> (2023)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DA55476-65B5-0343-23F2-4168043F1569}"/>
                </a:ext>
              </a:extLst>
            </p:cNvPr>
            <p:cNvSpPr/>
            <p:nvPr/>
          </p:nvSpPr>
          <p:spPr>
            <a:xfrm>
              <a:off x="7929933" y="4448838"/>
              <a:ext cx="1796784" cy="926813"/>
            </a:xfrm>
            <a:prstGeom prst="rect">
              <a:avLst/>
            </a:prstGeom>
            <a:solidFill>
              <a:schemeClr val="bg1"/>
            </a:solidFill>
            <a:ln w="0">
              <a:solidFill>
                <a:srgbClr val="032332">
                  <a:alpha val="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29</a:t>
              </a:r>
              <a:r>
                <a:rPr lang="en-US" b="1" baseline="30000" dirty="0">
                  <a:solidFill>
                    <a:schemeClr val="tx1"/>
                  </a:solidFill>
                </a:rPr>
                <a:t>th</a:t>
              </a:r>
              <a:r>
                <a:rPr lang="en-US" b="1" dirty="0">
                  <a:solidFill>
                    <a:schemeClr val="tx1"/>
                  </a:solidFill>
                </a:rPr>
                <a:t> (2025)</a:t>
              </a:r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4B1A0B6A-1A22-4892-6C23-4A4FC840A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Utah Tax Rate Competitiveness</a:t>
            </a:r>
          </a:p>
        </p:txBody>
      </p:sp>
    </p:spTree>
    <p:extLst>
      <p:ext uri="{BB962C8B-B14F-4D97-AF65-F5344CB8AC3E}">
        <p14:creationId xmlns:p14="http://schemas.microsoft.com/office/powerpoint/2010/main" val="3478375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F8F9EE-5D24-55A4-7DB6-09CC159B6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710" y="1526540"/>
            <a:ext cx="8704580" cy="521200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FABEA7B-F541-17DB-FD6A-172C1D5F9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Property Taxes Shifting Over Time</a:t>
            </a:r>
          </a:p>
        </p:txBody>
      </p:sp>
    </p:spTree>
    <p:extLst>
      <p:ext uri="{BB962C8B-B14F-4D97-AF65-F5344CB8AC3E}">
        <p14:creationId xmlns:p14="http://schemas.microsoft.com/office/powerpoint/2010/main" val="3181934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0F2B58D-1824-E4FD-4BD1-891AB5CDF9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8902" y="25284"/>
            <a:ext cx="7347007" cy="68327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B57243-EFD7-989C-3664-BDDB1316B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36" y="5801591"/>
            <a:ext cx="1385066" cy="80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901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6166F-6BAB-5338-BB75-5822A2896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 Policy Principles vs. Popular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CEDAEF9-9231-545A-F2A9-5BBB6EEDB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7449185"/>
            <a:ext cx="5181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Principles</a:t>
            </a:r>
          </a:p>
          <a:p>
            <a:pPr lvl="1"/>
            <a:r>
              <a:rPr lang="en-US" dirty="0"/>
              <a:t>Simple Collection</a:t>
            </a:r>
          </a:p>
          <a:p>
            <a:pPr lvl="1"/>
            <a:r>
              <a:rPr lang="en-US" dirty="0"/>
              <a:t>Accountable and Transparent</a:t>
            </a:r>
          </a:p>
          <a:p>
            <a:pPr lvl="1"/>
            <a:r>
              <a:rPr lang="en-US" dirty="0"/>
              <a:t>Competitive</a:t>
            </a:r>
          </a:p>
          <a:p>
            <a:pPr lvl="1"/>
            <a:r>
              <a:rPr lang="en-US" dirty="0"/>
              <a:t>Equitable</a:t>
            </a:r>
          </a:p>
          <a:p>
            <a:pPr lvl="1"/>
            <a:r>
              <a:rPr lang="en-US" dirty="0"/>
              <a:t>Simple</a:t>
            </a:r>
          </a:p>
          <a:p>
            <a:pPr lvl="1"/>
            <a:r>
              <a:rPr lang="en-US" dirty="0"/>
              <a:t>Broad Based Low Rate</a:t>
            </a:r>
          </a:p>
          <a:p>
            <a:r>
              <a:rPr lang="en-US" dirty="0"/>
              <a:t>Popular</a:t>
            </a:r>
          </a:p>
          <a:p>
            <a:pPr lvl="1"/>
            <a:r>
              <a:rPr lang="en-US" dirty="0"/>
              <a:t>Taxation is theft</a:t>
            </a:r>
          </a:p>
          <a:p>
            <a:pPr lvl="1"/>
            <a:r>
              <a:rPr lang="en-US" dirty="0"/>
              <a:t>Loopholes</a:t>
            </a:r>
          </a:p>
          <a:p>
            <a:pPr lvl="1"/>
            <a:r>
              <a:rPr lang="en-US" dirty="0"/>
              <a:t>I should pay less</a:t>
            </a:r>
          </a:p>
          <a:p>
            <a:pPr lvl="1"/>
            <a:r>
              <a:rPr lang="en-US" dirty="0"/>
              <a:t>Rich should pay more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384527C-71AA-D069-AF9C-785D87AE2C1F}"/>
              </a:ext>
            </a:extLst>
          </p:cNvPr>
          <p:cNvGrpSpPr/>
          <p:nvPr/>
        </p:nvGrpSpPr>
        <p:grpSpPr>
          <a:xfrm>
            <a:off x="1590675" y="1359439"/>
            <a:ext cx="9010650" cy="5283707"/>
            <a:chOff x="1897380" y="2011680"/>
            <a:chExt cx="7387590" cy="4331970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713B5CF-D79E-B10B-6725-A9644892A87F}"/>
                </a:ext>
              </a:extLst>
            </p:cNvPr>
            <p:cNvSpPr/>
            <p:nvPr/>
          </p:nvSpPr>
          <p:spPr>
            <a:xfrm>
              <a:off x="4953000" y="2642655"/>
              <a:ext cx="1276350" cy="3070023"/>
            </a:xfrm>
            <a:custGeom>
              <a:avLst/>
              <a:gdLst>
                <a:gd name="csX0" fmla="*/ 638176 w 1276350"/>
                <a:gd name="csY0" fmla="*/ 0 h 3070023"/>
                <a:gd name="csX1" fmla="*/ 641948 w 1276350"/>
                <a:gd name="csY1" fmla="*/ 3429 h 3070023"/>
                <a:gd name="csX2" fmla="*/ 1276350 w 1276350"/>
                <a:gd name="csY2" fmla="*/ 1535011 h 3070023"/>
                <a:gd name="csX3" fmla="*/ 641948 w 1276350"/>
                <a:gd name="csY3" fmla="*/ 3066594 h 3070023"/>
                <a:gd name="csX4" fmla="*/ 638176 w 1276350"/>
                <a:gd name="csY4" fmla="*/ 3070023 h 3070023"/>
                <a:gd name="csX5" fmla="*/ 634403 w 1276350"/>
                <a:gd name="csY5" fmla="*/ 3066594 h 3070023"/>
                <a:gd name="csX6" fmla="*/ 0 w 1276350"/>
                <a:gd name="csY6" fmla="*/ 1535011 h 3070023"/>
                <a:gd name="csX7" fmla="*/ 634403 w 1276350"/>
                <a:gd name="csY7" fmla="*/ 3429 h 3070023"/>
                <a:gd name="csX8" fmla="*/ 638176 w 1276350"/>
                <a:gd name="csY8" fmla="*/ 0 h 3070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76350" h="3070023">
                  <a:moveTo>
                    <a:pt x="638176" y="0"/>
                  </a:moveTo>
                  <a:lnTo>
                    <a:pt x="641948" y="3429"/>
                  </a:lnTo>
                  <a:cubicBezTo>
                    <a:pt x="1033914" y="395395"/>
                    <a:pt x="1276350" y="936891"/>
                    <a:pt x="1276350" y="1535011"/>
                  </a:cubicBezTo>
                  <a:cubicBezTo>
                    <a:pt x="1276350" y="2133131"/>
                    <a:pt x="1033914" y="2674627"/>
                    <a:pt x="641948" y="3066594"/>
                  </a:cubicBezTo>
                  <a:lnTo>
                    <a:pt x="638176" y="3070023"/>
                  </a:lnTo>
                  <a:lnTo>
                    <a:pt x="634403" y="3066594"/>
                  </a:lnTo>
                  <a:cubicBezTo>
                    <a:pt x="242436" y="2674627"/>
                    <a:pt x="0" y="2133131"/>
                    <a:pt x="0" y="1535011"/>
                  </a:cubicBezTo>
                  <a:cubicBezTo>
                    <a:pt x="0" y="936891"/>
                    <a:pt x="242436" y="395395"/>
                    <a:pt x="634403" y="3429"/>
                  </a:cubicBezTo>
                  <a:lnTo>
                    <a:pt x="638176" y="0"/>
                  </a:lnTo>
                  <a:close/>
                </a:path>
              </a:pathLst>
            </a:custGeom>
            <a:solidFill>
              <a:srgbClr val="FF5F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8CE2FBF-2C29-216A-DDD5-9A76162E3FC9}"/>
                </a:ext>
              </a:extLst>
            </p:cNvPr>
            <p:cNvSpPr/>
            <p:nvPr/>
          </p:nvSpPr>
          <p:spPr>
            <a:xfrm>
              <a:off x="1897380" y="2011680"/>
              <a:ext cx="3693796" cy="4331970"/>
            </a:xfrm>
            <a:custGeom>
              <a:avLst/>
              <a:gdLst>
                <a:gd name="csX0" fmla="*/ 2165985 w 3693796"/>
                <a:gd name="csY0" fmla="*/ 0 h 4331970"/>
                <a:gd name="csX1" fmla="*/ 3543752 w 3693796"/>
                <a:gd name="csY1" fmla="*/ 494606 h 4331970"/>
                <a:gd name="csX2" fmla="*/ 3693796 w 3693796"/>
                <a:gd name="csY2" fmla="*/ 630974 h 4331970"/>
                <a:gd name="csX3" fmla="*/ 3690023 w 3693796"/>
                <a:gd name="csY3" fmla="*/ 634403 h 4331970"/>
                <a:gd name="csX4" fmla="*/ 3055620 w 3693796"/>
                <a:gd name="csY4" fmla="*/ 2165985 h 4331970"/>
                <a:gd name="csX5" fmla="*/ 3690023 w 3693796"/>
                <a:gd name="csY5" fmla="*/ 3697568 h 4331970"/>
                <a:gd name="csX6" fmla="*/ 3693796 w 3693796"/>
                <a:gd name="csY6" fmla="*/ 3700997 h 4331970"/>
                <a:gd name="csX7" fmla="*/ 3543752 w 3693796"/>
                <a:gd name="csY7" fmla="*/ 3837364 h 4331970"/>
                <a:gd name="csX8" fmla="*/ 2165985 w 3693796"/>
                <a:gd name="csY8" fmla="*/ 4331970 h 4331970"/>
                <a:gd name="csX9" fmla="*/ 0 w 3693796"/>
                <a:gd name="csY9" fmla="*/ 2165985 h 4331970"/>
                <a:gd name="csX10" fmla="*/ 2165985 w 3693796"/>
                <a:gd name="csY10" fmla="*/ 0 h 43319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3693796" h="4331970">
                  <a:moveTo>
                    <a:pt x="2165985" y="0"/>
                  </a:moveTo>
                  <a:cubicBezTo>
                    <a:pt x="2689340" y="0"/>
                    <a:pt x="3169343" y="185615"/>
                    <a:pt x="3543752" y="494606"/>
                  </a:cubicBezTo>
                  <a:lnTo>
                    <a:pt x="3693796" y="630974"/>
                  </a:lnTo>
                  <a:lnTo>
                    <a:pt x="3690023" y="634403"/>
                  </a:lnTo>
                  <a:cubicBezTo>
                    <a:pt x="3298056" y="1026369"/>
                    <a:pt x="3055620" y="1567865"/>
                    <a:pt x="3055620" y="2165985"/>
                  </a:cubicBezTo>
                  <a:cubicBezTo>
                    <a:pt x="3055620" y="2764105"/>
                    <a:pt x="3298056" y="3305601"/>
                    <a:pt x="3690023" y="3697568"/>
                  </a:cubicBezTo>
                  <a:lnTo>
                    <a:pt x="3693796" y="3700997"/>
                  </a:lnTo>
                  <a:lnTo>
                    <a:pt x="3543752" y="3837364"/>
                  </a:lnTo>
                  <a:cubicBezTo>
                    <a:pt x="3169343" y="4146355"/>
                    <a:pt x="2689340" y="4331970"/>
                    <a:pt x="2165985" y="4331970"/>
                  </a:cubicBezTo>
                  <a:cubicBezTo>
                    <a:pt x="969745" y="4331970"/>
                    <a:pt x="0" y="3362225"/>
                    <a:pt x="0" y="2165985"/>
                  </a:cubicBezTo>
                  <a:cubicBezTo>
                    <a:pt x="0" y="969745"/>
                    <a:pt x="969745" y="0"/>
                    <a:pt x="2165985" y="0"/>
                  </a:cubicBezTo>
                  <a:close/>
                </a:path>
              </a:pathLst>
            </a:custGeom>
            <a:solidFill>
              <a:srgbClr val="EB041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A67E6F48-33FD-00B5-2824-C5A14DECAC20}"/>
                </a:ext>
              </a:extLst>
            </p:cNvPr>
            <p:cNvSpPr/>
            <p:nvPr/>
          </p:nvSpPr>
          <p:spPr>
            <a:xfrm>
              <a:off x="5591176" y="2011680"/>
              <a:ext cx="3693794" cy="4331970"/>
            </a:xfrm>
            <a:custGeom>
              <a:avLst/>
              <a:gdLst>
                <a:gd name="csX0" fmla="*/ 1527809 w 3693794"/>
                <a:gd name="csY0" fmla="*/ 0 h 4331970"/>
                <a:gd name="csX1" fmla="*/ 3693794 w 3693794"/>
                <a:gd name="csY1" fmla="*/ 2165985 h 4331970"/>
                <a:gd name="csX2" fmla="*/ 1527809 w 3693794"/>
                <a:gd name="csY2" fmla="*/ 4331970 h 4331970"/>
                <a:gd name="csX3" fmla="*/ 150042 w 3693794"/>
                <a:gd name="csY3" fmla="*/ 3837364 h 4331970"/>
                <a:gd name="csX4" fmla="*/ 0 w 3693794"/>
                <a:gd name="csY4" fmla="*/ 3700997 h 4331970"/>
                <a:gd name="csX5" fmla="*/ 3772 w 3693794"/>
                <a:gd name="csY5" fmla="*/ 3697568 h 4331970"/>
                <a:gd name="csX6" fmla="*/ 638174 w 3693794"/>
                <a:gd name="csY6" fmla="*/ 2165985 h 4331970"/>
                <a:gd name="csX7" fmla="*/ 3772 w 3693794"/>
                <a:gd name="csY7" fmla="*/ 634403 h 4331970"/>
                <a:gd name="csX8" fmla="*/ 0 w 3693794"/>
                <a:gd name="csY8" fmla="*/ 630974 h 4331970"/>
                <a:gd name="csX9" fmla="*/ 150042 w 3693794"/>
                <a:gd name="csY9" fmla="*/ 494606 h 4331970"/>
                <a:gd name="csX10" fmla="*/ 1527809 w 3693794"/>
                <a:gd name="csY10" fmla="*/ 0 h 43319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3693794" h="4331970">
                  <a:moveTo>
                    <a:pt x="1527809" y="0"/>
                  </a:moveTo>
                  <a:cubicBezTo>
                    <a:pt x="2724049" y="0"/>
                    <a:pt x="3693794" y="969745"/>
                    <a:pt x="3693794" y="2165985"/>
                  </a:cubicBezTo>
                  <a:cubicBezTo>
                    <a:pt x="3693794" y="3362225"/>
                    <a:pt x="2724049" y="4331970"/>
                    <a:pt x="1527809" y="4331970"/>
                  </a:cubicBezTo>
                  <a:cubicBezTo>
                    <a:pt x="1004454" y="4331970"/>
                    <a:pt x="524452" y="4146355"/>
                    <a:pt x="150042" y="3837364"/>
                  </a:cubicBezTo>
                  <a:lnTo>
                    <a:pt x="0" y="3700997"/>
                  </a:lnTo>
                  <a:lnTo>
                    <a:pt x="3772" y="3697568"/>
                  </a:lnTo>
                  <a:cubicBezTo>
                    <a:pt x="395738" y="3305601"/>
                    <a:pt x="638174" y="2764105"/>
                    <a:pt x="638174" y="2165985"/>
                  </a:cubicBezTo>
                  <a:cubicBezTo>
                    <a:pt x="638174" y="1567865"/>
                    <a:pt x="395738" y="1026369"/>
                    <a:pt x="3772" y="634403"/>
                  </a:cubicBezTo>
                  <a:lnTo>
                    <a:pt x="0" y="630974"/>
                  </a:lnTo>
                  <a:lnTo>
                    <a:pt x="150042" y="494606"/>
                  </a:lnTo>
                  <a:cubicBezTo>
                    <a:pt x="524452" y="185615"/>
                    <a:pt x="1004454" y="0"/>
                    <a:pt x="1527809" y="0"/>
                  </a:cubicBezTo>
                  <a:close/>
                </a:path>
              </a:pathLst>
            </a:custGeom>
            <a:solidFill>
              <a:srgbClr val="F89E1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8644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A6419-A0A8-BCF5-BC87-EF36950ED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E258D-9567-128F-7CCC-79B6C958E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 Policy Principles vs. Popular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7EACF3C-4646-AE40-2F68-15A19070A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7449185"/>
            <a:ext cx="5181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Principles</a:t>
            </a:r>
          </a:p>
          <a:p>
            <a:pPr lvl="1"/>
            <a:r>
              <a:rPr lang="en-US" dirty="0"/>
              <a:t>Simple Collection</a:t>
            </a:r>
          </a:p>
          <a:p>
            <a:pPr lvl="1"/>
            <a:r>
              <a:rPr lang="en-US" dirty="0"/>
              <a:t>Accountable and Transparent</a:t>
            </a:r>
          </a:p>
          <a:p>
            <a:pPr lvl="1"/>
            <a:r>
              <a:rPr lang="en-US" dirty="0"/>
              <a:t>Competitive</a:t>
            </a:r>
          </a:p>
          <a:p>
            <a:pPr lvl="1"/>
            <a:r>
              <a:rPr lang="en-US" dirty="0"/>
              <a:t>Equitable</a:t>
            </a:r>
          </a:p>
          <a:p>
            <a:pPr lvl="1"/>
            <a:r>
              <a:rPr lang="en-US" dirty="0"/>
              <a:t>Simple</a:t>
            </a:r>
          </a:p>
          <a:p>
            <a:pPr lvl="1"/>
            <a:r>
              <a:rPr lang="en-US" dirty="0"/>
              <a:t>Broad Based Low Rate</a:t>
            </a:r>
          </a:p>
          <a:p>
            <a:r>
              <a:rPr lang="en-US" dirty="0"/>
              <a:t>Popular</a:t>
            </a:r>
          </a:p>
          <a:p>
            <a:pPr lvl="1"/>
            <a:r>
              <a:rPr lang="en-US" dirty="0"/>
              <a:t>Taxation is theft</a:t>
            </a:r>
          </a:p>
          <a:p>
            <a:pPr lvl="1"/>
            <a:r>
              <a:rPr lang="en-US" dirty="0"/>
              <a:t>Loopholes</a:t>
            </a:r>
          </a:p>
          <a:p>
            <a:pPr lvl="1"/>
            <a:r>
              <a:rPr lang="en-US" dirty="0"/>
              <a:t>I should pay less</a:t>
            </a:r>
          </a:p>
          <a:p>
            <a:pPr lvl="1"/>
            <a:r>
              <a:rPr lang="en-US" dirty="0"/>
              <a:t>Rich should pay more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BA9A09-E4AF-20F9-DCF3-FF70C88D22AB}"/>
              </a:ext>
            </a:extLst>
          </p:cNvPr>
          <p:cNvGrpSpPr/>
          <p:nvPr/>
        </p:nvGrpSpPr>
        <p:grpSpPr>
          <a:xfrm>
            <a:off x="1590675" y="1359439"/>
            <a:ext cx="9010650" cy="5283707"/>
            <a:chOff x="1897380" y="2011680"/>
            <a:chExt cx="7387590" cy="4331970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20070594-375F-F99C-EE95-3936B7C0846E}"/>
                </a:ext>
              </a:extLst>
            </p:cNvPr>
            <p:cNvSpPr/>
            <p:nvPr/>
          </p:nvSpPr>
          <p:spPr>
            <a:xfrm>
              <a:off x="4953000" y="2642655"/>
              <a:ext cx="1276350" cy="3070023"/>
            </a:xfrm>
            <a:custGeom>
              <a:avLst/>
              <a:gdLst>
                <a:gd name="csX0" fmla="*/ 638176 w 1276350"/>
                <a:gd name="csY0" fmla="*/ 0 h 3070023"/>
                <a:gd name="csX1" fmla="*/ 641948 w 1276350"/>
                <a:gd name="csY1" fmla="*/ 3429 h 3070023"/>
                <a:gd name="csX2" fmla="*/ 1276350 w 1276350"/>
                <a:gd name="csY2" fmla="*/ 1535011 h 3070023"/>
                <a:gd name="csX3" fmla="*/ 641948 w 1276350"/>
                <a:gd name="csY3" fmla="*/ 3066594 h 3070023"/>
                <a:gd name="csX4" fmla="*/ 638176 w 1276350"/>
                <a:gd name="csY4" fmla="*/ 3070023 h 3070023"/>
                <a:gd name="csX5" fmla="*/ 634403 w 1276350"/>
                <a:gd name="csY5" fmla="*/ 3066594 h 3070023"/>
                <a:gd name="csX6" fmla="*/ 0 w 1276350"/>
                <a:gd name="csY6" fmla="*/ 1535011 h 3070023"/>
                <a:gd name="csX7" fmla="*/ 634403 w 1276350"/>
                <a:gd name="csY7" fmla="*/ 3429 h 3070023"/>
                <a:gd name="csX8" fmla="*/ 638176 w 1276350"/>
                <a:gd name="csY8" fmla="*/ 0 h 3070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76350" h="3070023">
                  <a:moveTo>
                    <a:pt x="638176" y="0"/>
                  </a:moveTo>
                  <a:lnTo>
                    <a:pt x="641948" y="3429"/>
                  </a:lnTo>
                  <a:cubicBezTo>
                    <a:pt x="1033914" y="395395"/>
                    <a:pt x="1276350" y="936891"/>
                    <a:pt x="1276350" y="1535011"/>
                  </a:cubicBezTo>
                  <a:cubicBezTo>
                    <a:pt x="1276350" y="2133131"/>
                    <a:pt x="1033914" y="2674627"/>
                    <a:pt x="641948" y="3066594"/>
                  </a:cubicBezTo>
                  <a:lnTo>
                    <a:pt x="638176" y="3070023"/>
                  </a:lnTo>
                  <a:lnTo>
                    <a:pt x="634403" y="3066594"/>
                  </a:lnTo>
                  <a:cubicBezTo>
                    <a:pt x="242436" y="2674627"/>
                    <a:pt x="0" y="2133131"/>
                    <a:pt x="0" y="1535011"/>
                  </a:cubicBezTo>
                  <a:cubicBezTo>
                    <a:pt x="0" y="936891"/>
                    <a:pt x="242436" y="395395"/>
                    <a:pt x="634403" y="3429"/>
                  </a:cubicBezTo>
                  <a:lnTo>
                    <a:pt x="638176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6C0DEB5D-10C9-E4B0-F66F-D8626135CD67}"/>
                </a:ext>
              </a:extLst>
            </p:cNvPr>
            <p:cNvSpPr/>
            <p:nvPr/>
          </p:nvSpPr>
          <p:spPr>
            <a:xfrm>
              <a:off x="1897380" y="2011680"/>
              <a:ext cx="3693796" cy="4331970"/>
            </a:xfrm>
            <a:custGeom>
              <a:avLst/>
              <a:gdLst>
                <a:gd name="csX0" fmla="*/ 2165985 w 3693796"/>
                <a:gd name="csY0" fmla="*/ 0 h 4331970"/>
                <a:gd name="csX1" fmla="*/ 3543752 w 3693796"/>
                <a:gd name="csY1" fmla="*/ 494606 h 4331970"/>
                <a:gd name="csX2" fmla="*/ 3693796 w 3693796"/>
                <a:gd name="csY2" fmla="*/ 630974 h 4331970"/>
                <a:gd name="csX3" fmla="*/ 3690023 w 3693796"/>
                <a:gd name="csY3" fmla="*/ 634403 h 4331970"/>
                <a:gd name="csX4" fmla="*/ 3055620 w 3693796"/>
                <a:gd name="csY4" fmla="*/ 2165985 h 4331970"/>
                <a:gd name="csX5" fmla="*/ 3690023 w 3693796"/>
                <a:gd name="csY5" fmla="*/ 3697568 h 4331970"/>
                <a:gd name="csX6" fmla="*/ 3693796 w 3693796"/>
                <a:gd name="csY6" fmla="*/ 3700997 h 4331970"/>
                <a:gd name="csX7" fmla="*/ 3543752 w 3693796"/>
                <a:gd name="csY7" fmla="*/ 3837364 h 4331970"/>
                <a:gd name="csX8" fmla="*/ 2165985 w 3693796"/>
                <a:gd name="csY8" fmla="*/ 4331970 h 4331970"/>
                <a:gd name="csX9" fmla="*/ 0 w 3693796"/>
                <a:gd name="csY9" fmla="*/ 2165985 h 4331970"/>
                <a:gd name="csX10" fmla="*/ 2165985 w 3693796"/>
                <a:gd name="csY10" fmla="*/ 0 h 43319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3693796" h="4331970">
                  <a:moveTo>
                    <a:pt x="2165985" y="0"/>
                  </a:moveTo>
                  <a:cubicBezTo>
                    <a:pt x="2689340" y="0"/>
                    <a:pt x="3169343" y="185615"/>
                    <a:pt x="3543752" y="494606"/>
                  </a:cubicBezTo>
                  <a:lnTo>
                    <a:pt x="3693796" y="630974"/>
                  </a:lnTo>
                  <a:lnTo>
                    <a:pt x="3690023" y="634403"/>
                  </a:lnTo>
                  <a:cubicBezTo>
                    <a:pt x="3298056" y="1026369"/>
                    <a:pt x="3055620" y="1567865"/>
                    <a:pt x="3055620" y="2165985"/>
                  </a:cubicBezTo>
                  <a:cubicBezTo>
                    <a:pt x="3055620" y="2764105"/>
                    <a:pt x="3298056" y="3305601"/>
                    <a:pt x="3690023" y="3697568"/>
                  </a:cubicBezTo>
                  <a:lnTo>
                    <a:pt x="3693796" y="3700997"/>
                  </a:lnTo>
                  <a:lnTo>
                    <a:pt x="3543752" y="3837364"/>
                  </a:lnTo>
                  <a:cubicBezTo>
                    <a:pt x="3169343" y="4146355"/>
                    <a:pt x="2689340" y="4331970"/>
                    <a:pt x="2165985" y="4331970"/>
                  </a:cubicBezTo>
                  <a:cubicBezTo>
                    <a:pt x="969745" y="4331970"/>
                    <a:pt x="0" y="3362225"/>
                    <a:pt x="0" y="2165985"/>
                  </a:cubicBezTo>
                  <a:cubicBezTo>
                    <a:pt x="0" y="969745"/>
                    <a:pt x="969745" y="0"/>
                    <a:pt x="2165985" y="0"/>
                  </a:cubicBezTo>
                  <a:close/>
                </a:path>
              </a:pathLst>
            </a:custGeom>
            <a:solidFill>
              <a:srgbClr val="EB041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EDB35295-26C0-3859-64D4-9410D5CAFFBD}"/>
                </a:ext>
              </a:extLst>
            </p:cNvPr>
            <p:cNvSpPr/>
            <p:nvPr/>
          </p:nvSpPr>
          <p:spPr>
            <a:xfrm>
              <a:off x="5591176" y="2011680"/>
              <a:ext cx="3693794" cy="4331970"/>
            </a:xfrm>
            <a:custGeom>
              <a:avLst/>
              <a:gdLst>
                <a:gd name="csX0" fmla="*/ 1527809 w 3693794"/>
                <a:gd name="csY0" fmla="*/ 0 h 4331970"/>
                <a:gd name="csX1" fmla="*/ 3693794 w 3693794"/>
                <a:gd name="csY1" fmla="*/ 2165985 h 4331970"/>
                <a:gd name="csX2" fmla="*/ 1527809 w 3693794"/>
                <a:gd name="csY2" fmla="*/ 4331970 h 4331970"/>
                <a:gd name="csX3" fmla="*/ 150042 w 3693794"/>
                <a:gd name="csY3" fmla="*/ 3837364 h 4331970"/>
                <a:gd name="csX4" fmla="*/ 0 w 3693794"/>
                <a:gd name="csY4" fmla="*/ 3700997 h 4331970"/>
                <a:gd name="csX5" fmla="*/ 3772 w 3693794"/>
                <a:gd name="csY5" fmla="*/ 3697568 h 4331970"/>
                <a:gd name="csX6" fmla="*/ 638174 w 3693794"/>
                <a:gd name="csY6" fmla="*/ 2165985 h 4331970"/>
                <a:gd name="csX7" fmla="*/ 3772 w 3693794"/>
                <a:gd name="csY7" fmla="*/ 634403 h 4331970"/>
                <a:gd name="csX8" fmla="*/ 0 w 3693794"/>
                <a:gd name="csY8" fmla="*/ 630974 h 4331970"/>
                <a:gd name="csX9" fmla="*/ 150042 w 3693794"/>
                <a:gd name="csY9" fmla="*/ 494606 h 4331970"/>
                <a:gd name="csX10" fmla="*/ 1527809 w 3693794"/>
                <a:gd name="csY10" fmla="*/ 0 h 43319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3693794" h="4331970">
                  <a:moveTo>
                    <a:pt x="1527809" y="0"/>
                  </a:moveTo>
                  <a:cubicBezTo>
                    <a:pt x="2724049" y="0"/>
                    <a:pt x="3693794" y="969745"/>
                    <a:pt x="3693794" y="2165985"/>
                  </a:cubicBezTo>
                  <a:cubicBezTo>
                    <a:pt x="3693794" y="3362225"/>
                    <a:pt x="2724049" y="4331970"/>
                    <a:pt x="1527809" y="4331970"/>
                  </a:cubicBezTo>
                  <a:cubicBezTo>
                    <a:pt x="1004454" y="4331970"/>
                    <a:pt x="524452" y="4146355"/>
                    <a:pt x="150042" y="3837364"/>
                  </a:cubicBezTo>
                  <a:lnTo>
                    <a:pt x="0" y="3700997"/>
                  </a:lnTo>
                  <a:lnTo>
                    <a:pt x="3772" y="3697568"/>
                  </a:lnTo>
                  <a:cubicBezTo>
                    <a:pt x="395738" y="3305601"/>
                    <a:pt x="638174" y="2764105"/>
                    <a:pt x="638174" y="2165985"/>
                  </a:cubicBezTo>
                  <a:cubicBezTo>
                    <a:pt x="638174" y="1567865"/>
                    <a:pt x="395738" y="1026369"/>
                    <a:pt x="3772" y="634403"/>
                  </a:cubicBezTo>
                  <a:lnTo>
                    <a:pt x="0" y="630974"/>
                  </a:lnTo>
                  <a:lnTo>
                    <a:pt x="150042" y="494606"/>
                  </a:lnTo>
                  <a:cubicBezTo>
                    <a:pt x="524452" y="185615"/>
                    <a:pt x="1004454" y="0"/>
                    <a:pt x="152780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4ABB1F5A-C33F-3B45-C7D6-706358E961BA}"/>
              </a:ext>
            </a:extLst>
          </p:cNvPr>
          <p:cNvSpPr txBox="1"/>
          <p:nvPr/>
        </p:nvSpPr>
        <p:spPr>
          <a:xfrm>
            <a:off x="1955482" y="2662464"/>
            <a:ext cx="406431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Principles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Simple Collection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Accountable &amp; Transparent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Competitive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Equitable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Broad Based Low Rate</a:t>
            </a:r>
          </a:p>
        </p:txBody>
      </p:sp>
    </p:spTree>
    <p:extLst>
      <p:ext uri="{BB962C8B-B14F-4D97-AF65-F5344CB8AC3E}">
        <p14:creationId xmlns:p14="http://schemas.microsoft.com/office/powerpoint/2010/main" val="906625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03C84-2CB7-8595-FBD7-8396917CD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A1AA3-9632-6366-6331-85B2879D0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 Policy Principles vs. Popular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FD50B97-98D0-819D-795D-4FB938D78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7449185"/>
            <a:ext cx="5181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Principles</a:t>
            </a:r>
          </a:p>
          <a:p>
            <a:pPr lvl="1"/>
            <a:r>
              <a:rPr lang="en-US" dirty="0"/>
              <a:t>Simple Collection</a:t>
            </a:r>
          </a:p>
          <a:p>
            <a:pPr lvl="1"/>
            <a:r>
              <a:rPr lang="en-US" dirty="0"/>
              <a:t>Accountable and Transparent</a:t>
            </a:r>
          </a:p>
          <a:p>
            <a:pPr lvl="1"/>
            <a:r>
              <a:rPr lang="en-US" dirty="0"/>
              <a:t>Competitive</a:t>
            </a:r>
          </a:p>
          <a:p>
            <a:pPr lvl="1"/>
            <a:r>
              <a:rPr lang="en-US" dirty="0"/>
              <a:t>Equitable</a:t>
            </a:r>
          </a:p>
          <a:p>
            <a:pPr lvl="1"/>
            <a:r>
              <a:rPr lang="en-US" dirty="0"/>
              <a:t>Simple</a:t>
            </a:r>
          </a:p>
          <a:p>
            <a:pPr lvl="1"/>
            <a:r>
              <a:rPr lang="en-US" dirty="0"/>
              <a:t>Broad Based Low Rate</a:t>
            </a:r>
          </a:p>
          <a:p>
            <a:r>
              <a:rPr lang="en-US" dirty="0"/>
              <a:t>Popular</a:t>
            </a:r>
          </a:p>
          <a:p>
            <a:pPr lvl="1"/>
            <a:r>
              <a:rPr lang="en-US" dirty="0"/>
              <a:t>Taxation is theft</a:t>
            </a:r>
          </a:p>
          <a:p>
            <a:pPr lvl="1"/>
            <a:r>
              <a:rPr lang="en-US" dirty="0"/>
              <a:t>Loopholes</a:t>
            </a:r>
          </a:p>
          <a:p>
            <a:pPr lvl="1"/>
            <a:r>
              <a:rPr lang="en-US" dirty="0"/>
              <a:t>I should pay less</a:t>
            </a:r>
          </a:p>
          <a:p>
            <a:pPr lvl="1"/>
            <a:r>
              <a:rPr lang="en-US" dirty="0"/>
              <a:t>Rich should pay more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0409300-E4A1-D08C-F350-331B56E4AC3A}"/>
              </a:ext>
            </a:extLst>
          </p:cNvPr>
          <p:cNvGrpSpPr/>
          <p:nvPr/>
        </p:nvGrpSpPr>
        <p:grpSpPr>
          <a:xfrm>
            <a:off x="1590675" y="1359439"/>
            <a:ext cx="9010650" cy="5283707"/>
            <a:chOff x="1897380" y="2011680"/>
            <a:chExt cx="7387590" cy="4331970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62F15ABE-422B-FCFC-1662-8FD3B73F7702}"/>
                </a:ext>
              </a:extLst>
            </p:cNvPr>
            <p:cNvSpPr/>
            <p:nvPr/>
          </p:nvSpPr>
          <p:spPr>
            <a:xfrm>
              <a:off x="4953000" y="2642655"/>
              <a:ext cx="1276350" cy="3070023"/>
            </a:xfrm>
            <a:custGeom>
              <a:avLst/>
              <a:gdLst>
                <a:gd name="csX0" fmla="*/ 638176 w 1276350"/>
                <a:gd name="csY0" fmla="*/ 0 h 3070023"/>
                <a:gd name="csX1" fmla="*/ 641948 w 1276350"/>
                <a:gd name="csY1" fmla="*/ 3429 h 3070023"/>
                <a:gd name="csX2" fmla="*/ 1276350 w 1276350"/>
                <a:gd name="csY2" fmla="*/ 1535011 h 3070023"/>
                <a:gd name="csX3" fmla="*/ 641948 w 1276350"/>
                <a:gd name="csY3" fmla="*/ 3066594 h 3070023"/>
                <a:gd name="csX4" fmla="*/ 638176 w 1276350"/>
                <a:gd name="csY4" fmla="*/ 3070023 h 3070023"/>
                <a:gd name="csX5" fmla="*/ 634403 w 1276350"/>
                <a:gd name="csY5" fmla="*/ 3066594 h 3070023"/>
                <a:gd name="csX6" fmla="*/ 0 w 1276350"/>
                <a:gd name="csY6" fmla="*/ 1535011 h 3070023"/>
                <a:gd name="csX7" fmla="*/ 634403 w 1276350"/>
                <a:gd name="csY7" fmla="*/ 3429 h 3070023"/>
                <a:gd name="csX8" fmla="*/ 638176 w 1276350"/>
                <a:gd name="csY8" fmla="*/ 0 h 3070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76350" h="3070023">
                  <a:moveTo>
                    <a:pt x="638176" y="0"/>
                  </a:moveTo>
                  <a:lnTo>
                    <a:pt x="641948" y="3429"/>
                  </a:lnTo>
                  <a:cubicBezTo>
                    <a:pt x="1033914" y="395395"/>
                    <a:pt x="1276350" y="936891"/>
                    <a:pt x="1276350" y="1535011"/>
                  </a:cubicBezTo>
                  <a:cubicBezTo>
                    <a:pt x="1276350" y="2133131"/>
                    <a:pt x="1033914" y="2674627"/>
                    <a:pt x="641948" y="3066594"/>
                  </a:cubicBezTo>
                  <a:lnTo>
                    <a:pt x="638176" y="3070023"/>
                  </a:lnTo>
                  <a:lnTo>
                    <a:pt x="634403" y="3066594"/>
                  </a:lnTo>
                  <a:cubicBezTo>
                    <a:pt x="242436" y="2674627"/>
                    <a:pt x="0" y="2133131"/>
                    <a:pt x="0" y="1535011"/>
                  </a:cubicBezTo>
                  <a:cubicBezTo>
                    <a:pt x="0" y="936891"/>
                    <a:pt x="242436" y="395395"/>
                    <a:pt x="634403" y="3429"/>
                  </a:cubicBezTo>
                  <a:lnTo>
                    <a:pt x="638176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CB52F73-3B2F-7222-F1D5-80AD382EEC77}"/>
                </a:ext>
              </a:extLst>
            </p:cNvPr>
            <p:cNvSpPr/>
            <p:nvPr/>
          </p:nvSpPr>
          <p:spPr>
            <a:xfrm>
              <a:off x="1897380" y="2011680"/>
              <a:ext cx="3693796" cy="4331970"/>
            </a:xfrm>
            <a:custGeom>
              <a:avLst/>
              <a:gdLst>
                <a:gd name="csX0" fmla="*/ 2165985 w 3693796"/>
                <a:gd name="csY0" fmla="*/ 0 h 4331970"/>
                <a:gd name="csX1" fmla="*/ 3543752 w 3693796"/>
                <a:gd name="csY1" fmla="*/ 494606 h 4331970"/>
                <a:gd name="csX2" fmla="*/ 3693796 w 3693796"/>
                <a:gd name="csY2" fmla="*/ 630974 h 4331970"/>
                <a:gd name="csX3" fmla="*/ 3690023 w 3693796"/>
                <a:gd name="csY3" fmla="*/ 634403 h 4331970"/>
                <a:gd name="csX4" fmla="*/ 3055620 w 3693796"/>
                <a:gd name="csY4" fmla="*/ 2165985 h 4331970"/>
                <a:gd name="csX5" fmla="*/ 3690023 w 3693796"/>
                <a:gd name="csY5" fmla="*/ 3697568 h 4331970"/>
                <a:gd name="csX6" fmla="*/ 3693796 w 3693796"/>
                <a:gd name="csY6" fmla="*/ 3700997 h 4331970"/>
                <a:gd name="csX7" fmla="*/ 3543752 w 3693796"/>
                <a:gd name="csY7" fmla="*/ 3837364 h 4331970"/>
                <a:gd name="csX8" fmla="*/ 2165985 w 3693796"/>
                <a:gd name="csY8" fmla="*/ 4331970 h 4331970"/>
                <a:gd name="csX9" fmla="*/ 0 w 3693796"/>
                <a:gd name="csY9" fmla="*/ 2165985 h 4331970"/>
                <a:gd name="csX10" fmla="*/ 2165985 w 3693796"/>
                <a:gd name="csY10" fmla="*/ 0 h 43319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3693796" h="4331970">
                  <a:moveTo>
                    <a:pt x="2165985" y="0"/>
                  </a:moveTo>
                  <a:cubicBezTo>
                    <a:pt x="2689340" y="0"/>
                    <a:pt x="3169343" y="185615"/>
                    <a:pt x="3543752" y="494606"/>
                  </a:cubicBezTo>
                  <a:lnTo>
                    <a:pt x="3693796" y="630974"/>
                  </a:lnTo>
                  <a:lnTo>
                    <a:pt x="3690023" y="634403"/>
                  </a:lnTo>
                  <a:cubicBezTo>
                    <a:pt x="3298056" y="1026369"/>
                    <a:pt x="3055620" y="1567865"/>
                    <a:pt x="3055620" y="2165985"/>
                  </a:cubicBezTo>
                  <a:cubicBezTo>
                    <a:pt x="3055620" y="2764105"/>
                    <a:pt x="3298056" y="3305601"/>
                    <a:pt x="3690023" y="3697568"/>
                  </a:cubicBezTo>
                  <a:lnTo>
                    <a:pt x="3693796" y="3700997"/>
                  </a:lnTo>
                  <a:lnTo>
                    <a:pt x="3543752" y="3837364"/>
                  </a:lnTo>
                  <a:cubicBezTo>
                    <a:pt x="3169343" y="4146355"/>
                    <a:pt x="2689340" y="4331970"/>
                    <a:pt x="2165985" y="4331970"/>
                  </a:cubicBezTo>
                  <a:cubicBezTo>
                    <a:pt x="969745" y="4331970"/>
                    <a:pt x="0" y="3362225"/>
                    <a:pt x="0" y="2165985"/>
                  </a:cubicBezTo>
                  <a:cubicBezTo>
                    <a:pt x="0" y="969745"/>
                    <a:pt x="969745" y="0"/>
                    <a:pt x="216598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2B75C658-F2D8-EAA6-F228-E6549270A7F9}"/>
                </a:ext>
              </a:extLst>
            </p:cNvPr>
            <p:cNvSpPr/>
            <p:nvPr/>
          </p:nvSpPr>
          <p:spPr>
            <a:xfrm>
              <a:off x="5591176" y="2011680"/>
              <a:ext cx="3693794" cy="4331970"/>
            </a:xfrm>
            <a:custGeom>
              <a:avLst/>
              <a:gdLst>
                <a:gd name="csX0" fmla="*/ 1527809 w 3693794"/>
                <a:gd name="csY0" fmla="*/ 0 h 4331970"/>
                <a:gd name="csX1" fmla="*/ 3693794 w 3693794"/>
                <a:gd name="csY1" fmla="*/ 2165985 h 4331970"/>
                <a:gd name="csX2" fmla="*/ 1527809 w 3693794"/>
                <a:gd name="csY2" fmla="*/ 4331970 h 4331970"/>
                <a:gd name="csX3" fmla="*/ 150042 w 3693794"/>
                <a:gd name="csY3" fmla="*/ 3837364 h 4331970"/>
                <a:gd name="csX4" fmla="*/ 0 w 3693794"/>
                <a:gd name="csY4" fmla="*/ 3700997 h 4331970"/>
                <a:gd name="csX5" fmla="*/ 3772 w 3693794"/>
                <a:gd name="csY5" fmla="*/ 3697568 h 4331970"/>
                <a:gd name="csX6" fmla="*/ 638174 w 3693794"/>
                <a:gd name="csY6" fmla="*/ 2165985 h 4331970"/>
                <a:gd name="csX7" fmla="*/ 3772 w 3693794"/>
                <a:gd name="csY7" fmla="*/ 634403 h 4331970"/>
                <a:gd name="csX8" fmla="*/ 0 w 3693794"/>
                <a:gd name="csY8" fmla="*/ 630974 h 4331970"/>
                <a:gd name="csX9" fmla="*/ 150042 w 3693794"/>
                <a:gd name="csY9" fmla="*/ 494606 h 4331970"/>
                <a:gd name="csX10" fmla="*/ 1527809 w 3693794"/>
                <a:gd name="csY10" fmla="*/ 0 h 43319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3693794" h="4331970">
                  <a:moveTo>
                    <a:pt x="1527809" y="0"/>
                  </a:moveTo>
                  <a:cubicBezTo>
                    <a:pt x="2724049" y="0"/>
                    <a:pt x="3693794" y="969745"/>
                    <a:pt x="3693794" y="2165985"/>
                  </a:cubicBezTo>
                  <a:cubicBezTo>
                    <a:pt x="3693794" y="3362225"/>
                    <a:pt x="2724049" y="4331970"/>
                    <a:pt x="1527809" y="4331970"/>
                  </a:cubicBezTo>
                  <a:cubicBezTo>
                    <a:pt x="1004454" y="4331970"/>
                    <a:pt x="524452" y="4146355"/>
                    <a:pt x="150042" y="3837364"/>
                  </a:cubicBezTo>
                  <a:lnTo>
                    <a:pt x="0" y="3700997"/>
                  </a:lnTo>
                  <a:lnTo>
                    <a:pt x="3772" y="3697568"/>
                  </a:lnTo>
                  <a:cubicBezTo>
                    <a:pt x="395738" y="3305601"/>
                    <a:pt x="638174" y="2764105"/>
                    <a:pt x="638174" y="2165985"/>
                  </a:cubicBezTo>
                  <a:cubicBezTo>
                    <a:pt x="638174" y="1567865"/>
                    <a:pt x="395738" y="1026369"/>
                    <a:pt x="3772" y="634403"/>
                  </a:cubicBezTo>
                  <a:lnTo>
                    <a:pt x="0" y="630974"/>
                  </a:lnTo>
                  <a:lnTo>
                    <a:pt x="150042" y="494606"/>
                  </a:lnTo>
                  <a:cubicBezTo>
                    <a:pt x="524452" y="185615"/>
                    <a:pt x="1004454" y="0"/>
                    <a:pt x="1527809" y="0"/>
                  </a:cubicBezTo>
                  <a:close/>
                </a:path>
              </a:pathLst>
            </a:custGeom>
            <a:solidFill>
              <a:srgbClr val="F89E1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F31DCCE-AF10-9D74-4239-000EAD9CE1C6}"/>
              </a:ext>
            </a:extLst>
          </p:cNvPr>
          <p:cNvSpPr txBox="1"/>
          <p:nvPr/>
        </p:nvSpPr>
        <p:spPr>
          <a:xfrm>
            <a:off x="6950583" y="2662464"/>
            <a:ext cx="33348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Popular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Taxation is theft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Loopholes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I should pay less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Rich should pay more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665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EF0F4-9795-1CD7-C1D7-9854C488E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181FA-EEB3-D034-2A2E-B421A937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 Policy Principles vs. Popular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5858AA-810B-0F4B-B10C-98396A7271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7449185"/>
            <a:ext cx="5181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Principles</a:t>
            </a:r>
          </a:p>
          <a:p>
            <a:pPr lvl="1"/>
            <a:r>
              <a:rPr lang="en-US" dirty="0"/>
              <a:t>Simple Collection</a:t>
            </a:r>
          </a:p>
          <a:p>
            <a:pPr lvl="1"/>
            <a:r>
              <a:rPr lang="en-US" dirty="0"/>
              <a:t>Accountable and Transparent</a:t>
            </a:r>
          </a:p>
          <a:p>
            <a:pPr lvl="1"/>
            <a:r>
              <a:rPr lang="en-US" dirty="0"/>
              <a:t>Competitive</a:t>
            </a:r>
          </a:p>
          <a:p>
            <a:pPr lvl="1"/>
            <a:r>
              <a:rPr lang="en-US" dirty="0"/>
              <a:t>Equitable</a:t>
            </a:r>
          </a:p>
          <a:p>
            <a:pPr lvl="1"/>
            <a:r>
              <a:rPr lang="en-US" dirty="0"/>
              <a:t>Simple</a:t>
            </a:r>
          </a:p>
          <a:p>
            <a:pPr lvl="1"/>
            <a:r>
              <a:rPr lang="en-US" dirty="0"/>
              <a:t>Broad Based Low Rate</a:t>
            </a:r>
          </a:p>
          <a:p>
            <a:r>
              <a:rPr lang="en-US" dirty="0"/>
              <a:t>Popular</a:t>
            </a:r>
          </a:p>
          <a:p>
            <a:pPr lvl="1"/>
            <a:r>
              <a:rPr lang="en-US" dirty="0"/>
              <a:t>Taxation is theft</a:t>
            </a:r>
          </a:p>
          <a:p>
            <a:pPr lvl="1"/>
            <a:r>
              <a:rPr lang="en-US" dirty="0"/>
              <a:t>Loopholes</a:t>
            </a:r>
          </a:p>
          <a:p>
            <a:pPr lvl="1"/>
            <a:r>
              <a:rPr lang="en-US" dirty="0"/>
              <a:t>I should pay less</a:t>
            </a:r>
          </a:p>
          <a:p>
            <a:pPr lvl="1"/>
            <a:r>
              <a:rPr lang="en-US" dirty="0"/>
              <a:t>Rich should pay more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CA3362E-36DB-C16B-7EB1-3FBBC70041E4}"/>
              </a:ext>
            </a:extLst>
          </p:cNvPr>
          <p:cNvGrpSpPr/>
          <p:nvPr/>
        </p:nvGrpSpPr>
        <p:grpSpPr>
          <a:xfrm>
            <a:off x="1590675" y="1359439"/>
            <a:ext cx="9010650" cy="5283707"/>
            <a:chOff x="1897380" y="2011680"/>
            <a:chExt cx="7387590" cy="4331970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C8E0446-5750-662D-E00C-D86F46F5C895}"/>
                </a:ext>
              </a:extLst>
            </p:cNvPr>
            <p:cNvSpPr/>
            <p:nvPr/>
          </p:nvSpPr>
          <p:spPr>
            <a:xfrm>
              <a:off x="4953000" y="2642655"/>
              <a:ext cx="1276350" cy="3070023"/>
            </a:xfrm>
            <a:custGeom>
              <a:avLst/>
              <a:gdLst>
                <a:gd name="csX0" fmla="*/ 638176 w 1276350"/>
                <a:gd name="csY0" fmla="*/ 0 h 3070023"/>
                <a:gd name="csX1" fmla="*/ 641948 w 1276350"/>
                <a:gd name="csY1" fmla="*/ 3429 h 3070023"/>
                <a:gd name="csX2" fmla="*/ 1276350 w 1276350"/>
                <a:gd name="csY2" fmla="*/ 1535011 h 3070023"/>
                <a:gd name="csX3" fmla="*/ 641948 w 1276350"/>
                <a:gd name="csY3" fmla="*/ 3066594 h 3070023"/>
                <a:gd name="csX4" fmla="*/ 638176 w 1276350"/>
                <a:gd name="csY4" fmla="*/ 3070023 h 3070023"/>
                <a:gd name="csX5" fmla="*/ 634403 w 1276350"/>
                <a:gd name="csY5" fmla="*/ 3066594 h 3070023"/>
                <a:gd name="csX6" fmla="*/ 0 w 1276350"/>
                <a:gd name="csY6" fmla="*/ 1535011 h 3070023"/>
                <a:gd name="csX7" fmla="*/ 634403 w 1276350"/>
                <a:gd name="csY7" fmla="*/ 3429 h 3070023"/>
                <a:gd name="csX8" fmla="*/ 638176 w 1276350"/>
                <a:gd name="csY8" fmla="*/ 0 h 3070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76350" h="3070023">
                  <a:moveTo>
                    <a:pt x="638176" y="0"/>
                  </a:moveTo>
                  <a:lnTo>
                    <a:pt x="641948" y="3429"/>
                  </a:lnTo>
                  <a:cubicBezTo>
                    <a:pt x="1033914" y="395395"/>
                    <a:pt x="1276350" y="936891"/>
                    <a:pt x="1276350" y="1535011"/>
                  </a:cubicBezTo>
                  <a:cubicBezTo>
                    <a:pt x="1276350" y="2133131"/>
                    <a:pt x="1033914" y="2674627"/>
                    <a:pt x="641948" y="3066594"/>
                  </a:cubicBezTo>
                  <a:lnTo>
                    <a:pt x="638176" y="3070023"/>
                  </a:lnTo>
                  <a:lnTo>
                    <a:pt x="634403" y="3066594"/>
                  </a:lnTo>
                  <a:cubicBezTo>
                    <a:pt x="242436" y="2674627"/>
                    <a:pt x="0" y="2133131"/>
                    <a:pt x="0" y="1535011"/>
                  </a:cubicBezTo>
                  <a:cubicBezTo>
                    <a:pt x="0" y="936891"/>
                    <a:pt x="242436" y="395395"/>
                    <a:pt x="634403" y="3429"/>
                  </a:cubicBezTo>
                  <a:lnTo>
                    <a:pt x="638176" y="0"/>
                  </a:lnTo>
                  <a:close/>
                </a:path>
              </a:pathLst>
            </a:custGeom>
            <a:solidFill>
              <a:srgbClr val="FF5F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C415AF7-25B6-5970-F8B8-1DD1075B2C24}"/>
                </a:ext>
              </a:extLst>
            </p:cNvPr>
            <p:cNvSpPr/>
            <p:nvPr/>
          </p:nvSpPr>
          <p:spPr>
            <a:xfrm>
              <a:off x="1897380" y="2011680"/>
              <a:ext cx="3693796" cy="4331970"/>
            </a:xfrm>
            <a:custGeom>
              <a:avLst/>
              <a:gdLst>
                <a:gd name="csX0" fmla="*/ 2165985 w 3693796"/>
                <a:gd name="csY0" fmla="*/ 0 h 4331970"/>
                <a:gd name="csX1" fmla="*/ 3543752 w 3693796"/>
                <a:gd name="csY1" fmla="*/ 494606 h 4331970"/>
                <a:gd name="csX2" fmla="*/ 3693796 w 3693796"/>
                <a:gd name="csY2" fmla="*/ 630974 h 4331970"/>
                <a:gd name="csX3" fmla="*/ 3690023 w 3693796"/>
                <a:gd name="csY3" fmla="*/ 634403 h 4331970"/>
                <a:gd name="csX4" fmla="*/ 3055620 w 3693796"/>
                <a:gd name="csY4" fmla="*/ 2165985 h 4331970"/>
                <a:gd name="csX5" fmla="*/ 3690023 w 3693796"/>
                <a:gd name="csY5" fmla="*/ 3697568 h 4331970"/>
                <a:gd name="csX6" fmla="*/ 3693796 w 3693796"/>
                <a:gd name="csY6" fmla="*/ 3700997 h 4331970"/>
                <a:gd name="csX7" fmla="*/ 3543752 w 3693796"/>
                <a:gd name="csY7" fmla="*/ 3837364 h 4331970"/>
                <a:gd name="csX8" fmla="*/ 2165985 w 3693796"/>
                <a:gd name="csY8" fmla="*/ 4331970 h 4331970"/>
                <a:gd name="csX9" fmla="*/ 0 w 3693796"/>
                <a:gd name="csY9" fmla="*/ 2165985 h 4331970"/>
                <a:gd name="csX10" fmla="*/ 2165985 w 3693796"/>
                <a:gd name="csY10" fmla="*/ 0 h 43319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3693796" h="4331970">
                  <a:moveTo>
                    <a:pt x="2165985" y="0"/>
                  </a:moveTo>
                  <a:cubicBezTo>
                    <a:pt x="2689340" y="0"/>
                    <a:pt x="3169343" y="185615"/>
                    <a:pt x="3543752" y="494606"/>
                  </a:cubicBezTo>
                  <a:lnTo>
                    <a:pt x="3693796" y="630974"/>
                  </a:lnTo>
                  <a:lnTo>
                    <a:pt x="3690023" y="634403"/>
                  </a:lnTo>
                  <a:cubicBezTo>
                    <a:pt x="3298056" y="1026369"/>
                    <a:pt x="3055620" y="1567865"/>
                    <a:pt x="3055620" y="2165985"/>
                  </a:cubicBezTo>
                  <a:cubicBezTo>
                    <a:pt x="3055620" y="2764105"/>
                    <a:pt x="3298056" y="3305601"/>
                    <a:pt x="3690023" y="3697568"/>
                  </a:cubicBezTo>
                  <a:lnTo>
                    <a:pt x="3693796" y="3700997"/>
                  </a:lnTo>
                  <a:lnTo>
                    <a:pt x="3543752" y="3837364"/>
                  </a:lnTo>
                  <a:cubicBezTo>
                    <a:pt x="3169343" y="4146355"/>
                    <a:pt x="2689340" y="4331970"/>
                    <a:pt x="2165985" y="4331970"/>
                  </a:cubicBezTo>
                  <a:cubicBezTo>
                    <a:pt x="969745" y="4331970"/>
                    <a:pt x="0" y="3362225"/>
                    <a:pt x="0" y="2165985"/>
                  </a:cubicBezTo>
                  <a:cubicBezTo>
                    <a:pt x="0" y="969745"/>
                    <a:pt x="969745" y="0"/>
                    <a:pt x="2165985" y="0"/>
                  </a:cubicBezTo>
                  <a:close/>
                </a:path>
              </a:pathLst>
            </a:custGeom>
            <a:solidFill>
              <a:srgbClr val="EB041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2C54D8B3-927A-A626-5A7D-316AFB59AF37}"/>
                </a:ext>
              </a:extLst>
            </p:cNvPr>
            <p:cNvSpPr/>
            <p:nvPr/>
          </p:nvSpPr>
          <p:spPr>
            <a:xfrm>
              <a:off x="5591176" y="2011680"/>
              <a:ext cx="3693794" cy="4331970"/>
            </a:xfrm>
            <a:custGeom>
              <a:avLst/>
              <a:gdLst>
                <a:gd name="csX0" fmla="*/ 1527809 w 3693794"/>
                <a:gd name="csY0" fmla="*/ 0 h 4331970"/>
                <a:gd name="csX1" fmla="*/ 3693794 w 3693794"/>
                <a:gd name="csY1" fmla="*/ 2165985 h 4331970"/>
                <a:gd name="csX2" fmla="*/ 1527809 w 3693794"/>
                <a:gd name="csY2" fmla="*/ 4331970 h 4331970"/>
                <a:gd name="csX3" fmla="*/ 150042 w 3693794"/>
                <a:gd name="csY3" fmla="*/ 3837364 h 4331970"/>
                <a:gd name="csX4" fmla="*/ 0 w 3693794"/>
                <a:gd name="csY4" fmla="*/ 3700997 h 4331970"/>
                <a:gd name="csX5" fmla="*/ 3772 w 3693794"/>
                <a:gd name="csY5" fmla="*/ 3697568 h 4331970"/>
                <a:gd name="csX6" fmla="*/ 638174 w 3693794"/>
                <a:gd name="csY6" fmla="*/ 2165985 h 4331970"/>
                <a:gd name="csX7" fmla="*/ 3772 w 3693794"/>
                <a:gd name="csY7" fmla="*/ 634403 h 4331970"/>
                <a:gd name="csX8" fmla="*/ 0 w 3693794"/>
                <a:gd name="csY8" fmla="*/ 630974 h 4331970"/>
                <a:gd name="csX9" fmla="*/ 150042 w 3693794"/>
                <a:gd name="csY9" fmla="*/ 494606 h 4331970"/>
                <a:gd name="csX10" fmla="*/ 1527809 w 3693794"/>
                <a:gd name="csY10" fmla="*/ 0 h 43319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3693794" h="4331970">
                  <a:moveTo>
                    <a:pt x="1527809" y="0"/>
                  </a:moveTo>
                  <a:cubicBezTo>
                    <a:pt x="2724049" y="0"/>
                    <a:pt x="3693794" y="969745"/>
                    <a:pt x="3693794" y="2165985"/>
                  </a:cubicBezTo>
                  <a:cubicBezTo>
                    <a:pt x="3693794" y="3362225"/>
                    <a:pt x="2724049" y="4331970"/>
                    <a:pt x="1527809" y="4331970"/>
                  </a:cubicBezTo>
                  <a:cubicBezTo>
                    <a:pt x="1004454" y="4331970"/>
                    <a:pt x="524452" y="4146355"/>
                    <a:pt x="150042" y="3837364"/>
                  </a:cubicBezTo>
                  <a:lnTo>
                    <a:pt x="0" y="3700997"/>
                  </a:lnTo>
                  <a:lnTo>
                    <a:pt x="3772" y="3697568"/>
                  </a:lnTo>
                  <a:cubicBezTo>
                    <a:pt x="395738" y="3305601"/>
                    <a:pt x="638174" y="2764105"/>
                    <a:pt x="638174" y="2165985"/>
                  </a:cubicBezTo>
                  <a:cubicBezTo>
                    <a:pt x="638174" y="1567865"/>
                    <a:pt x="395738" y="1026369"/>
                    <a:pt x="3772" y="634403"/>
                  </a:cubicBezTo>
                  <a:lnTo>
                    <a:pt x="0" y="630974"/>
                  </a:lnTo>
                  <a:lnTo>
                    <a:pt x="150042" y="494606"/>
                  </a:lnTo>
                  <a:cubicBezTo>
                    <a:pt x="524452" y="185615"/>
                    <a:pt x="1004454" y="0"/>
                    <a:pt x="1527809" y="0"/>
                  </a:cubicBezTo>
                  <a:close/>
                </a:path>
              </a:pathLst>
            </a:custGeom>
            <a:solidFill>
              <a:srgbClr val="F89E1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F898C12-E82C-0C53-4E26-4D4D267CBC2A}"/>
              </a:ext>
            </a:extLst>
          </p:cNvPr>
          <p:cNvSpPr txBox="1"/>
          <p:nvPr/>
        </p:nvSpPr>
        <p:spPr>
          <a:xfrm>
            <a:off x="6950583" y="2662464"/>
            <a:ext cx="33348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Popular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Taxation is theft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Loopholes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I should pay less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Rich should pay more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8EE593-8CC7-9CAB-A449-EA3605FDF616}"/>
              </a:ext>
            </a:extLst>
          </p:cNvPr>
          <p:cNvSpPr txBox="1"/>
          <p:nvPr/>
        </p:nvSpPr>
        <p:spPr>
          <a:xfrm>
            <a:off x="1955482" y="2662464"/>
            <a:ext cx="406431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Principles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Simple Collection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Accountable &amp; Transparent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Competitive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Equitable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Broad Based Low Rate</a:t>
            </a:r>
          </a:p>
        </p:txBody>
      </p:sp>
    </p:spTree>
    <p:extLst>
      <p:ext uri="{BB962C8B-B14F-4D97-AF65-F5344CB8AC3E}">
        <p14:creationId xmlns:p14="http://schemas.microsoft.com/office/powerpoint/2010/main" val="3911460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8F143-7C37-F401-AE3A-4EC2ABE24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popular?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656E7A-1CB1-BB5A-5249-F75D280A45D6}"/>
              </a:ext>
            </a:extLst>
          </p:cNvPr>
          <p:cNvSpPr txBox="1"/>
          <p:nvPr/>
        </p:nvSpPr>
        <p:spPr>
          <a:xfrm>
            <a:off x="1577968" y="2491740"/>
            <a:ext cx="9036063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/>
              <a:t>Not Taxes</a:t>
            </a:r>
          </a:p>
        </p:txBody>
      </p:sp>
    </p:spTree>
    <p:extLst>
      <p:ext uri="{BB962C8B-B14F-4D97-AF65-F5344CB8AC3E}">
        <p14:creationId xmlns:p14="http://schemas.microsoft.com/office/powerpoint/2010/main" val="188499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in front of a sign&#10;&#10;AI-generated content may be incorrect.">
            <a:extLst>
              <a:ext uri="{FF2B5EF4-FFF2-40B4-BE49-F238E27FC236}">
                <a16:creationId xmlns:a16="http://schemas.microsoft.com/office/drawing/2014/main" id="{F0FD4264-C5B3-3767-276C-F996A8288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488" y="0"/>
            <a:ext cx="4753303" cy="6858000"/>
          </a:xfrm>
          <a:prstGeom prst="rect">
            <a:avLst/>
          </a:prstGeom>
        </p:spPr>
      </p:pic>
      <p:pic>
        <p:nvPicPr>
          <p:cNvPr id="3076" name="Picture 4" descr="Image">
            <a:extLst>
              <a:ext uri="{FF2B5EF4-FFF2-40B4-BE49-F238E27FC236}">
                <a16:creationId xmlns:a16="http://schemas.microsoft.com/office/drawing/2014/main" id="{01C08F9A-ADBC-2FAB-63F1-187BA54A63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8"/>
          <a:stretch>
            <a:fillRect/>
          </a:stretch>
        </p:blipFill>
        <p:spPr bwMode="auto">
          <a:xfrm>
            <a:off x="1415169" y="2587"/>
            <a:ext cx="5511411" cy="685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50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CD047-6F67-1740-E211-EBA0DD7DD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eSantis proposes $1K property tax rebate for homestead residents">
            <a:extLst>
              <a:ext uri="{FF2B5EF4-FFF2-40B4-BE49-F238E27FC236}">
                <a16:creationId xmlns:a16="http://schemas.microsoft.com/office/drawing/2014/main" id="{1FCCCCA7-5C27-1746-0ECB-21A48AB46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280" y="1171574"/>
            <a:ext cx="9235440" cy="519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119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23DBC2B-09DD-95FF-5C4A-FF228562A9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1623384"/>
              </p:ext>
            </p:extLst>
          </p:nvPr>
        </p:nvGraphicFramePr>
        <p:xfrm>
          <a:off x="838200" y="1619887"/>
          <a:ext cx="10746994" cy="4872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87826063-256A-99A8-BA4C-4A83A157A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Property Taxes as a Percent of Personal Income</a:t>
            </a:r>
          </a:p>
        </p:txBody>
      </p:sp>
    </p:spTree>
    <p:extLst>
      <p:ext uri="{BB962C8B-B14F-4D97-AF65-F5344CB8AC3E}">
        <p14:creationId xmlns:p14="http://schemas.microsoft.com/office/powerpoint/2010/main" val="37002688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8F6CEE0-4AD7-F1FF-3AC4-5ADB300EFE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815561"/>
              </p:ext>
            </p:extLst>
          </p:nvPr>
        </p:nvGraphicFramePr>
        <p:xfrm>
          <a:off x="1906928" y="179775"/>
          <a:ext cx="8378144" cy="649845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5704392">
                  <a:extLst>
                    <a:ext uri="{9D8B030D-6E8A-4147-A177-3AD203B41FA5}">
                      <a16:colId xmlns:a16="http://schemas.microsoft.com/office/drawing/2014/main" val="1587872283"/>
                    </a:ext>
                  </a:extLst>
                </a:gridCol>
                <a:gridCol w="2673752">
                  <a:extLst>
                    <a:ext uri="{9D8B030D-6E8A-4147-A177-3AD203B41FA5}">
                      <a16:colId xmlns:a16="http://schemas.microsoft.com/office/drawing/2014/main" val="1467457419"/>
                    </a:ext>
                  </a:extLst>
                </a:gridCol>
              </a:tblGrid>
              <a:tr h="1017354">
                <a:tc gridSpan="2">
                  <a:txBody>
                    <a:bodyPr/>
                    <a:lstStyle/>
                    <a:p>
                      <a:r>
                        <a:rPr lang="en-US" sz="2800" dirty="0"/>
                        <a:t>Income Tax Double Tax Example</a:t>
                      </a:r>
                    </a:p>
                  </a:txBody>
                  <a:tcPr marL="90998" marR="90998" marT="45499" marB="45499"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800" dirty="0"/>
                    </a:p>
                  </a:txBody>
                  <a:tcPr marL="90998" marR="90998" marT="45499" marB="4549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087053"/>
                  </a:ext>
                </a:extLst>
              </a:tr>
              <a:tr h="406961">
                <a:tc>
                  <a:txBody>
                    <a:bodyPr/>
                    <a:lstStyle/>
                    <a:p>
                      <a:r>
                        <a:rPr lang="en-US" sz="2400" dirty="0"/>
                        <a:t>Median Utah Family Income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$95,000</a:t>
                      </a:r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614574357"/>
                  </a:ext>
                </a:extLst>
              </a:tr>
              <a:tr h="406961">
                <a:tc>
                  <a:txBody>
                    <a:bodyPr/>
                    <a:lstStyle/>
                    <a:p>
                      <a:r>
                        <a:rPr lang="en-US" sz="2400" dirty="0"/>
                        <a:t>Income Tax Rate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4.5%</a:t>
                      </a:r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2363049763"/>
                  </a:ext>
                </a:extLst>
              </a:tr>
              <a:tr h="406961">
                <a:tc>
                  <a:txBody>
                    <a:bodyPr/>
                    <a:lstStyle/>
                    <a:p>
                      <a:r>
                        <a:rPr lang="en-US" sz="2400" dirty="0"/>
                        <a:t>Income Tax Paid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$4,275</a:t>
                      </a:r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236360667"/>
                  </a:ext>
                </a:extLst>
              </a:tr>
              <a:tr h="406961">
                <a:tc>
                  <a:txBody>
                    <a:bodyPr/>
                    <a:lstStyle/>
                    <a:p>
                      <a:r>
                        <a:rPr lang="en-US" sz="2400" dirty="0"/>
                        <a:t>After State Tax Income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$90,725</a:t>
                      </a:r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993885149"/>
                  </a:ext>
                </a:extLst>
              </a:tr>
              <a:tr h="406961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endParaRPr lang="en-US" sz="2400" dirty="0"/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3058741781"/>
                  </a:ext>
                </a:extLst>
              </a:tr>
              <a:tr h="406961">
                <a:tc>
                  <a:txBody>
                    <a:bodyPr/>
                    <a:lstStyle/>
                    <a:p>
                      <a:r>
                        <a:rPr lang="en-US" sz="2400" dirty="0"/>
                        <a:t>Utah Family Sales Tax Paid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$4,500</a:t>
                      </a:r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2572955003"/>
                  </a:ext>
                </a:extLst>
              </a:tr>
              <a:tr h="406961">
                <a:tc>
                  <a:txBody>
                    <a:bodyPr/>
                    <a:lstStyle/>
                    <a:p>
                      <a:r>
                        <a:rPr lang="en-US" sz="2400" dirty="0"/>
                        <a:t>% of Income Before Income Tax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4.74%</a:t>
                      </a:r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2071413125"/>
                  </a:ext>
                </a:extLst>
              </a:tr>
              <a:tr h="406961">
                <a:tc>
                  <a:txBody>
                    <a:bodyPr/>
                    <a:lstStyle/>
                    <a:p>
                      <a:r>
                        <a:rPr lang="en-US" sz="2400" dirty="0"/>
                        <a:t>% of Income After Income Tax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4.96%</a:t>
                      </a:r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2277290603"/>
                  </a:ext>
                </a:extLst>
              </a:tr>
              <a:tr h="406961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endParaRPr lang="en-US" sz="2400" dirty="0"/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1988933833"/>
                  </a:ext>
                </a:extLst>
              </a:tr>
              <a:tr h="406961">
                <a:tc>
                  <a:txBody>
                    <a:bodyPr/>
                    <a:lstStyle/>
                    <a:p>
                      <a:r>
                        <a:rPr lang="en-US" sz="2400" dirty="0"/>
                        <a:t>Utah Family Gas Tax Paid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$500</a:t>
                      </a:r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4118540594"/>
                  </a:ext>
                </a:extLst>
              </a:tr>
              <a:tr h="406961">
                <a:tc>
                  <a:txBody>
                    <a:bodyPr/>
                    <a:lstStyle/>
                    <a:p>
                      <a:r>
                        <a:rPr lang="en-US" sz="2400" dirty="0"/>
                        <a:t>% of Income Before Income Tax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.53%</a:t>
                      </a:r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1866530709"/>
                  </a:ext>
                </a:extLst>
              </a:tr>
              <a:tr h="406961">
                <a:tc>
                  <a:txBody>
                    <a:bodyPr/>
                    <a:lstStyle/>
                    <a:p>
                      <a:r>
                        <a:rPr lang="en-US" sz="2400" dirty="0"/>
                        <a:t>% of Income After Income Tax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.55%</a:t>
                      </a:r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597151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2061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CC6B9-3425-31AA-45EE-967DD0B80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Income Tax Weaknesses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3C3EC-8C2F-DE13-D695-606BC5CF5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/>
              <a:t>All taxes paid after income tax are “double taxed”</a:t>
            </a:r>
          </a:p>
          <a:p>
            <a:r>
              <a:rPr lang="en-US" sz="4000" dirty="0"/>
              <a:t>Income taxes reduce the after-tax reward for additional effort</a:t>
            </a:r>
          </a:p>
          <a:p>
            <a:r>
              <a:rPr lang="en-US" sz="4000" dirty="0"/>
              <a:t>Penalizes savings and investment</a:t>
            </a:r>
          </a:p>
          <a:p>
            <a:r>
              <a:rPr lang="en-US" sz="4000" dirty="0"/>
              <a:t>Compliance Costs High</a:t>
            </a:r>
          </a:p>
          <a:p>
            <a:r>
              <a:rPr lang="en-US" sz="4000" dirty="0"/>
              <a:t>Encourage wasteful tax avoidance</a:t>
            </a:r>
          </a:p>
        </p:txBody>
      </p:sp>
    </p:spTree>
    <p:extLst>
      <p:ext uri="{BB962C8B-B14F-4D97-AF65-F5344CB8AC3E}">
        <p14:creationId xmlns:p14="http://schemas.microsoft.com/office/powerpoint/2010/main" val="152599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4F20E-498F-95F6-0C7B-010714AF8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37960-CA11-364F-C715-5210F5BE6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F57D1C-60B4-E171-E674-6D3B4EE1C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0"/>
            <a:ext cx="11658600" cy="6857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F43A4F-7797-C43A-ACBB-447040504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36" y="5801591"/>
            <a:ext cx="1385066" cy="80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86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6D10-6ADF-541E-E5BE-7E166263F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A2384-7EBB-A764-417A-D2FFD3952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2026 Tax Proposals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98BF3-8363-5A6C-0959-F91F45E0B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Income Tax</a:t>
            </a:r>
          </a:p>
          <a:p>
            <a:pPr lvl="1"/>
            <a:r>
              <a:rPr lang="en-US" dirty="0"/>
              <a:t>Lower Rate</a:t>
            </a:r>
          </a:p>
          <a:p>
            <a:pPr lvl="1"/>
            <a:r>
              <a:rPr lang="en-US" dirty="0"/>
              <a:t>Index the Rate to Cap Growth</a:t>
            </a:r>
          </a:p>
          <a:p>
            <a:r>
              <a:rPr lang="en-US" dirty="0"/>
              <a:t>Tabor- caps government revenue growth based on inflation and population</a:t>
            </a:r>
          </a:p>
          <a:p>
            <a:r>
              <a:rPr lang="en-US" dirty="0"/>
              <a:t>Constitutional Amendment Increasing Residential Exemption</a:t>
            </a:r>
          </a:p>
          <a:p>
            <a:r>
              <a:rPr lang="en-US" dirty="0"/>
              <a:t>Narrowing Definition of Primary Home for the Residential Exemption away from rental properties</a:t>
            </a:r>
          </a:p>
          <a:p>
            <a:r>
              <a:rPr lang="en-US" dirty="0"/>
              <a:t>Property Tax Increase Cap- 5%</a:t>
            </a:r>
          </a:p>
          <a:p>
            <a:r>
              <a:rPr lang="en-US" dirty="0"/>
              <a:t>New Growth Limitations- Property improvements 200% value</a:t>
            </a:r>
          </a:p>
          <a:p>
            <a:r>
              <a:rPr lang="en-US" dirty="0"/>
              <a:t>Compounding reserves- Interest on accounts to taxpayer</a:t>
            </a:r>
          </a:p>
          <a:p>
            <a:r>
              <a:rPr lang="en-US" dirty="0"/>
              <a:t>Capital Projects limited to bonding</a:t>
            </a:r>
          </a:p>
          <a:p>
            <a:r>
              <a:rPr lang="en-US" dirty="0"/>
              <a:t>MCAT- Centralized valuation to support rural counties</a:t>
            </a:r>
          </a:p>
          <a:p>
            <a:r>
              <a:rPr lang="en-US" dirty="0"/>
              <a:t>Limit Property Tax Abatement Growth</a:t>
            </a:r>
          </a:p>
          <a:p>
            <a:pPr lvl="1"/>
            <a:r>
              <a:rPr lang="en-US" dirty="0"/>
              <a:t>Veterans- $70M</a:t>
            </a:r>
          </a:p>
          <a:p>
            <a:pPr lvl="1"/>
            <a:r>
              <a:rPr lang="en-US" dirty="0"/>
              <a:t>Circuit Breaker $7M</a:t>
            </a:r>
          </a:p>
        </p:txBody>
      </p:sp>
    </p:spTree>
    <p:extLst>
      <p:ext uri="{BB962C8B-B14F-4D97-AF65-F5344CB8AC3E}">
        <p14:creationId xmlns:p14="http://schemas.microsoft.com/office/powerpoint/2010/main" val="3979217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57375-2C52-D00A-FD6C-860D5A302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F6884-166F-FBE0-8495-2001C510F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Impact of Increasing the Residential Exemption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81002-6A47-F5D9-1C62-25B0F2BE7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0C14F81-D84D-3F9C-C99D-6A1CEBC1F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66234"/>
              </p:ext>
            </p:extLst>
          </p:nvPr>
        </p:nvGraphicFramePr>
        <p:xfrm>
          <a:off x="1203127" y="1608457"/>
          <a:ext cx="9785745" cy="43513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261915">
                  <a:extLst>
                    <a:ext uri="{9D8B030D-6E8A-4147-A177-3AD203B41FA5}">
                      <a16:colId xmlns:a16="http://schemas.microsoft.com/office/drawing/2014/main" val="1587872283"/>
                    </a:ext>
                  </a:extLst>
                </a:gridCol>
                <a:gridCol w="3261915">
                  <a:extLst>
                    <a:ext uri="{9D8B030D-6E8A-4147-A177-3AD203B41FA5}">
                      <a16:colId xmlns:a16="http://schemas.microsoft.com/office/drawing/2014/main" val="1467457419"/>
                    </a:ext>
                  </a:extLst>
                </a:gridCol>
                <a:gridCol w="3261915">
                  <a:extLst>
                    <a:ext uri="{9D8B030D-6E8A-4147-A177-3AD203B41FA5}">
                      <a16:colId xmlns:a16="http://schemas.microsoft.com/office/drawing/2014/main" val="2912488803"/>
                    </a:ext>
                  </a:extLst>
                </a:gridCol>
              </a:tblGrid>
              <a:tr h="968993">
                <a:tc>
                  <a:txBody>
                    <a:bodyPr/>
                    <a:lstStyle/>
                    <a:p>
                      <a:r>
                        <a:rPr lang="en-US" sz="2800" dirty="0"/>
                        <a:t>Property Type</a:t>
                      </a:r>
                    </a:p>
                  </a:txBody>
                  <a:tcPr marL="90998" marR="90998" marT="45499" marB="45499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50% Residential Exemption</a:t>
                      </a:r>
                    </a:p>
                  </a:txBody>
                  <a:tcPr marL="90998" marR="90998" marT="45499" marB="45499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55% Residential Exemption</a:t>
                      </a:r>
                    </a:p>
                  </a:txBody>
                  <a:tcPr marL="90998" marR="90998" marT="45499" marB="45499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087053"/>
                  </a:ext>
                </a:extLst>
              </a:tr>
              <a:tr h="387616">
                <a:tc>
                  <a:txBody>
                    <a:bodyPr/>
                    <a:lstStyle/>
                    <a:p>
                      <a:r>
                        <a:rPr lang="en-US" sz="1800" dirty="0"/>
                        <a:t>Primary Residential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-$195.2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-$326.5</a:t>
                      </a:r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614574357"/>
                  </a:ext>
                </a:extLst>
              </a:tr>
              <a:tr h="387616">
                <a:tc>
                  <a:txBody>
                    <a:bodyPr/>
                    <a:lstStyle/>
                    <a:p>
                      <a:r>
                        <a:rPr lang="en-US" sz="1800" dirty="0"/>
                        <a:t>Non-Primary Residential 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$171.5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$205.1</a:t>
                      </a:r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2363049763"/>
                  </a:ext>
                </a:extLst>
              </a:tr>
              <a:tr h="387616">
                <a:tc>
                  <a:txBody>
                    <a:bodyPr/>
                    <a:lstStyle/>
                    <a:p>
                      <a:r>
                        <a:rPr lang="en-US" sz="1800" dirty="0"/>
                        <a:t>Commercial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$11.3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$70.8</a:t>
                      </a:r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236360667"/>
                  </a:ext>
                </a:extLst>
              </a:tr>
              <a:tr h="387616">
                <a:tc>
                  <a:txBody>
                    <a:bodyPr/>
                    <a:lstStyle/>
                    <a:p>
                      <a:r>
                        <a:rPr lang="en-US" sz="1800" dirty="0"/>
                        <a:t>Agricultural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$1.3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$2.3</a:t>
                      </a:r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993885149"/>
                  </a:ext>
                </a:extLst>
              </a:tr>
              <a:tr h="387616">
                <a:tc>
                  <a:txBody>
                    <a:bodyPr/>
                    <a:lstStyle/>
                    <a:p>
                      <a:r>
                        <a:rPr lang="en-US" sz="1800" dirty="0"/>
                        <a:t>Unimproved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$21.2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$29.6</a:t>
                      </a:r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3058741781"/>
                  </a:ext>
                </a:extLst>
              </a:tr>
              <a:tr h="387616">
                <a:tc>
                  <a:txBody>
                    <a:bodyPr/>
                    <a:lstStyle/>
                    <a:p>
                      <a:r>
                        <a:rPr lang="en-US" sz="1800" dirty="0"/>
                        <a:t>Personal Property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$1.3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$16.5</a:t>
                      </a:r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2572955003"/>
                  </a:ext>
                </a:extLst>
              </a:tr>
              <a:tr h="387616">
                <a:tc>
                  <a:txBody>
                    <a:bodyPr/>
                    <a:lstStyle/>
                    <a:p>
                      <a:r>
                        <a:rPr lang="en-US" sz="1800" dirty="0"/>
                        <a:t>Centrally Assessed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$11.4</a:t>
                      </a:r>
                    </a:p>
                  </a:txBody>
                  <a:tcPr marL="90998" marR="90998" marT="45499" marB="45499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$35</a:t>
                      </a:r>
                    </a:p>
                  </a:txBody>
                  <a:tcPr marL="90998" marR="90998" marT="45499" marB="45499"/>
                </a:tc>
                <a:extLst>
                  <a:ext uri="{0D108BD9-81ED-4DB2-BD59-A6C34878D82A}">
                    <a16:rowId xmlns:a16="http://schemas.microsoft.com/office/drawing/2014/main" val="2071413125"/>
                  </a:ext>
                </a:extLst>
              </a:tr>
              <a:tr h="669035">
                <a:tc gridSpan="3">
                  <a:txBody>
                    <a:bodyPr/>
                    <a:lstStyle/>
                    <a:p>
                      <a:r>
                        <a:rPr lang="en-US" sz="1800" dirty="0"/>
                        <a:t>*Values are in millions of dollars</a:t>
                      </a:r>
                    </a:p>
                    <a:p>
                      <a:r>
                        <a:rPr lang="en-US" sz="1800" dirty="0"/>
                        <a:t>*Values don’t total to zero for delay in personal property reporting</a:t>
                      </a:r>
                    </a:p>
                  </a:txBody>
                  <a:tcPr marL="90998" marR="90998" marT="45499" marB="45499"/>
                </a:tc>
                <a:tc h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670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50611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F924E6-9B05-EEF8-AA92-88A13765AD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28493"/>
              </p:ext>
            </p:extLst>
          </p:nvPr>
        </p:nvGraphicFramePr>
        <p:xfrm>
          <a:off x="838200" y="1417320"/>
          <a:ext cx="10515600" cy="402336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237087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8435098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882437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92489904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8031732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Tax Type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Distortion to Saving/Investment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Distortion to Work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 Efficiency Ranking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Notes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41552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Consumption tax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Very low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Moderate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Highest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Most economists' preferred revenue source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31470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Payroll tax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Moderate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High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Taxes labor but not capital returns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54847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Flat income tax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Moderate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Moderate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Medium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Better than progressive income tax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47022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Progressive income tax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High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High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Lowest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Biggest distortions at high rates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326149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7FFF2E13-442F-F8B2-6C7B-540A2847D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6934" y="896513"/>
            <a:ext cx="88543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Quick comparison table of economists' typical ranking (growth-efficiency perspective)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021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8F62B-AACF-5752-D73D-B9957F19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Utah Tax Report Card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BBE7624-8D1B-C1D2-5F57-0F5D17AEEC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761009"/>
              </p:ext>
            </p:extLst>
          </p:nvPr>
        </p:nvGraphicFramePr>
        <p:xfrm>
          <a:off x="1679639" y="1341119"/>
          <a:ext cx="8832723" cy="509667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736723">
                  <a:extLst>
                    <a:ext uri="{9D8B030D-6E8A-4147-A177-3AD203B41FA5}">
                      <a16:colId xmlns:a16="http://schemas.microsoft.com/office/drawing/2014/main" val="14436894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430300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99848882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486100962"/>
                    </a:ext>
                  </a:extLst>
                </a:gridCol>
              </a:tblGrid>
              <a:tr h="805974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solidFill>
                      <a:srgbClr val="B01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Income Tax</a:t>
                      </a:r>
                    </a:p>
                  </a:txBody>
                  <a:tcPr anchor="ctr">
                    <a:solidFill>
                      <a:srgbClr val="B01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Property Tax</a:t>
                      </a:r>
                    </a:p>
                  </a:txBody>
                  <a:tcPr anchor="ctr">
                    <a:solidFill>
                      <a:srgbClr val="B01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Sales Tax</a:t>
                      </a:r>
                    </a:p>
                  </a:txBody>
                  <a:tcPr anchor="ctr">
                    <a:solidFill>
                      <a:srgbClr val="B01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341869"/>
                  </a:ext>
                </a:extLst>
              </a:tr>
              <a:tr h="805974">
                <a:tc>
                  <a:txBody>
                    <a:bodyPr/>
                    <a:lstStyle/>
                    <a:p>
                      <a:r>
                        <a:rPr lang="en-US" sz="3200" dirty="0"/>
                        <a:t>Accountable/Transparent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9842664"/>
                  </a:ext>
                </a:extLst>
              </a:tr>
              <a:tr h="805974">
                <a:tc>
                  <a:txBody>
                    <a:bodyPr/>
                    <a:lstStyle/>
                    <a:p>
                      <a:r>
                        <a:rPr lang="en-US" sz="3200" dirty="0"/>
                        <a:t>Reliable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5379395"/>
                  </a:ext>
                </a:extLst>
              </a:tr>
              <a:tr h="805974">
                <a:tc>
                  <a:txBody>
                    <a:bodyPr/>
                    <a:lstStyle/>
                    <a:p>
                      <a:r>
                        <a:rPr lang="en-US" sz="3200" dirty="0"/>
                        <a:t>Competitive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6703981"/>
                  </a:ext>
                </a:extLst>
              </a:tr>
              <a:tr h="805974">
                <a:tc>
                  <a:txBody>
                    <a:bodyPr/>
                    <a:lstStyle/>
                    <a:p>
                      <a:r>
                        <a:rPr lang="en-US" sz="3200" dirty="0"/>
                        <a:t>Equitable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7933566"/>
                  </a:ext>
                </a:extLst>
              </a:tr>
              <a:tr h="805974">
                <a:tc>
                  <a:txBody>
                    <a:bodyPr/>
                    <a:lstStyle/>
                    <a:p>
                      <a:r>
                        <a:rPr lang="en-US" sz="3200" dirty="0"/>
                        <a:t>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9191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33233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3FA20E-9E87-EAB0-7F6F-DFF16C29D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138" y="0"/>
            <a:ext cx="78957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6719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C44640D-EC18-0278-6839-08ECD863E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354" y="-9240"/>
            <a:ext cx="8912305" cy="68936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95D7C0-2EA8-C32C-D397-83446B082D92}"/>
              </a:ext>
            </a:extLst>
          </p:cNvPr>
          <p:cNvSpPr txBox="1"/>
          <p:nvPr/>
        </p:nvSpPr>
        <p:spPr>
          <a:xfrm>
            <a:off x="5183699" y="25125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10DB-D523-73E5-2C3B-F113EFB203AF}"/>
              </a:ext>
            </a:extLst>
          </p:cNvPr>
          <p:cNvSpPr txBox="1"/>
          <p:nvPr/>
        </p:nvSpPr>
        <p:spPr>
          <a:xfrm>
            <a:off x="5183699" y="25125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020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10088F-7481-6A9F-4BCD-29D861D2C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Property Tax Explained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BD13423-2886-E764-4E5C-5D697D6287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50670" y="1736560"/>
            <a:ext cx="4572000" cy="20457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   Y1 Revenue</a:t>
            </a:r>
          </a:p>
          <a:p>
            <a:pPr marL="0" indent="0">
              <a:buNone/>
            </a:pPr>
            <a:r>
              <a:rPr lang="en-US" sz="4000" dirty="0"/>
              <a:t>+ New Growth</a:t>
            </a:r>
          </a:p>
          <a:p>
            <a:pPr marL="0" indent="0">
              <a:buNone/>
            </a:pPr>
            <a:r>
              <a:rPr lang="en-US" sz="4000" dirty="0"/>
              <a:t>   Y2 Year Revenue</a:t>
            </a:r>
          </a:p>
        </p:txBody>
      </p:sp>
      <p:pic>
        <p:nvPicPr>
          <p:cNvPr id="5" name="Picture 4" descr="A beaker with a liquid in it&#10;&#10;AI-generated content may be incorrect.">
            <a:extLst>
              <a:ext uri="{FF2B5EF4-FFF2-40B4-BE49-F238E27FC236}">
                <a16:creationId xmlns:a16="http://schemas.microsoft.com/office/drawing/2014/main" id="{897DBF97-0969-5786-ADD4-AAEC1A3DE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6" b="89984" l="9976" r="93389">
                        <a14:foregroundMark x1="82692" y1="79087" x2="80168" y2="80609"/>
                        <a14:foregroundMark x1="57332" y1="83814" x2="51202" y2="83974"/>
                        <a14:foregroundMark x1="43643" y1="83572" x2="50240" y2="83253"/>
                        <a14:foregroundMark x1="39967" y1="83253" x2="41226" y2="83253"/>
                        <a14:foregroundMark x1="93389" y1="77644" x2="93389" y2="78365"/>
                        <a14:foregroundMark x1="28196" y1="81010" x2="37336" y2="82398"/>
                        <a14:foregroundMark x1="26896" y1="80813" x2="28196" y2="81010"/>
                        <a14:backgroundMark x1="24279" y1="80769" x2="23918" y2="80449"/>
                        <a14:backgroundMark x1="23317" y1="79968" x2="25240" y2="81250"/>
                        <a14:backgroundMark x1="25721" y1="81010" x2="25721" y2="81010"/>
                        <a14:backgroundMark x1="25240" y1="80929" x2="25481" y2="81250"/>
                        <a14:backgroundMark x1="36058" y1="83574" x2="39183" y2="83974"/>
                        <a14:backgroundMark x1="40385" y1="84135" x2="42909" y2="842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216" y="0"/>
            <a:ext cx="4572000" cy="6858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F98E65-CD28-8196-E183-26EBE0CED7DC}"/>
              </a:ext>
            </a:extLst>
          </p:cNvPr>
          <p:cNvCxnSpPr>
            <a:cxnSpLocks/>
          </p:cNvCxnSpPr>
          <p:nvPr/>
        </p:nvCxnSpPr>
        <p:spPr>
          <a:xfrm>
            <a:off x="1729436" y="3029410"/>
            <a:ext cx="4125687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F686B25-E149-BC19-CDC3-7015E252B461}"/>
              </a:ext>
            </a:extLst>
          </p:cNvPr>
          <p:cNvGrpSpPr/>
          <p:nvPr/>
        </p:nvGrpSpPr>
        <p:grpSpPr>
          <a:xfrm>
            <a:off x="2221900" y="4460731"/>
            <a:ext cx="4746060" cy="2045731"/>
            <a:chOff x="2001981" y="4325794"/>
            <a:chExt cx="4746060" cy="2045731"/>
          </a:xfrm>
        </p:grpSpPr>
        <p:sp>
          <p:nvSpPr>
            <p:cNvPr id="10" name="Content Placeholder 7">
              <a:extLst>
                <a:ext uri="{FF2B5EF4-FFF2-40B4-BE49-F238E27FC236}">
                  <a16:creationId xmlns:a16="http://schemas.microsoft.com/office/drawing/2014/main" id="{263FE4FB-0552-0DED-9EA6-6589964A1AA1}"/>
                </a:ext>
              </a:extLst>
            </p:cNvPr>
            <p:cNvSpPr txBox="1">
              <a:spLocks/>
            </p:cNvSpPr>
            <p:nvPr/>
          </p:nvSpPr>
          <p:spPr>
            <a:xfrm>
              <a:off x="2001981" y="4325794"/>
              <a:ext cx="4746060" cy="204573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sz="4000" dirty="0"/>
                <a:t>    Tax Base </a:t>
              </a:r>
            </a:p>
            <a:p>
              <a:pPr marL="0" indent="0">
                <a:buFont typeface="Arial" panose="020B0604020202020204" pitchFamily="34" charset="0"/>
                <a:buNone/>
              </a:pPr>
              <a:r>
                <a:rPr lang="en-US" sz="4000" dirty="0"/>
                <a:t>X Rate</a:t>
              </a:r>
            </a:p>
            <a:p>
              <a:pPr marL="0" indent="0">
                <a:buFont typeface="Arial" panose="020B0604020202020204" pitchFamily="34" charset="0"/>
                <a:buNone/>
              </a:pPr>
              <a:r>
                <a:rPr lang="en-US" sz="4000" dirty="0"/>
                <a:t>    Y2 Revenue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804A5D-864C-5439-443E-9B2A272DDA56}"/>
                </a:ext>
              </a:extLst>
            </p:cNvPr>
            <p:cNvCxnSpPr>
              <a:cxnSpLocks/>
            </p:cNvCxnSpPr>
            <p:nvPr/>
          </p:nvCxnSpPr>
          <p:spPr>
            <a:xfrm>
              <a:off x="2095004" y="5615050"/>
              <a:ext cx="2986282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33744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617EA-27DF-50DF-FC94-B2C9344DD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F71DB-8612-8443-6B94-F281B587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Cap at rolling avg of inflation</a:t>
            </a:r>
          </a:p>
          <a:p>
            <a:r>
              <a:rPr lang="en-US" dirty="0"/>
              <a:t>How property tax is calculated?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666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501CF9D-503B-58CB-8CED-F6C8CE1D6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9AC88-339B-CE01-A3B5-BD4C5889D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Helpful 2026 Tax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AD96C-9762-6F71-AF72-F86AC2849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Property Tax Shift</a:t>
            </a:r>
            <a:endParaRPr lang="en-US" dirty="0"/>
          </a:p>
          <a:p>
            <a:r>
              <a:rPr lang="en-US" dirty="0">
                <a:hlinkClick r:id="rId3"/>
              </a:rPr>
              <a:t>Utah Property Tax Burden</a:t>
            </a:r>
            <a:endParaRPr lang="en-US" dirty="0"/>
          </a:p>
          <a:p>
            <a:r>
              <a:rPr lang="en-US" dirty="0">
                <a:hlinkClick r:id="rId4"/>
              </a:rPr>
              <a:t>What is the Goal of a Tax System?</a:t>
            </a:r>
            <a:endParaRPr lang="en-US" dirty="0"/>
          </a:p>
          <a:p>
            <a:r>
              <a:rPr lang="en-US" dirty="0"/>
              <a:t>How property tax is calculated?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7978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CC6B9-3425-31AA-45EE-967DD0B80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2026 Property Tax Proposals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3C3EC-8C2F-DE13-D695-606BC5CF5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Increase Residential Exemption</a:t>
            </a:r>
          </a:p>
          <a:p>
            <a:r>
              <a:rPr lang="en-US" dirty="0"/>
              <a:t>Property Tax Increase Cap- (5% or rolling inflation average)</a:t>
            </a:r>
          </a:p>
          <a:p>
            <a:r>
              <a:rPr lang="en-US" dirty="0"/>
              <a:t>New Growth Limitations- Property improvements 200% value</a:t>
            </a:r>
          </a:p>
          <a:p>
            <a:r>
              <a:rPr lang="en-US" dirty="0"/>
              <a:t>Compounding reserves- Interest on accounts to taxpayer</a:t>
            </a:r>
          </a:p>
          <a:p>
            <a:r>
              <a:rPr lang="en-US" dirty="0"/>
              <a:t>Capital Projects limited to bonding</a:t>
            </a:r>
          </a:p>
          <a:p>
            <a:r>
              <a:rPr lang="en-US" dirty="0"/>
              <a:t>MCAT- Centralized valuation to support rural counties</a:t>
            </a:r>
          </a:p>
          <a:p>
            <a:r>
              <a:rPr lang="en-US" dirty="0"/>
              <a:t>Limit Property Tax Abatement Growth</a:t>
            </a:r>
          </a:p>
          <a:p>
            <a:pPr lvl="1"/>
            <a:r>
              <a:rPr lang="en-US" dirty="0"/>
              <a:t>Veterans- $70M</a:t>
            </a:r>
          </a:p>
          <a:p>
            <a:pPr lvl="1"/>
            <a:r>
              <a:rPr lang="en-US" dirty="0"/>
              <a:t>Circuit Breaker $7M</a:t>
            </a:r>
          </a:p>
        </p:txBody>
      </p:sp>
    </p:spTree>
    <p:extLst>
      <p:ext uri="{BB962C8B-B14F-4D97-AF65-F5344CB8AC3E}">
        <p14:creationId xmlns:p14="http://schemas.microsoft.com/office/powerpoint/2010/main" val="17041353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5067735-A31F-87A0-8DC9-58EF2A468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263" y="-25315"/>
            <a:ext cx="8673373" cy="688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288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A3A4C-6EBE-E3F9-D43E-AC4890A44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 Considerations for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6F305-8290-DF7A-5E0A-90716B64E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347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AA30C-5F17-6AB0-C4EF-DD5CA206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24352-1170-87A1-7A8F-3652DFD80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8E9BDE-02A7-4318-06A2-A9D92445E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496171"/>
            <a:ext cx="7772400" cy="586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11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999</TotalTime>
  <Words>882</Words>
  <Application>Microsoft Macintosh PowerPoint</Application>
  <PresentationFormat>Widescreen</PresentationFormat>
  <Paragraphs>250</Paragraphs>
  <Slides>36</Slides>
  <Notes>4</Notes>
  <HiddenSlides>15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Aptos</vt:lpstr>
      <vt:lpstr>Aptos Display</vt:lpstr>
      <vt:lpstr>Arial</vt:lpstr>
      <vt:lpstr>Office Theme</vt:lpstr>
      <vt:lpstr>2026 Utah Tax Considerations</vt:lpstr>
      <vt:lpstr>Tax Principles</vt:lpstr>
      <vt:lpstr>PowerPoint Presentation</vt:lpstr>
      <vt:lpstr>Utah: Historic State and Local Revenue Portfolio</vt:lpstr>
      <vt:lpstr>State and Local Tax Portfolio, 2025</vt:lpstr>
      <vt:lpstr>PowerPoint Presentation</vt:lpstr>
      <vt:lpstr>Property Tax as a % of Owner-Occupied Home Value, 2023</vt:lpstr>
      <vt:lpstr>Combined State &amp; Average Local Sales Tax Rates, 2025</vt:lpstr>
      <vt:lpstr>State-Level Individual Income Tax Rates, 2025</vt:lpstr>
      <vt:lpstr>Utah Tax Rate Competitiveness</vt:lpstr>
      <vt:lpstr>How Are Property Taxes Shifting Over Time</vt:lpstr>
      <vt:lpstr>PowerPoint Presentation</vt:lpstr>
      <vt:lpstr>Tax Policy Principles vs. Popular</vt:lpstr>
      <vt:lpstr>Tax Policy Principles vs. Popular</vt:lpstr>
      <vt:lpstr>Tax Policy Principles vs. Popular</vt:lpstr>
      <vt:lpstr>Tax Policy Principles vs. Popular</vt:lpstr>
      <vt:lpstr>What is popular?</vt:lpstr>
      <vt:lpstr>PowerPoint Presentation</vt:lpstr>
      <vt:lpstr>PowerPoint Presentation</vt:lpstr>
      <vt:lpstr>Property Taxes as a Percent of Personal Income</vt:lpstr>
      <vt:lpstr>PowerPoint Presentation</vt:lpstr>
      <vt:lpstr>Income Tax Weaknesses</vt:lpstr>
      <vt:lpstr>PowerPoint Presentation</vt:lpstr>
      <vt:lpstr>2026 Tax Proposals</vt:lpstr>
      <vt:lpstr>Impact of Increasing the Residential Exemption</vt:lpstr>
      <vt:lpstr>PowerPoint Presentation</vt:lpstr>
      <vt:lpstr>Utah Tax Report Card</vt:lpstr>
      <vt:lpstr>PowerPoint Presentation</vt:lpstr>
      <vt:lpstr>PowerPoint Presentation</vt:lpstr>
      <vt:lpstr>Property Tax Explained</vt:lpstr>
      <vt:lpstr>PowerPoint Presentation</vt:lpstr>
      <vt:lpstr>Helpful 2026 Tax Resources</vt:lpstr>
      <vt:lpstr>2026 Property Tax Proposals</vt:lpstr>
      <vt:lpstr>PowerPoint Presentation</vt:lpstr>
      <vt:lpstr>Tax Considerations for 2026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McCay</dc:creator>
  <cp:lastModifiedBy>Daniel McCay</cp:lastModifiedBy>
  <cp:revision>11</cp:revision>
  <dcterms:created xsi:type="dcterms:W3CDTF">2026-01-07T17:37:10Z</dcterms:created>
  <dcterms:modified xsi:type="dcterms:W3CDTF">2026-01-12T17:36:46Z</dcterms:modified>
</cp:coreProperties>
</file>