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notesSlides/notesSlide1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1890" r:id="rId2"/>
    <p:sldId id="5810" r:id="rId3"/>
    <p:sldId id="1202" r:id="rId4"/>
    <p:sldId id="5669" r:id="rId5"/>
    <p:sldId id="5843" r:id="rId6"/>
    <p:sldId id="5637" r:id="rId7"/>
    <p:sldId id="5846" r:id="rId8"/>
    <p:sldId id="5870" r:id="rId9"/>
    <p:sldId id="5865" r:id="rId10"/>
    <p:sldId id="5866" r:id="rId11"/>
    <p:sldId id="5867" r:id="rId12"/>
    <p:sldId id="5868" r:id="rId13"/>
    <p:sldId id="5869" r:id="rId14"/>
    <p:sldId id="5461" r:id="rId15"/>
    <p:sldId id="5852" r:id="rId16"/>
    <p:sldId id="5622" r:id="rId17"/>
    <p:sldId id="2181" r:id="rId18"/>
    <p:sldId id="5303" r:id="rId19"/>
    <p:sldId id="2382" r:id="rId20"/>
    <p:sldId id="5624" r:id="rId21"/>
    <p:sldId id="5625" r:id="rId22"/>
    <p:sldId id="5840" r:id="rId23"/>
    <p:sldId id="5777" r:id="rId24"/>
    <p:sldId id="5808" r:id="rId25"/>
    <p:sldId id="5463" r:id="rId26"/>
    <p:sldId id="5574" r:id="rId27"/>
    <p:sldId id="5555" r:id="rId28"/>
    <p:sldId id="1899" r:id="rId29"/>
    <p:sldId id="5856" r:id="rId30"/>
    <p:sldId id="5864" r:id="rId31"/>
    <p:sldId id="5851" r:id="rId32"/>
    <p:sldId id="5769" r:id="rId33"/>
    <p:sldId id="5876" r:id="rId34"/>
    <p:sldId id="5860" r:id="rId35"/>
    <p:sldId id="5871" r:id="rId36"/>
    <p:sldId id="5875" r:id="rId37"/>
    <p:sldId id="5874" r:id="rId38"/>
    <p:sldId id="5877" r:id="rId39"/>
    <p:sldId id="5873" r:id="rId40"/>
    <p:sldId id="5872" r:id="rId41"/>
    <p:sldId id="5809" r:id="rId42"/>
    <p:sldId id="1892" r:id="rId43"/>
  </p:sldIdLst>
  <p:sldSz cx="9144000" cy="5143500" type="screen16x9"/>
  <p:notesSz cx="7010400" cy="9236075"/>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t Todd" initials="BT" lastIdx="2" clrIdx="0">
    <p:extLst>
      <p:ext uri="{19B8F6BF-5375-455C-9EA6-DF929625EA0E}">
        <p15:presenceInfo xmlns:p15="http://schemas.microsoft.com/office/powerpoint/2012/main" userId="bbf91afd65e8df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D78"/>
    <a:srgbClr val="66AA29"/>
    <a:srgbClr val="66BC29"/>
    <a:srgbClr val="0051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1"/>
    <p:restoredTop sz="89065"/>
  </p:normalViewPr>
  <p:slideViewPr>
    <p:cSldViewPr snapToGrid="0" snapToObjects="1">
      <p:cViewPr varScale="1">
        <p:scale>
          <a:sx n="137" d="100"/>
          <a:sy n="137" d="100"/>
        </p:scale>
        <p:origin x="1104" y="176"/>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163" d="100"/>
          <a:sy n="163" d="100"/>
        </p:scale>
        <p:origin x="-4976" y="-104"/>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58944876483602E-2"/>
          <c:y val="4.3084736024617903E-2"/>
          <c:w val="0.9002720378973964"/>
          <c:h val="0.85172072120323894"/>
        </c:manualLayout>
      </c:layout>
      <c:areaChart>
        <c:grouping val="standard"/>
        <c:varyColors val="0"/>
        <c:ser>
          <c:idx val="1"/>
          <c:order val="1"/>
          <c:tx>
            <c:strRef>
              <c:f>Sheet1!$B$1</c:f>
              <c:strCache>
                <c:ptCount val="1"/>
                <c:pt idx="0">
                  <c:v>Column1</c:v>
                </c:pt>
              </c:strCache>
            </c:strRef>
          </c:tx>
          <c:spPr>
            <a:solidFill>
              <a:schemeClr val="tx1">
                <a:lumMod val="65000"/>
                <a:lumOff val="35000"/>
                <a:alpha val="25000"/>
              </a:schemeClr>
            </a:solidFill>
            <a:ln>
              <a:noFill/>
            </a:ln>
            <a:effectLst/>
          </c:spPr>
          <c:cat>
            <c:numRef>
              <c:f>Sheet1!$A$2:$A$574</c:f>
              <c:numCache>
                <c:formatCode>m/d/yy</c:formatCode>
                <c:ptCount val="573"/>
                <c:pt idx="0">
                  <c:v>31048</c:v>
                </c:pt>
                <c:pt idx="1">
                  <c:v>31079</c:v>
                </c:pt>
                <c:pt idx="2">
                  <c:v>31107</c:v>
                </c:pt>
                <c:pt idx="3">
                  <c:v>31138</c:v>
                </c:pt>
                <c:pt idx="4">
                  <c:v>31168</c:v>
                </c:pt>
                <c:pt idx="5">
                  <c:v>31199</c:v>
                </c:pt>
                <c:pt idx="6">
                  <c:v>31229</c:v>
                </c:pt>
                <c:pt idx="7">
                  <c:v>31260</c:v>
                </c:pt>
                <c:pt idx="8">
                  <c:v>31291</c:v>
                </c:pt>
                <c:pt idx="9">
                  <c:v>31321</c:v>
                </c:pt>
                <c:pt idx="10">
                  <c:v>31352</c:v>
                </c:pt>
                <c:pt idx="11">
                  <c:v>31382</c:v>
                </c:pt>
                <c:pt idx="12">
                  <c:v>31413</c:v>
                </c:pt>
                <c:pt idx="13">
                  <c:v>31444</c:v>
                </c:pt>
                <c:pt idx="14">
                  <c:v>31472</c:v>
                </c:pt>
                <c:pt idx="15">
                  <c:v>31503</c:v>
                </c:pt>
                <c:pt idx="16">
                  <c:v>31533</c:v>
                </c:pt>
                <c:pt idx="17">
                  <c:v>31564</c:v>
                </c:pt>
                <c:pt idx="18">
                  <c:v>31594</c:v>
                </c:pt>
                <c:pt idx="19">
                  <c:v>31625</c:v>
                </c:pt>
                <c:pt idx="20">
                  <c:v>31656</c:v>
                </c:pt>
                <c:pt idx="21">
                  <c:v>31686</c:v>
                </c:pt>
                <c:pt idx="22">
                  <c:v>31717</c:v>
                </c:pt>
                <c:pt idx="23">
                  <c:v>31747</c:v>
                </c:pt>
                <c:pt idx="24">
                  <c:v>31778</c:v>
                </c:pt>
                <c:pt idx="25">
                  <c:v>31809</c:v>
                </c:pt>
                <c:pt idx="26">
                  <c:v>31837</c:v>
                </c:pt>
                <c:pt idx="27">
                  <c:v>31868</c:v>
                </c:pt>
                <c:pt idx="28">
                  <c:v>31898</c:v>
                </c:pt>
                <c:pt idx="29">
                  <c:v>31929</c:v>
                </c:pt>
                <c:pt idx="30">
                  <c:v>31959</c:v>
                </c:pt>
                <c:pt idx="31">
                  <c:v>31990</c:v>
                </c:pt>
                <c:pt idx="32">
                  <c:v>32021</c:v>
                </c:pt>
                <c:pt idx="33">
                  <c:v>32051</c:v>
                </c:pt>
                <c:pt idx="34">
                  <c:v>32082</c:v>
                </c:pt>
                <c:pt idx="35">
                  <c:v>32112</c:v>
                </c:pt>
                <c:pt idx="36">
                  <c:v>32143</c:v>
                </c:pt>
                <c:pt idx="37">
                  <c:v>32174</c:v>
                </c:pt>
                <c:pt idx="38">
                  <c:v>32203</c:v>
                </c:pt>
                <c:pt idx="39">
                  <c:v>32234</c:v>
                </c:pt>
                <c:pt idx="40">
                  <c:v>32264</c:v>
                </c:pt>
                <c:pt idx="41">
                  <c:v>32295</c:v>
                </c:pt>
                <c:pt idx="42">
                  <c:v>32325</c:v>
                </c:pt>
                <c:pt idx="43">
                  <c:v>32356</c:v>
                </c:pt>
                <c:pt idx="44">
                  <c:v>32387</c:v>
                </c:pt>
                <c:pt idx="45">
                  <c:v>32417</c:v>
                </c:pt>
                <c:pt idx="46">
                  <c:v>32448</c:v>
                </c:pt>
                <c:pt idx="47">
                  <c:v>32478</c:v>
                </c:pt>
                <c:pt idx="48">
                  <c:v>32509</c:v>
                </c:pt>
                <c:pt idx="49">
                  <c:v>32540</c:v>
                </c:pt>
                <c:pt idx="50">
                  <c:v>32568</c:v>
                </c:pt>
                <c:pt idx="51">
                  <c:v>32599</c:v>
                </c:pt>
                <c:pt idx="52">
                  <c:v>32629</c:v>
                </c:pt>
                <c:pt idx="53">
                  <c:v>32660</c:v>
                </c:pt>
                <c:pt idx="54">
                  <c:v>32690</c:v>
                </c:pt>
                <c:pt idx="55">
                  <c:v>32721</c:v>
                </c:pt>
                <c:pt idx="56">
                  <c:v>32752</c:v>
                </c:pt>
                <c:pt idx="57">
                  <c:v>32782</c:v>
                </c:pt>
                <c:pt idx="58">
                  <c:v>32813</c:v>
                </c:pt>
                <c:pt idx="59">
                  <c:v>32843</c:v>
                </c:pt>
                <c:pt idx="60">
                  <c:v>32874</c:v>
                </c:pt>
                <c:pt idx="61">
                  <c:v>32905</c:v>
                </c:pt>
                <c:pt idx="62">
                  <c:v>32933</c:v>
                </c:pt>
                <c:pt idx="63">
                  <c:v>32964</c:v>
                </c:pt>
                <c:pt idx="64">
                  <c:v>32994</c:v>
                </c:pt>
                <c:pt idx="65">
                  <c:v>33025</c:v>
                </c:pt>
                <c:pt idx="66">
                  <c:v>33055</c:v>
                </c:pt>
                <c:pt idx="67">
                  <c:v>33086</c:v>
                </c:pt>
                <c:pt idx="68">
                  <c:v>33117</c:v>
                </c:pt>
                <c:pt idx="69">
                  <c:v>33147</c:v>
                </c:pt>
                <c:pt idx="70">
                  <c:v>33178</c:v>
                </c:pt>
                <c:pt idx="71">
                  <c:v>33208</c:v>
                </c:pt>
                <c:pt idx="72">
                  <c:v>33239</c:v>
                </c:pt>
                <c:pt idx="73">
                  <c:v>33270</c:v>
                </c:pt>
                <c:pt idx="74">
                  <c:v>33298</c:v>
                </c:pt>
                <c:pt idx="75">
                  <c:v>33329</c:v>
                </c:pt>
                <c:pt idx="76">
                  <c:v>33359</c:v>
                </c:pt>
                <c:pt idx="77">
                  <c:v>33390</c:v>
                </c:pt>
                <c:pt idx="78">
                  <c:v>33420</c:v>
                </c:pt>
                <c:pt idx="79">
                  <c:v>33451</c:v>
                </c:pt>
                <c:pt idx="80">
                  <c:v>33482</c:v>
                </c:pt>
                <c:pt idx="81">
                  <c:v>33512</c:v>
                </c:pt>
                <c:pt idx="82">
                  <c:v>33543</c:v>
                </c:pt>
                <c:pt idx="83">
                  <c:v>33573</c:v>
                </c:pt>
                <c:pt idx="84">
                  <c:v>33604</c:v>
                </c:pt>
                <c:pt idx="85">
                  <c:v>33635</c:v>
                </c:pt>
                <c:pt idx="86">
                  <c:v>33664</c:v>
                </c:pt>
                <c:pt idx="87">
                  <c:v>33695</c:v>
                </c:pt>
                <c:pt idx="88">
                  <c:v>33725</c:v>
                </c:pt>
                <c:pt idx="89">
                  <c:v>33756</c:v>
                </c:pt>
                <c:pt idx="90">
                  <c:v>33786</c:v>
                </c:pt>
                <c:pt idx="91">
                  <c:v>33817</c:v>
                </c:pt>
                <c:pt idx="92">
                  <c:v>33848</c:v>
                </c:pt>
                <c:pt idx="93">
                  <c:v>33878</c:v>
                </c:pt>
                <c:pt idx="94">
                  <c:v>33909</c:v>
                </c:pt>
                <c:pt idx="95">
                  <c:v>33939</c:v>
                </c:pt>
                <c:pt idx="96">
                  <c:v>33970</c:v>
                </c:pt>
                <c:pt idx="97">
                  <c:v>34001</c:v>
                </c:pt>
                <c:pt idx="98">
                  <c:v>34029</c:v>
                </c:pt>
                <c:pt idx="99">
                  <c:v>34060</c:v>
                </c:pt>
                <c:pt idx="100">
                  <c:v>34090</c:v>
                </c:pt>
                <c:pt idx="101">
                  <c:v>34121</c:v>
                </c:pt>
                <c:pt idx="102">
                  <c:v>34151</c:v>
                </c:pt>
                <c:pt idx="103">
                  <c:v>34182</c:v>
                </c:pt>
                <c:pt idx="104">
                  <c:v>34213</c:v>
                </c:pt>
                <c:pt idx="105">
                  <c:v>34243</c:v>
                </c:pt>
                <c:pt idx="106">
                  <c:v>34274</c:v>
                </c:pt>
                <c:pt idx="107">
                  <c:v>34304</c:v>
                </c:pt>
                <c:pt idx="108">
                  <c:v>34335</c:v>
                </c:pt>
                <c:pt idx="109">
                  <c:v>34366</c:v>
                </c:pt>
                <c:pt idx="110">
                  <c:v>34394</c:v>
                </c:pt>
                <c:pt idx="111">
                  <c:v>34425</c:v>
                </c:pt>
                <c:pt idx="112">
                  <c:v>34455</c:v>
                </c:pt>
                <c:pt idx="113">
                  <c:v>34486</c:v>
                </c:pt>
                <c:pt idx="114">
                  <c:v>34516</c:v>
                </c:pt>
                <c:pt idx="115">
                  <c:v>34547</c:v>
                </c:pt>
                <c:pt idx="116">
                  <c:v>34578</c:v>
                </c:pt>
                <c:pt idx="117">
                  <c:v>34608</c:v>
                </c:pt>
                <c:pt idx="118">
                  <c:v>34639</c:v>
                </c:pt>
                <c:pt idx="119">
                  <c:v>34669</c:v>
                </c:pt>
                <c:pt idx="120">
                  <c:v>34700</c:v>
                </c:pt>
                <c:pt idx="121">
                  <c:v>34731</c:v>
                </c:pt>
                <c:pt idx="122">
                  <c:v>34759</c:v>
                </c:pt>
                <c:pt idx="123">
                  <c:v>34790</c:v>
                </c:pt>
                <c:pt idx="124">
                  <c:v>34820</c:v>
                </c:pt>
                <c:pt idx="125">
                  <c:v>34851</c:v>
                </c:pt>
                <c:pt idx="126">
                  <c:v>34881</c:v>
                </c:pt>
                <c:pt idx="127">
                  <c:v>34912</c:v>
                </c:pt>
                <c:pt idx="128">
                  <c:v>34943</c:v>
                </c:pt>
                <c:pt idx="129">
                  <c:v>34973</c:v>
                </c:pt>
                <c:pt idx="130">
                  <c:v>35004</c:v>
                </c:pt>
                <c:pt idx="131">
                  <c:v>35034</c:v>
                </c:pt>
                <c:pt idx="132">
                  <c:v>35065</c:v>
                </c:pt>
                <c:pt idx="133">
                  <c:v>35096</c:v>
                </c:pt>
                <c:pt idx="134">
                  <c:v>35125</c:v>
                </c:pt>
                <c:pt idx="135">
                  <c:v>35156</c:v>
                </c:pt>
                <c:pt idx="136">
                  <c:v>35186</c:v>
                </c:pt>
                <c:pt idx="137">
                  <c:v>35217</c:v>
                </c:pt>
                <c:pt idx="138">
                  <c:v>35247</c:v>
                </c:pt>
                <c:pt idx="139">
                  <c:v>35278</c:v>
                </c:pt>
                <c:pt idx="140">
                  <c:v>35309</c:v>
                </c:pt>
                <c:pt idx="141">
                  <c:v>35339</c:v>
                </c:pt>
                <c:pt idx="142">
                  <c:v>35370</c:v>
                </c:pt>
                <c:pt idx="143">
                  <c:v>35400</c:v>
                </c:pt>
                <c:pt idx="144">
                  <c:v>35431</c:v>
                </c:pt>
                <c:pt idx="145">
                  <c:v>35462</c:v>
                </c:pt>
                <c:pt idx="146">
                  <c:v>35490</c:v>
                </c:pt>
                <c:pt idx="147">
                  <c:v>35521</c:v>
                </c:pt>
                <c:pt idx="148">
                  <c:v>35551</c:v>
                </c:pt>
                <c:pt idx="149">
                  <c:v>35582</c:v>
                </c:pt>
                <c:pt idx="150">
                  <c:v>35612</c:v>
                </c:pt>
                <c:pt idx="151">
                  <c:v>35643</c:v>
                </c:pt>
                <c:pt idx="152">
                  <c:v>35674</c:v>
                </c:pt>
                <c:pt idx="153">
                  <c:v>35704</c:v>
                </c:pt>
                <c:pt idx="154">
                  <c:v>35735</c:v>
                </c:pt>
                <c:pt idx="155">
                  <c:v>35765</c:v>
                </c:pt>
                <c:pt idx="156">
                  <c:v>35796</c:v>
                </c:pt>
                <c:pt idx="157">
                  <c:v>35827</c:v>
                </c:pt>
                <c:pt idx="158">
                  <c:v>35855</c:v>
                </c:pt>
                <c:pt idx="159">
                  <c:v>35886</c:v>
                </c:pt>
                <c:pt idx="160">
                  <c:v>35916</c:v>
                </c:pt>
                <c:pt idx="161">
                  <c:v>35947</c:v>
                </c:pt>
                <c:pt idx="162">
                  <c:v>35977</c:v>
                </c:pt>
                <c:pt idx="163">
                  <c:v>36008</c:v>
                </c:pt>
                <c:pt idx="164">
                  <c:v>36039</c:v>
                </c:pt>
                <c:pt idx="165">
                  <c:v>36069</c:v>
                </c:pt>
                <c:pt idx="166">
                  <c:v>36100</c:v>
                </c:pt>
                <c:pt idx="167">
                  <c:v>36130</c:v>
                </c:pt>
                <c:pt idx="168">
                  <c:v>36161</c:v>
                </c:pt>
                <c:pt idx="169">
                  <c:v>36192</c:v>
                </c:pt>
                <c:pt idx="170">
                  <c:v>36220</c:v>
                </c:pt>
                <c:pt idx="171">
                  <c:v>36251</c:v>
                </c:pt>
                <c:pt idx="172">
                  <c:v>36281</c:v>
                </c:pt>
                <c:pt idx="173">
                  <c:v>36312</c:v>
                </c:pt>
                <c:pt idx="174">
                  <c:v>36342</c:v>
                </c:pt>
                <c:pt idx="175">
                  <c:v>36373</c:v>
                </c:pt>
                <c:pt idx="176">
                  <c:v>36404</c:v>
                </c:pt>
                <c:pt idx="177">
                  <c:v>36434</c:v>
                </c:pt>
                <c:pt idx="178">
                  <c:v>36465</c:v>
                </c:pt>
                <c:pt idx="179">
                  <c:v>36495</c:v>
                </c:pt>
                <c:pt idx="180">
                  <c:v>36526</c:v>
                </c:pt>
                <c:pt idx="181">
                  <c:v>36557</c:v>
                </c:pt>
                <c:pt idx="182">
                  <c:v>36586</c:v>
                </c:pt>
                <c:pt idx="183">
                  <c:v>36617</c:v>
                </c:pt>
                <c:pt idx="184">
                  <c:v>36647</c:v>
                </c:pt>
                <c:pt idx="185">
                  <c:v>36678</c:v>
                </c:pt>
                <c:pt idx="186">
                  <c:v>36708</c:v>
                </c:pt>
                <c:pt idx="187">
                  <c:v>36739</c:v>
                </c:pt>
                <c:pt idx="188">
                  <c:v>36770</c:v>
                </c:pt>
                <c:pt idx="189">
                  <c:v>36800</c:v>
                </c:pt>
                <c:pt idx="190">
                  <c:v>36831</c:v>
                </c:pt>
                <c:pt idx="191">
                  <c:v>36861</c:v>
                </c:pt>
                <c:pt idx="192">
                  <c:v>36892</c:v>
                </c:pt>
                <c:pt idx="193">
                  <c:v>36923</c:v>
                </c:pt>
                <c:pt idx="194">
                  <c:v>36951</c:v>
                </c:pt>
                <c:pt idx="195">
                  <c:v>36982</c:v>
                </c:pt>
                <c:pt idx="196">
                  <c:v>37012</c:v>
                </c:pt>
                <c:pt idx="197">
                  <c:v>37043</c:v>
                </c:pt>
                <c:pt idx="198">
                  <c:v>37073</c:v>
                </c:pt>
                <c:pt idx="199">
                  <c:v>37104</c:v>
                </c:pt>
                <c:pt idx="200">
                  <c:v>37135</c:v>
                </c:pt>
                <c:pt idx="201">
                  <c:v>37165</c:v>
                </c:pt>
                <c:pt idx="202">
                  <c:v>37196</c:v>
                </c:pt>
                <c:pt idx="203">
                  <c:v>37226</c:v>
                </c:pt>
                <c:pt idx="204">
                  <c:v>37257</c:v>
                </c:pt>
                <c:pt idx="205">
                  <c:v>37288</c:v>
                </c:pt>
                <c:pt idx="206">
                  <c:v>37316</c:v>
                </c:pt>
                <c:pt idx="207">
                  <c:v>37347</c:v>
                </c:pt>
                <c:pt idx="208">
                  <c:v>37377</c:v>
                </c:pt>
                <c:pt idx="209">
                  <c:v>37408</c:v>
                </c:pt>
                <c:pt idx="210">
                  <c:v>37438</c:v>
                </c:pt>
                <c:pt idx="211">
                  <c:v>37469</c:v>
                </c:pt>
                <c:pt idx="212">
                  <c:v>37500</c:v>
                </c:pt>
                <c:pt idx="213">
                  <c:v>37530</c:v>
                </c:pt>
                <c:pt idx="214">
                  <c:v>37561</c:v>
                </c:pt>
                <c:pt idx="215">
                  <c:v>37591</c:v>
                </c:pt>
                <c:pt idx="216">
                  <c:v>37622</c:v>
                </c:pt>
                <c:pt idx="217">
                  <c:v>37653</c:v>
                </c:pt>
                <c:pt idx="218">
                  <c:v>37681</c:v>
                </c:pt>
                <c:pt idx="219">
                  <c:v>37712</c:v>
                </c:pt>
                <c:pt idx="220">
                  <c:v>37742</c:v>
                </c:pt>
                <c:pt idx="221">
                  <c:v>37773</c:v>
                </c:pt>
                <c:pt idx="222">
                  <c:v>37803</c:v>
                </c:pt>
                <c:pt idx="223">
                  <c:v>37834</c:v>
                </c:pt>
                <c:pt idx="224">
                  <c:v>37865</c:v>
                </c:pt>
                <c:pt idx="225">
                  <c:v>37895</c:v>
                </c:pt>
                <c:pt idx="226">
                  <c:v>37926</c:v>
                </c:pt>
                <c:pt idx="227">
                  <c:v>37956</c:v>
                </c:pt>
                <c:pt idx="228">
                  <c:v>37987</c:v>
                </c:pt>
                <c:pt idx="229">
                  <c:v>38018</c:v>
                </c:pt>
                <c:pt idx="230">
                  <c:v>38047</c:v>
                </c:pt>
                <c:pt idx="231">
                  <c:v>38078</c:v>
                </c:pt>
                <c:pt idx="232">
                  <c:v>38108</c:v>
                </c:pt>
                <c:pt idx="233">
                  <c:v>38139</c:v>
                </c:pt>
                <c:pt idx="234">
                  <c:v>38169</c:v>
                </c:pt>
                <c:pt idx="235">
                  <c:v>38200</c:v>
                </c:pt>
                <c:pt idx="236">
                  <c:v>38231</c:v>
                </c:pt>
                <c:pt idx="237">
                  <c:v>38261</c:v>
                </c:pt>
                <c:pt idx="238">
                  <c:v>38292</c:v>
                </c:pt>
                <c:pt idx="239">
                  <c:v>38322</c:v>
                </c:pt>
                <c:pt idx="240">
                  <c:v>38353</c:v>
                </c:pt>
                <c:pt idx="241">
                  <c:v>38384</c:v>
                </c:pt>
                <c:pt idx="242">
                  <c:v>38412</c:v>
                </c:pt>
                <c:pt idx="243">
                  <c:v>38443</c:v>
                </c:pt>
                <c:pt idx="244">
                  <c:v>38473</c:v>
                </c:pt>
                <c:pt idx="245">
                  <c:v>38504</c:v>
                </c:pt>
                <c:pt idx="246">
                  <c:v>38534</c:v>
                </c:pt>
                <c:pt idx="247">
                  <c:v>38565</c:v>
                </c:pt>
                <c:pt idx="248">
                  <c:v>38596</c:v>
                </c:pt>
                <c:pt idx="249">
                  <c:v>38626</c:v>
                </c:pt>
                <c:pt idx="250">
                  <c:v>38657</c:v>
                </c:pt>
                <c:pt idx="251">
                  <c:v>38687</c:v>
                </c:pt>
                <c:pt idx="252">
                  <c:v>38718</c:v>
                </c:pt>
                <c:pt idx="253">
                  <c:v>38749</c:v>
                </c:pt>
                <c:pt idx="254">
                  <c:v>38777</c:v>
                </c:pt>
                <c:pt idx="255">
                  <c:v>38808</c:v>
                </c:pt>
                <c:pt idx="256">
                  <c:v>38838</c:v>
                </c:pt>
                <c:pt idx="257">
                  <c:v>38869</c:v>
                </c:pt>
                <c:pt idx="258">
                  <c:v>38899</c:v>
                </c:pt>
                <c:pt idx="259">
                  <c:v>38930</c:v>
                </c:pt>
                <c:pt idx="260">
                  <c:v>38961</c:v>
                </c:pt>
                <c:pt idx="261">
                  <c:v>38991</c:v>
                </c:pt>
                <c:pt idx="262">
                  <c:v>39022</c:v>
                </c:pt>
                <c:pt idx="263">
                  <c:v>39052</c:v>
                </c:pt>
                <c:pt idx="264">
                  <c:v>39083</c:v>
                </c:pt>
                <c:pt idx="265">
                  <c:v>39114</c:v>
                </c:pt>
                <c:pt idx="266">
                  <c:v>39142</c:v>
                </c:pt>
                <c:pt idx="267">
                  <c:v>39173</c:v>
                </c:pt>
                <c:pt idx="268">
                  <c:v>39203</c:v>
                </c:pt>
                <c:pt idx="269">
                  <c:v>39234</c:v>
                </c:pt>
                <c:pt idx="270">
                  <c:v>39264</c:v>
                </c:pt>
                <c:pt idx="271">
                  <c:v>39295</c:v>
                </c:pt>
                <c:pt idx="272">
                  <c:v>39326</c:v>
                </c:pt>
                <c:pt idx="273">
                  <c:v>39356</c:v>
                </c:pt>
                <c:pt idx="274">
                  <c:v>39387</c:v>
                </c:pt>
                <c:pt idx="275">
                  <c:v>39417</c:v>
                </c:pt>
                <c:pt idx="276">
                  <c:v>39448</c:v>
                </c:pt>
                <c:pt idx="277">
                  <c:v>39479</c:v>
                </c:pt>
                <c:pt idx="278">
                  <c:v>39508</c:v>
                </c:pt>
                <c:pt idx="279">
                  <c:v>39539</c:v>
                </c:pt>
                <c:pt idx="280">
                  <c:v>39569</c:v>
                </c:pt>
                <c:pt idx="281">
                  <c:v>39600</c:v>
                </c:pt>
                <c:pt idx="282">
                  <c:v>39630</c:v>
                </c:pt>
                <c:pt idx="283">
                  <c:v>39661</c:v>
                </c:pt>
                <c:pt idx="284">
                  <c:v>39692</c:v>
                </c:pt>
                <c:pt idx="285">
                  <c:v>39722</c:v>
                </c:pt>
                <c:pt idx="286">
                  <c:v>39753</c:v>
                </c:pt>
                <c:pt idx="287">
                  <c:v>39783</c:v>
                </c:pt>
                <c:pt idx="288">
                  <c:v>39814</c:v>
                </c:pt>
                <c:pt idx="289">
                  <c:v>39845</c:v>
                </c:pt>
                <c:pt idx="290">
                  <c:v>39873</c:v>
                </c:pt>
                <c:pt idx="291">
                  <c:v>39904</c:v>
                </c:pt>
                <c:pt idx="292">
                  <c:v>39934</c:v>
                </c:pt>
                <c:pt idx="293">
                  <c:v>39965</c:v>
                </c:pt>
                <c:pt idx="294">
                  <c:v>39995</c:v>
                </c:pt>
                <c:pt idx="295">
                  <c:v>40026</c:v>
                </c:pt>
                <c:pt idx="296">
                  <c:v>40057</c:v>
                </c:pt>
                <c:pt idx="297">
                  <c:v>40087</c:v>
                </c:pt>
                <c:pt idx="298">
                  <c:v>40118</c:v>
                </c:pt>
                <c:pt idx="299">
                  <c:v>40148</c:v>
                </c:pt>
                <c:pt idx="300">
                  <c:v>40179</c:v>
                </c:pt>
                <c:pt idx="301">
                  <c:v>40210</c:v>
                </c:pt>
                <c:pt idx="302">
                  <c:v>40238</c:v>
                </c:pt>
                <c:pt idx="303">
                  <c:v>40269</c:v>
                </c:pt>
                <c:pt idx="304">
                  <c:v>40299</c:v>
                </c:pt>
                <c:pt idx="305">
                  <c:v>40330</c:v>
                </c:pt>
                <c:pt idx="306">
                  <c:v>40360</c:v>
                </c:pt>
                <c:pt idx="307">
                  <c:v>40391</c:v>
                </c:pt>
                <c:pt idx="308">
                  <c:v>40422</c:v>
                </c:pt>
                <c:pt idx="309">
                  <c:v>40452</c:v>
                </c:pt>
                <c:pt idx="310">
                  <c:v>40483</c:v>
                </c:pt>
                <c:pt idx="311">
                  <c:v>40513</c:v>
                </c:pt>
                <c:pt idx="312">
                  <c:v>40544</c:v>
                </c:pt>
                <c:pt idx="313">
                  <c:v>40575</c:v>
                </c:pt>
                <c:pt idx="314">
                  <c:v>40603</c:v>
                </c:pt>
                <c:pt idx="315">
                  <c:v>40634</c:v>
                </c:pt>
                <c:pt idx="316">
                  <c:v>40664</c:v>
                </c:pt>
                <c:pt idx="317">
                  <c:v>40695</c:v>
                </c:pt>
                <c:pt idx="318">
                  <c:v>40725</c:v>
                </c:pt>
                <c:pt idx="319">
                  <c:v>40756</c:v>
                </c:pt>
                <c:pt idx="320">
                  <c:v>40787</c:v>
                </c:pt>
                <c:pt idx="321">
                  <c:v>40817</c:v>
                </c:pt>
                <c:pt idx="322">
                  <c:v>40848</c:v>
                </c:pt>
                <c:pt idx="323">
                  <c:v>40878</c:v>
                </c:pt>
                <c:pt idx="324">
                  <c:v>40909</c:v>
                </c:pt>
                <c:pt idx="325">
                  <c:v>40940</c:v>
                </c:pt>
                <c:pt idx="326">
                  <c:v>40969</c:v>
                </c:pt>
                <c:pt idx="327">
                  <c:v>41000</c:v>
                </c:pt>
                <c:pt idx="328">
                  <c:v>41030</c:v>
                </c:pt>
                <c:pt idx="329">
                  <c:v>41061</c:v>
                </c:pt>
                <c:pt idx="330">
                  <c:v>41091</c:v>
                </c:pt>
                <c:pt idx="331">
                  <c:v>41122</c:v>
                </c:pt>
                <c:pt idx="332">
                  <c:v>41153</c:v>
                </c:pt>
                <c:pt idx="333">
                  <c:v>41183</c:v>
                </c:pt>
                <c:pt idx="334">
                  <c:v>41214</c:v>
                </c:pt>
                <c:pt idx="335">
                  <c:v>41244</c:v>
                </c:pt>
                <c:pt idx="336">
                  <c:v>41275</c:v>
                </c:pt>
                <c:pt idx="337">
                  <c:v>41306</c:v>
                </c:pt>
                <c:pt idx="338">
                  <c:v>41334</c:v>
                </c:pt>
                <c:pt idx="339">
                  <c:v>41365</c:v>
                </c:pt>
                <c:pt idx="340">
                  <c:v>41395</c:v>
                </c:pt>
                <c:pt idx="341">
                  <c:v>41426</c:v>
                </c:pt>
                <c:pt idx="342">
                  <c:v>41456</c:v>
                </c:pt>
                <c:pt idx="343">
                  <c:v>41487</c:v>
                </c:pt>
                <c:pt idx="344">
                  <c:v>41518</c:v>
                </c:pt>
                <c:pt idx="345">
                  <c:v>41548</c:v>
                </c:pt>
                <c:pt idx="346">
                  <c:v>41579</c:v>
                </c:pt>
                <c:pt idx="347">
                  <c:v>41609</c:v>
                </c:pt>
                <c:pt idx="348">
                  <c:v>41640</c:v>
                </c:pt>
                <c:pt idx="349">
                  <c:v>41671</c:v>
                </c:pt>
                <c:pt idx="350">
                  <c:v>41699</c:v>
                </c:pt>
                <c:pt idx="351">
                  <c:v>41730</c:v>
                </c:pt>
                <c:pt idx="352">
                  <c:v>41760</c:v>
                </c:pt>
                <c:pt idx="353">
                  <c:v>41791</c:v>
                </c:pt>
                <c:pt idx="354">
                  <c:v>41821</c:v>
                </c:pt>
                <c:pt idx="355">
                  <c:v>41852</c:v>
                </c:pt>
                <c:pt idx="356">
                  <c:v>41883</c:v>
                </c:pt>
                <c:pt idx="357">
                  <c:v>41913</c:v>
                </c:pt>
                <c:pt idx="358">
                  <c:v>41944</c:v>
                </c:pt>
                <c:pt idx="359">
                  <c:v>41974</c:v>
                </c:pt>
                <c:pt idx="360">
                  <c:v>42005</c:v>
                </c:pt>
                <c:pt idx="361">
                  <c:v>42036</c:v>
                </c:pt>
                <c:pt idx="362">
                  <c:v>42064</c:v>
                </c:pt>
                <c:pt idx="363">
                  <c:v>42095</c:v>
                </c:pt>
                <c:pt idx="364">
                  <c:v>42125</c:v>
                </c:pt>
                <c:pt idx="365">
                  <c:v>42156</c:v>
                </c:pt>
                <c:pt idx="366">
                  <c:v>42186</c:v>
                </c:pt>
                <c:pt idx="367">
                  <c:v>42217</c:v>
                </c:pt>
                <c:pt idx="368">
                  <c:v>42248</c:v>
                </c:pt>
                <c:pt idx="369">
                  <c:v>42278</c:v>
                </c:pt>
                <c:pt idx="370">
                  <c:v>42309</c:v>
                </c:pt>
                <c:pt idx="371">
                  <c:v>42339</c:v>
                </c:pt>
                <c:pt idx="372">
                  <c:v>42370</c:v>
                </c:pt>
                <c:pt idx="373">
                  <c:v>42401</c:v>
                </c:pt>
                <c:pt idx="374">
                  <c:v>42430</c:v>
                </c:pt>
                <c:pt idx="375">
                  <c:v>42461</c:v>
                </c:pt>
                <c:pt idx="376">
                  <c:v>42491</c:v>
                </c:pt>
                <c:pt idx="377">
                  <c:v>42522</c:v>
                </c:pt>
                <c:pt idx="378">
                  <c:v>42552</c:v>
                </c:pt>
                <c:pt idx="379">
                  <c:v>42583</c:v>
                </c:pt>
                <c:pt idx="380">
                  <c:v>42614</c:v>
                </c:pt>
                <c:pt idx="381">
                  <c:v>42644</c:v>
                </c:pt>
                <c:pt idx="382">
                  <c:v>42675</c:v>
                </c:pt>
                <c:pt idx="383">
                  <c:v>42705</c:v>
                </c:pt>
                <c:pt idx="384">
                  <c:v>42736</c:v>
                </c:pt>
                <c:pt idx="385">
                  <c:v>42767</c:v>
                </c:pt>
                <c:pt idx="386">
                  <c:v>42795</c:v>
                </c:pt>
                <c:pt idx="387">
                  <c:v>42826</c:v>
                </c:pt>
                <c:pt idx="388">
                  <c:v>42856</c:v>
                </c:pt>
                <c:pt idx="389">
                  <c:v>42887</c:v>
                </c:pt>
                <c:pt idx="390">
                  <c:v>42917</c:v>
                </c:pt>
                <c:pt idx="391">
                  <c:v>42948</c:v>
                </c:pt>
                <c:pt idx="392">
                  <c:v>42979</c:v>
                </c:pt>
                <c:pt idx="393">
                  <c:v>43009</c:v>
                </c:pt>
                <c:pt idx="394">
                  <c:v>43040</c:v>
                </c:pt>
                <c:pt idx="395">
                  <c:v>43070</c:v>
                </c:pt>
                <c:pt idx="396">
                  <c:v>43101</c:v>
                </c:pt>
                <c:pt idx="397">
                  <c:v>43132</c:v>
                </c:pt>
                <c:pt idx="398">
                  <c:v>43160</c:v>
                </c:pt>
                <c:pt idx="399">
                  <c:v>43191</c:v>
                </c:pt>
                <c:pt idx="400">
                  <c:v>43221</c:v>
                </c:pt>
                <c:pt idx="401">
                  <c:v>43252</c:v>
                </c:pt>
                <c:pt idx="402">
                  <c:v>43282</c:v>
                </c:pt>
                <c:pt idx="403">
                  <c:v>43313</c:v>
                </c:pt>
                <c:pt idx="404">
                  <c:v>43344</c:v>
                </c:pt>
                <c:pt idx="405">
                  <c:v>43374</c:v>
                </c:pt>
                <c:pt idx="406">
                  <c:v>43405</c:v>
                </c:pt>
                <c:pt idx="407">
                  <c:v>43435</c:v>
                </c:pt>
                <c:pt idx="408">
                  <c:v>43466</c:v>
                </c:pt>
                <c:pt idx="409">
                  <c:v>43497</c:v>
                </c:pt>
                <c:pt idx="410">
                  <c:v>43525</c:v>
                </c:pt>
                <c:pt idx="411">
                  <c:v>43556</c:v>
                </c:pt>
                <c:pt idx="412">
                  <c:v>43586</c:v>
                </c:pt>
                <c:pt idx="413">
                  <c:v>43617</c:v>
                </c:pt>
                <c:pt idx="414">
                  <c:v>43647</c:v>
                </c:pt>
                <c:pt idx="415">
                  <c:v>43678</c:v>
                </c:pt>
                <c:pt idx="416">
                  <c:v>43709</c:v>
                </c:pt>
                <c:pt idx="417">
                  <c:v>43739</c:v>
                </c:pt>
                <c:pt idx="418">
                  <c:v>43770</c:v>
                </c:pt>
                <c:pt idx="419">
                  <c:v>43800</c:v>
                </c:pt>
                <c:pt idx="420">
                  <c:v>43831</c:v>
                </c:pt>
                <c:pt idx="421">
                  <c:v>43862</c:v>
                </c:pt>
                <c:pt idx="422">
                  <c:v>43891</c:v>
                </c:pt>
                <c:pt idx="423">
                  <c:v>43922</c:v>
                </c:pt>
                <c:pt idx="424">
                  <c:v>43952</c:v>
                </c:pt>
                <c:pt idx="425">
                  <c:v>43983</c:v>
                </c:pt>
                <c:pt idx="426">
                  <c:v>44013</c:v>
                </c:pt>
                <c:pt idx="427">
                  <c:v>44044</c:v>
                </c:pt>
                <c:pt idx="428">
                  <c:v>44075</c:v>
                </c:pt>
                <c:pt idx="429">
                  <c:v>44105</c:v>
                </c:pt>
                <c:pt idx="430">
                  <c:v>44136</c:v>
                </c:pt>
                <c:pt idx="431">
                  <c:v>44166</c:v>
                </c:pt>
                <c:pt idx="432">
                  <c:v>44197</c:v>
                </c:pt>
                <c:pt idx="433">
                  <c:v>44228</c:v>
                </c:pt>
                <c:pt idx="434">
                  <c:v>44256</c:v>
                </c:pt>
                <c:pt idx="435">
                  <c:v>44287</c:v>
                </c:pt>
                <c:pt idx="436">
                  <c:v>44317</c:v>
                </c:pt>
                <c:pt idx="437">
                  <c:v>44348</c:v>
                </c:pt>
                <c:pt idx="438">
                  <c:v>44378</c:v>
                </c:pt>
                <c:pt idx="439">
                  <c:v>44409</c:v>
                </c:pt>
                <c:pt idx="440">
                  <c:v>44440</c:v>
                </c:pt>
                <c:pt idx="441">
                  <c:v>44470</c:v>
                </c:pt>
                <c:pt idx="442">
                  <c:v>44501</c:v>
                </c:pt>
                <c:pt idx="443">
                  <c:v>44531</c:v>
                </c:pt>
                <c:pt idx="444">
                  <c:v>44562</c:v>
                </c:pt>
                <c:pt idx="445">
                  <c:v>44593</c:v>
                </c:pt>
                <c:pt idx="446">
                  <c:v>44621</c:v>
                </c:pt>
                <c:pt idx="447">
                  <c:v>44652</c:v>
                </c:pt>
                <c:pt idx="448">
                  <c:v>44682</c:v>
                </c:pt>
                <c:pt idx="449">
                  <c:v>44713</c:v>
                </c:pt>
                <c:pt idx="450">
                  <c:v>44743</c:v>
                </c:pt>
                <c:pt idx="451">
                  <c:v>44774</c:v>
                </c:pt>
                <c:pt idx="452">
                  <c:v>44805</c:v>
                </c:pt>
                <c:pt idx="453">
                  <c:v>44835</c:v>
                </c:pt>
                <c:pt idx="454">
                  <c:v>44866</c:v>
                </c:pt>
                <c:pt idx="455">
                  <c:v>44896</c:v>
                </c:pt>
                <c:pt idx="456">
                  <c:v>44927</c:v>
                </c:pt>
                <c:pt idx="457">
                  <c:v>44958</c:v>
                </c:pt>
                <c:pt idx="458">
                  <c:v>44986</c:v>
                </c:pt>
                <c:pt idx="459">
                  <c:v>45017</c:v>
                </c:pt>
                <c:pt idx="460">
                  <c:v>45047</c:v>
                </c:pt>
                <c:pt idx="461">
                  <c:v>45078</c:v>
                </c:pt>
                <c:pt idx="462">
                  <c:v>45108</c:v>
                </c:pt>
                <c:pt idx="463">
                  <c:v>45139</c:v>
                </c:pt>
                <c:pt idx="464">
                  <c:v>45170</c:v>
                </c:pt>
                <c:pt idx="465">
                  <c:v>45200</c:v>
                </c:pt>
                <c:pt idx="466">
                  <c:v>45231</c:v>
                </c:pt>
                <c:pt idx="467">
                  <c:v>45261</c:v>
                </c:pt>
                <c:pt idx="468">
                  <c:v>45292</c:v>
                </c:pt>
                <c:pt idx="469">
                  <c:v>45323</c:v>
                </c:pt>
                <c:pt idx="470">
                  <c:v>45352</c:v>
                </c:pt>
                <c:pt idx="471">
                  <c:v>45383</c:v>
                </c:pt>
                <c:pt idx="472">
                  <c:v>45413</c:v>
                </c:pt>
                <c:pt idx="473">
                  <c:v>45444</c:v>
                </c:pt>
                <c:pt idx="474">
                  <c:v>45474</c:v>
                </c:pt>
                <c:pt idx="475">
                  <c:v>45505</c:v>
                </c:pt>
                <c:pt idx="476">
                  <c:v>45536</c:v>
                </c:pt>
                <c:pt idx="477">
                  <c:v>45566</c:v>
                </c:pt>
                <c:pt idx="478">
                  <c:v>45597</c:v>
                </c:pt>
                <c:pt idx="479">
                  <c:v>45627</c:v>
                </c:pt>
              </c:numCache>
            </c:numRef>
          </c:cat>
          <c:val>
            <c:numRef>
              <c:f>Sheet1!$B$2:$B$574</c:f>
              <c:numCache>
                <c:formatCode>General</c:formatCode>
                <c:ptCount val="573"/>
                <c:pt idx="66">
                  <c:v>10</c:v>
                </c:pt>
                <c:pt idx="67">
                  <c:v>10</c:v>
                </c:pt>
                <c:pt idx="68">
                  <c:v>10</c:v>
                </c:pt>
                <c:pt idx="69">
                  <c:v>10</c:v>
                </c:pt>
                <c:pt idx="70">
                  <c:v>10</c:v>
                </c:pt>
                <c:pt idx="71">
                  <c:v>10</c:v>
                </c:pt>
                <c:pt idx="72">
                  <c:v>10</c:v>
                </c:pt>
                <c:pt idx="73">
                  <c:v>10</c:v>
                </c:pt>
                <c:pt idx="74">
                  <c:v>10</c:v>
                </c:pt>
                <c:pt idx="194">
                  <c:v>10</c:v>
                </c:pt>
                <c:pt idx="195">
                  <c:v>10</c:v>
                </c:pt>
                <c:pt idx="196">
                  <c:v>10</c:v>
                </c:pt>
                <c:pt idx="197">
                  <c:v>10</c:v>
                </c:pt>
                <c:pt idx="198">
                  <c:v>10</c:v>
                </c:pt>
                <c:pt idx="199">
                  <c:v>10</c:v>
                </c:pt>
                <c:pt idx="200">
                  <c:v>10</c:v>
                </c:pt>
                <c:pt idx="201">
                  <c:v>10</c:v>
                </c:pt>
                <c:pt idx="202">
                  <c:v>10</c:v>
                </c:pt>
                <c:pt idx="275">
                  <c:v>10</c:v>
                </c:pt>
                <c:pt idx="276">
                  <c:v>10</c:v>
                </c:pt>
                <c:pt idx="277">
                  <c:v>10</c:v>
                </c:pt>
                <c:pt idx="278">
                  <c:v>10</c:v>
                </c:pt>
                <c:pt idx="279">
                  <c:v>10</c:v>
                </c:pt>
                <c:pt idx="280">
                  <c:v>10</c:v>
                </c:pt>
                <c:pt idx="281">
                  <c:v>10</c:v>
                </c:pt>
                <c:pt idx="282">
                  <c:v>10</c:v>
                </c:pt>
                <c:pt idx="283">
                  <c:v>10</c:v>
                </c:pt>
                <c:pt idx="284">
                  <c:v>10</c:v>
                </c:pt>
                <c:pt idx="285">
                  <c:v>10</c:v>
                </c:pt>
                <c:pt idx="286">
                  <c:v>10</c:v>
                </c:pt>
                <c:pt idx="287">
                  <c:v>10</c:v>
                </c:pt>
                <c:pt idx="288">
                  <c:v>10</c:v>
                </c:pt>
                <c:pt idx="289">
                  <c:v>10</c:v>
                </c:pt>
                <c:pt idx="290">
                  <c:v>10</c:v>
                </c:pt>
                <c:pt idx="291">
                  <c:v>10</c:v>
                </c:pt>
                <c:pt idx="292">
                  <c:v>10</c:v>
                </c:pt>
                <c:pt idx="293">
                  <c:v>10</c:v>
                </c:pt>
                <c:pt idx="421">
                  <c:v>10</c:v>
                </c:pt>
                <c:pt idx="422">
                  <c:v>10</c:v>
                </c:pt>
                <c:pt idx="423">
                  <c:v>10</c:v>
                </c:pt>
              </c:numCache>
            </c:numRef>
          </c:val>
          <c:extLst>
            <c:ext xmlns:c16="http://schemas.microsoft.com/office/drawing/2014/chart" uri="{C3380CC4-5D6E-409C-BE32-E72D297353CC}">
              <c16:uniqueId val="{00000001-5C24-A24F-81D5-CD6CF05211AE}"/>
            </c:ext>
          </c:extLst>
        </c:ser>
        <c:dLbls>
          <c:showLegendKey val="0"/>
          <c:showVal val="0"/>
          <c:showCatName val="0"/>
          <c:showSerName val="0"/>
          <c:showPercent val="0"/>
          <c:showBubbleSize val="0"/>
        </c:dLbls>
        <c:axId val="1987772160"/>
        <c:axId val="1987814016"/>
      </c:areaChart>
      <c:lineChart>
        <c:grouping val="standard"/>
        <c:varyColors val="0"/>
        <c:ser>
          <c:idx val="0"/>
          <c:order val="0"/>
          <c:tx>
            <c:strRef>
              <c:f>Sheet1!$D$1</c:f>
              <c:strCache>
                <c:ptCount val="1"/>
                <c:pt idx="0">
                  <c:v>Federal Funds Rate</c:v>
                </c:pt>
              </c:strCache>
            </c:strRef>
          </c:tx>
          <c:spPr>
            <a:ln w="28575" cap="rnd">
              <a:solidFill>
                <a:srgbClr val="63A135"/>
              </a:solidFill>
              <a:round/>
            </a:ln>
            <a:effectLst/>
          </c:spPr>
          <c:marker>
            <c:symbol val="none"/>
          </c:marker>
          <c:cat>
            <c:numRef>
              <c:f>Sheet1!$C$2:$C$574</c:f>
              <c:numCache>
                <c:formatCode>m/d/yy</c:formatCode>
                <c:ptCount val="573"/>
                <c:pt idx="0">
                  <c:v>31048</c:v>
                </c:pt>
                <c:pt idx="1">
                  <c:v>31079</c:v>
                </c:pt>
                <c:pt idx="2">
                  <c:v>31107</c:v>
                </c:pt>
                <c:pt idx="3">
                  <c:v>31138</c:v>
                </c:pt>
                <c:pt idx="4">
                  <c:v>31168</c:v>
                </c:pt>
                <c:pt idx="5">
                  <c:v>31199</c:v>
                </c:pt>
                <c:pt idx="6">
                  <c:v>31229</c:v>
                </c:pt>
                <c:pt idx="7">
                  <c:v>31260</c:v>
                </c:pt>
                <c:pt idx="8">
                  <c:v>31291</c:v>
                </c:pt>
                <c:pt idx="9">
                  <c:v>31321</c:v>
                </c:pt>
                <c:pt idx="10">
                  <c:v>31352</c:v>
                </c:pt>
                <c:pt idx="11">
                  <c:v>31382</c:v>
                </c:pt>
                <c:pt idx="12">
                  <c:v>31413</c:v>
                </c:pt>
                <c:pt idx="13">
                  <c:v>31444</c:v>
                </c:pt>
                <c:pt idx="14">
                  <c:v>31472</c:v>
                </c:pt>
                <c:pt idx="15">
                  <c:v>31503</c:v>
                </c:pt>
                <c:pt idx="16">
                  <c:v>31533</c:v>
                </c:pt>
                <c:pt idx="17">
                  <c:v>31564</c:v>
                </c:pt>
                <c:pt idx="18">
                  <c:v>31594</c:v>
                </c:pt>
                <c:pt idx="19">
                  <c:v>31625</c:v>
                </c:pt>
                <c:pt idx="20">
                  <c:v>31656</c:v>
                </c:pt>
                <c:pt idx="21">
                  <c:v>31686</c:v>
                </c:pt>
                <c:pt idx="22">
                  <c:v>31717</c:v>
                </c:pt>
                <c:pt idx="23">
                  <c:v>31747</c:v>
                </c:pt>
                <c:pt idx="24">
                  <c:v>31778</c:v>
                </c:pt>
                <c:pt idx="25">
                  <c:v>31809</c:v>
                </c:pt>
                <c:pt idx="26">
                  <c:v>31837</c:v>
                </c:pt>
                <c:pt idx="27">
                  <c:v>31868</c:v>
                </c:pt>
                <c:pt idx="28">
                  <c:v>31898</c:v>
                </c:pt>
                <c:pt idx="29">
                  <c:v>31929</c:v>
                </c:pt>
                <c:pt idx="30">
                  <c:v>31959</c:v>
                </c:pt>
                <c:pt idx="31">
                  <c:v>31990</c:v>
                </c:pt>
                <c:pt idx="32">
                  <c:v>32021</c:v>
                </c:pt>
                <c:pt idx="33">
                  <c:v>32051</c:v>
                </c:pt>
                <c:pt idx="34">
                  <c:v>32082</c:v>
                </c:pt>
                <c:pt idx="35">
                  <c:v>32112</c:v>
                </c:pt>
                <c:pt idx="36">
                  <c:v>32143</c:v>
                </c:pt>
                <c:pt idx="37">
                  <c:v>32174</c:v>
                </c:pt>
                <c:pt idx="38">
                  <c:v>32203</c:v>
                </c:pt>
                <c:pt idx="39">
                  <c:v>32234</c:v>
                </c:pt>
                <c:pt idx="40">
                  <c:v>32264</c:v>
                </c:pt>
                <c:pt idx="41">
                  <c:v>32295</c:v>
                </c:pt>
                <c:pt idx="42">
                  <c:v>32325</c:v>
                </c:pt>
                <c:pt idx="43">
                  <c:v>32356</c:v>
                </c:pt>
                <c:pt idx="44">
                  <c:v>32387</c:v>
                </c:pt>
                <c:pt idx="45">
                  <c:v>32417</c:v>
                </c:pt>
                <c:pt idx="46">
                  <c:v>32448</c:v>
                </c:pt>
                <c:pt idx="47">
                  <c:v>32478</c:v>
                </c:pt>
                <c:pt idx="48">
                  <c:v>32509</c:v>
                </c:pt>
                <c:pt idx="49">
                  <c:v>32540</c:v>
                </c:pt>
                <c:pt idx="50">
                  <c:v>32568</c:v>
                </c:pt>
                <c:pt idx="51">
                  <c:v>32599</c:v>
                </c:pt>
                <c:pt idx="52">
                  <c:v>32629</c:v>
                </c:pt>
                <c:pt idx="53">
                  <c:v>32660</c:v>
                </c:pt>
                <c:pt idx="54">
                  <c:v>32690</c:v>
                </c:pt>
                <c:pt idx="55">
                  <c:v>32721</c:v>
                </c:pt>
                <c:pt idx="56">
                  <c:v>32752</c:v>
                </c:pt>
                <c:pt idx="57">
                  <c:v>32782</c:v>
                </c:pt>
                <c:pt idx="58">
                  <c:v>32813</c:v>
                </c:pt>
                <c:pt idx="59">
                  <c:v>32843</c:v>
                </c:pt>
                <c:pt idx="60">
                  <c:v>32874</c:v>
                </c:pt>
                <c:pt idx="61">
                  <c:v>32905</c:v>
                </c:pt>
                <c:pt idx="62">
                  <c:v>32933</c:v>
                </c:pt>
                <c:pt idx="63">
                  <c:v>32964</c:v>
                </c:pt>
                <c:pt idx="64">
                  <c:v>32994</c:v>
                </c:pt>
                <c:pt idx="65">
                  <c:v>33025</c:v>
                </c:pt>
                <c:pt idx="66">
                  <c:v>33055</c:v>
                </c:pt>
                <c:pt idx="67">
                  <c:v>33086</c:v>
                </c:pt>
                <c:pt idx="68">
                  <c:v>33117</c:v>
                </c:pt>
                <c:pt idx="69">
                  <c:v>33147</c:v>
                </c:pt>
                <c:pt idx="70">
                  <c:v>33178</c:v>
                </c:pt>
                <c:pt idx="71">
                  <c:v>33208</c:v>
                </c:pt>
                <c:pt idx="72">
                  <c:v>33239</c:v>
                </c:pt>
                <c:pt idx="73">
                  <c:v>33270</c:v>
                </c:pt>
                <c:pt idx="74">
                  <c:v>33298</c:v>
                </c:pt>
                <c:pt idx="75">
                  <c:v>33329</c:v>
                </c:pt>
                <c:pt idx="76">
                  <c:v>33359</c:v>
                </c:pt>
                <c:pt idx="77">
                  <c:v>33390</c:v>
                </c:pt>
                <c:pt idx="78">
                  <c:v>33420</c:v>
                </c:pt>
                <c:pt idx="79">
                  <c:v>33451</c:v>
                </c:pt>
                <c:pt idx="80">
                  <c:v>33482</c:v>
                </c:pt>
                <c:pt idx="81">
                  <c:v>33512</c:v>
                </c:pt>
                <c:pt idx="82">
                  <c:v>33543</c:v>
                </c:pt>
                <c:pt idx="83">
                  <c:v>33573</c:v>
                </c:pt>
                <c:pt idx="84">
                  <c:v>33604</c:v>
                </c:pt>
                <c:pt idx="85">
                  <c:v>33635</c:v>
                </c:pt>
                <c:pt idx="86">
                  <c:v>33664</c:v>
                </c:pt>
                <c:pt idx="87">
                  <c:v>33695</c:v>
                </c:pt>
                <c:pt idx="88">
                  <c:v>33725</c:v>
                </c:pt>
                <c:pt idx="89">
                  <c:v>33756</c:v>
                </c:pt>
                <c:pt idx="90">
                  <c:v>33786</c:v>
                </c:pt>
                <c:pt idx="91">
                  <c:v>33817</c:v>
                </c:pt>
                <c:pt idx="92">
                  <c:v>33848</c:v>
                </c:pt>
                <c:pt idx="93">
                  <c:v>33878</c:v>
                </c:pt>
                <c:pt idx="94">
                  <c:v>33909</c:v>
                </c:pt>
                <c:pt idx="95">
                  <c:v>33939</c:v>
                </c:pt>
                <c:pt idx="96">
                  <c:v>33970</c:v>
                </c:pt>
                <c:pt idx="97">
                  <c:v>34001</c:v>
                </c:pt>
                <c:pt idx="98">
                  <c:v>34029</c:v>
                </c:pt>
                <c:pt idx="99">
                  <c:v>34060</c:v>
                </c:pt>
                <c:pt idx="100">
                  <c:v>34090</c:v>
                </c:pt>
                <c:pt idx="101">
                  <c:v>34121</c:v>
                </c:pt>
                <c:pt idx="102">
                  <c:v>34151</c:v>
                </c:pt>
                <c:pt idx="103">
                  <c:v>34182</c:v>
                </c:pt>
                <c:pt idx="104">
                  <c:v>34213</c:v>
                </c:pt>
                <c:pt idx="105">
                  <c:v>34243</c:v>
                </c:pt>
                <c:pt idx="106">
                  <c:v>34274</c:v>
                </c:pt>
                <c:pt idx="107">
                  <c:v>34304</c:v>
                </c:pt>
                <c:pt idx="108">
                  <c:v>34335</c:v>
                </c:pt>
                <c:pt idx="109">
                  <c:v>34366</c:v>
                </c:pt>
                <c:pt idx="110">
                  <c:v>34394</c:v>
                </c:pt>
                <c:pt idx="111">
                  <c:v>34425</c:v>
                </c:pt>
                <c:pt idx="112">
                  <c:v>34455</c:v>
                </c:pt>
                <c:pt idx="113">
                  <c:v>34486</c:v>
                </c:pt>
                <c:pt idx="114">
                  <c:v>34516</c:v>
                </c:pt>
                <c:pt idx="115">
                  <c:v>34547</c:v>
                </c:pt>
                <c:pt idx="116">
                  <c:v>34578</c:v>
                </c:pt>
                <c:pt idx="117">
                  <c:v>34608</c:v>
                </c:pt>
                <c:pt idx="118">
                  <c:v>34639</c:v>
                </c:pt>
                <c:pt idx="119">
                  <c:v>34669</c:v>
                </c:pt>
                <c:pt idx="120">
                  <c:v>34700</c:v>
                </c:pt>
                <c:pt idx="121">
                  <c:v>34731</c:v>
                </c:pt>
                <c:pt idx="122">
                  <c:v>34759</c:v>
                </c:pt>
                <c:pt idx="123">
                  <c:v>34790</c:v>
                </c:pt>
                <c:pt idx="124">
                  <c:v>34820</c:v>
                </c:pt>
                <c:pt idx="125">
                  <c:v>34851</c:v>
                </c:pt>
                <c:pt idx="126">
                  <c:v>34881</c:v>
                </c:pt>
                <c:pt idx="127">
                  <c:v>34912</c:v>
                </c:pt>
                <c:pt idx="128">
                  <c:v>34943</c:v>
                </c:pt>
                <c:pt idx="129">
                  <c:v>34973</c:v>
                </c:pt>
                <c:pt idx="130">
                  <c:v>35004</c:v>
                </c:pt>
                <c:pt idx="131">
                  <c:v>35034</c:v>
                </c:pt>
                <c:pt idx="132">
                  <c:v>35065</c:v>
                </c:pt>
                <c:pt idx="133">
                  <c:v>35096</c:v>
                </c:pt>
                <c:pt idx="134">
                  <c:v>35125</c:v>
                </c:pt>
                <c:pt idx="135">
                  <c:v>35156</c:v>
                </c:pt>
                <c:pt idx="136">
                  <c:v>35186</c:v>
                </c:pt>
                <c:pt idx="137">
                  <c:v>35217</c:v>
                </c:pt>
                <c:pt idx="138">
                  <c:v>35247</c:v>
                </c:pt>
                <c:pt idx="139">
                  <c:v>35278</c:v>
                </c:pt>
                <c:pt idx="140">
                  <c:v>35309</c:v>
                </c:pt>
                <c:pt idx="141">
                  <c:v>35339</c:v>
                </c:pt>
                <c:pt idx="142">
                  <c:v>35370</c:v>
                </c:pt>
                <c:pt idx="143">
                  <c:v>35400</c:v>
                </c:pt>
                <c:pt idx="144">
                  <c:v>35431</c:v>
                </c:pt>
                <c:pt idx="145">
                  <c:v>35462</c:v>
                </c:pt>
                <c:pt idx="146">
                  <c:v>35490</c:v>
                </c:pt>
                <c:pt idx="147">
                  <c:v>35521</c:v>
                </c:pt>
                <c:pt idx="148">
                  <c:v>35551</c:v>
                </c:pt>
                <c:pt idx="149">
                  <c:v>35582</c:v>
                </c:pt>
                <c:pt idx="150">
                  <c:v>35612</c:v>
                </c:pt>
                <c:pt idx="151">
                  <c:v>35643</c:v>
                </c:pt>
                <c:pt idx="152">
                  <c:v>35674</c:v>
                </c:pt>
                <c:pt idx="153">
                  <c:v>35704</c:v>
                </c:pt>
                <c:pt idx="154">
                  <c:v>35735</c:v>
                </c:pt>
                <c:pt idx="155">
                  <c:v>35765</c:v>
                </c:pt>
                <c:pt idx="156">
                  <c:v>35796</c:v>
                </c:pt>
                <c:pt idx="157">
                  <c:v>35827</c:v>
                </c:pt>
                <c:pt idx="158">
                  <c:v>35855</c:v>
                </c:pt>
                <c:pt idx="159">
                  <c:v>35886</c:v>
                </c:pt>
                <c:pt idx="160">
                  <c:v>35916</c:v>
                </c:pt>
                <c:pt idx="161">
                  <c:v>35947</c:v>
                </c:pt>
                <c:pt idx="162">
                  <c:v>35977</c:v>
                </c:pt>
                <c:pt idx="163">
                  <c:v>36008</c:v>
                </c:pt>
                <c:pt idx="164">
                  <c:v>36039</c:v>
                </c:pt>
                <c:pt idx="165">
                  <c:v>36069</c:v>
                </c:pt>
                <c:pt idx="166">
                  <c:v>36100</c:v>
                </c:pt>
                <c:pt idx="167">
                  <c:v>36130</c:v>
                </c:pt>
                <c:pt idx="168">
                  <c:v>36161</c:v>
                </c:pt>
                <c:pt idx="169">
                  <c:v>36192</c:v>
                </c:pt>
                <c:pt idx="170">
                  <c:v>36220</c:v>
                </c:pt>
                <c:pt idx="171">
                  <c:v>36251</c:v>
                </c:pt>
                <c:pt idx="172">
                  <c:v>36281</c:v>
                </c:pt>
                <c:pt idx="173">
                  <c:v>36312</c:v>
                </c:pt>
                <c:pt idx="174">
                  <c:v>36342</c:v>
                </c:pt>
                <c:pt idx="175">
                  <c:v>36373</c:v>
                </c:pt>
                <c:pt idx="176">
                  <c:v>36404</c:v>
                </c:pt>
                <c:pt idx="177">
                  <c:v>36434</c:v>
                </c:pt>
                <c:pt idx="178">
                  <c:v>36465</c:v>
                </c:pt>
                <c:pt idx="179">
                  <c:v>36495</c:v>
                </c:pt>
                <c:pt idx="180">
                  <c:v>36526</c:v>
                </c:pt>
                <c:pt idx="181">
                  <c:v>36557</c:v>
                </c:pt>
                <c:pt idx="182">
                  <c:v>36586</c:v>
                </c:pt>
                <c:pt idx="183">
                  <c:v>36617</c:v>
                </c:pt>
                <c:pt idx="184">
                  <c:v>36647</c:v>
                </c:pt>
                <c:pt idx="185">
                  <c:v>36678</c:v>
                </c:pt>
                <c:pt idx="186">
                  <c:v>36708</c:v>
                </c:pt>
                <c:pt idx="187">
                  <c:v>36739</c:v>
                </c:pt>
                <c:pt idx="188">
                  <c:v>36770</c:v>
                </c:pt>
                <c:pt idx="189">
                  <c:v>36800</c:v>
                </c:pt>
                <c:pt idx="190">
                  <c:v>36831</c:v>
                </c:pt>
                <c:pt idx="191">
                  <c:v>36861</c:v>
                </c:pt>
                <c:pt idx="192">
                  <c:v>36892</c:v>
                </c:pt>
                <c:pt idx="193">
                  <c:v>36923</c:v>
                </c:pt>
                <c:pt idx="194">
                  <c:v>36951</c:v>
                </c:pt>
                <c:pt idx="195">
                  <c:v>36982</c:v>
                </c:pt>
                <c:pt idx="196">
                  <c:v>37012</c:v>
                </c:pt>
                <c:pt idx="197">
                  <c:v>37043</c:v>
                </c:pt>
                <c:pt idx="198">
                  <c:v>37073</c:v>
                </c:pt>
                <c:pt idx="199">
                  <c:v>37104</c:v>
                </c:pt>
                <c:pt idx="200">
                  <c:v>37135</c:v>
                </c:pt>
                <c:pt idx="201">
                  <c:v>37165</c:v>
                </c:pt>
                <c:pt idx="202">
                  <c:v>37196</c:v>
                </c:pt>
                <c:pt idx="203">
                  <c:v>37226</c:v>
                </c:pt>
                <c:pt idx="204">
                  <c:v>37257</c:v>
                </c:pt>
                <c:pt idx="205">
                  <c:v>37288</c:v>
                </c:pt>
                <c:pt idx="206">
                  <c:v>37316</c:v>
                </c:pt>
                <c:pt idx="207">
                  <c:v>37347</c:v>
                </c:pt>
                <c:pt idx="208">
                  <c:v>37377</c:v>
                </c:pt>
                <c:pt idx="209">
                  <c:v>37408</c:v>
                </c:pt>
                <c:pt idx="210">
                  <c:v>37438</c:v>
                </c:pt>
                <c:pt idx="211">
                  <c:v>37469</c:v>
                </c:pt>
                <c:pt idx="212">
                  <c:v>37500</c:v>
                </c:pt>
                <c:pt idx="213">
                  <c:v>37530</c:v>
                </c:pt>
                <c:pt idx="214">
                  <c:v>37561</c:v>
                </c:pt>
                <c:pt idx="215">
                  <c:v>37591</c:v>
                </c:pt>
                <c:pt idx="216">
                  <c:v>37622</c:v>
                </c:pt>
                <c:pt idx="217">
                  <c:v>37653</c:v>
                </c:pt>
                <c:pt idx="218">
                  <c:v>37681</c:v>
                </c:pt>
                <c:pt idx="219">
                  <c:v>37712</c:v>
                </c:pt>
                <c:pt idx="220">
                  <c:v>37742</c:v>
                </c:pt>
                <c:pt idx="221">
                  <c:v>37773</c:v>
                </c:pt>
                <c:pt idx="222">
                  <c:v>37803</c:v>
                </c:pt>
                <c:pt idx="223">
                  <c:v>37834</c:v>
                </c:pt>
                <c:pt idx="224">
                  <c:v>37865</c:v>
                </c:pt>
                <c:pt idx="225">
                  <c:v>37895</c:v>
                </c:pt>
                <c:pt idx="226">
                  <c:v>37926</c:v>
                </c:pt>
                <c:pt idx="227">
                  <c:v>37956</c:v>
                </c:pt>
                <c:pt idx="228">
                  <c:v>37987</c:v>
                </c:pt>
                <c:pt idx="229">
                  <c:v>38018</c:v>
                </c:pt>
                <c:pt idx="230">
                  <c:v>38047</c:v>
                </c:pt>
                <c:pt idx="231">
                  <c:v>38078</c:v>
                </c:pt>
                <c:pt idx="232">
                  <c:v>38108</c:v>
                </c:pt>
                <c:pt idx="233">
                  <c:v>38139</c:v>
                </c:pt>
                <c:pt idx="234">
                  <c:v>38169</c:v>
                </c:pt>
                <c:pt idx="235">
                  <c:v>38200</c:v>
                </c:pt>
                <c:pt idx="236">
                  <c:v>38231</c:v>
                </c:pt>
                <c:pt idx="237">
                  <c:v>38261</c:v>
                </c:pt>
                <c:pt idx="238">
                  <c:v>38292</c:v>
                </c:pt>
                <c:pt idx="239">
                  <c:v>38322</c:v>
                </c:pt>
                <c:pt idx="240">
                  <c:v>38353</c:v>
                </c:pt>
                <c:pt idx="241">
                  <c:v>38384</c:v>
                </c:pt>
                <c:pt idx="242">
                  <c:v>38412</c:v>
                </c:pt>
                <c:pt idx="243">
                  <c:v>38443</c:v>
                </c:pt>
                <c:pt idx="244">
                  <c:v>38473</c:v>
                </c:pt>
                <c:pt idx="245">
                  <c:v>38504</c:v>
                </c:pt>
                <c:pt idx="246">
                  <c:v>38534</c:v>
                </c:pt>
                <c:pt idx="247">
                  <c:v>38565</c:v>
                </c:pt>
                <c:pt idx="248">
                  <c:v>38596</c:v>
                </c:pt>
                <c:pt idx="249">
                  <c:v>38626</c:v>
                </c:pt>
                <c:pt idx="250">
                  <c:v>38657</c:v>
                </c:pt>
                <c:pt idx="251">
                  <c:v>38687</c:v>
                </c:pt>
                <c:pt idx="252">
                  <c:v>38718</c:v>
                </c:pt>
                <c:pt idx="253">
                  <c:v>38749</c:v>
                </c:pt>
                <c:pt idx="254">
                  <c:v>38777</c:v>
                </c:pt>
                <c:pt idx="255">
                  <c:v>38808</c:v>
                </c:pt>
                <c:pt idx="256">
                  <c:v>38838</c:v>
                </c:pt>
                <c:pt idx="257">
                  <c:v>38869</c:v>
                </c:pt>
                <c:pt idx="258">
                  <c:v>38899</c:v>
                </c:pt>
                <c:pt idx="259">
                  <c:v>38930</c:v>
                </c:pt>
                <c:pt idx="260">
                  <c:v>38961</c:v>
                </c:pt>
                <c:pt idx="261">
                  <c:v>38991</c:v>
                </c:pt>
                <c:pt idx="262">
                  <c:v>39022</c:v>
                </c:pt>
                <c:pt idx="263">
                  <c:v>39052</c:v>
                </c:pt>
                <c:pt idx="264">
                  <c:v>39083</c:v>
                </c:pt>
                <c:pt idx="265">
                  <c:v>39114</c:v>
                </c:pt>
                <c:pt idx="266">
                  <c:v>39142</c:v>
                </c:pt>
                <c:pt idx="267">
                  <c:v>39173</c:v>
                </c:pt>
                <c:pt idx="268">
                  <c:v>39203</c:v>
                </c:pt>
                <c:pt idx="269">
                  <c:v>39234</c:v>
                </c:pt>
                <c:pt idx="270">
                  <c:v>39264</c:v>
                </c:pt>
                <c:pt idx="271">
                  <c:v>39295</c:v>
                </c:pt>
                <c:pt idx="272">
                  <c:v>39326</c:v>
                </c:pt>
                <c:pt idx="273">
                  <c:v>39356</c:v>
                </c:pt>
                <c:pt idx="274">
                  <c:v>39387</c:v>
                </c:pt>
                <c:pt idx="275">
                  <c:v>39417</c:v>
                </c:pt>
                <c:pt idx="276">
                  <c:v>39448</c:v>
                </c:pt>
                <c:pt idx="277">
                  <c:v>39479</c:v>
                </c:pt>
                <c:pt idx="278">
                  <c:v>39508</c:v>
                </c:pt>
                <c:pt idx="279">
                  <c:v>39539</c:v>
                </c:pt>
                <c:pt idx="280">
                  <c:v>39569</c:v>
                </c:pt>
                <c:pt idx="281">
                  <c:v>39600</c:v>
                </c:pt>
                <c:pt idx="282">
                  <c:v>39630</c:v>
                </c:pt>
                <c:pt idx="283">
                  <c:v>39661</c:v>
                </c:pt>
                <c:pt idx="284">
                  <c:v>39692</c:v>
                </c:pt>
                <c:pt idx="285">
                  <c:v>39722</c:v>
                </c:pt>
                <c:pt idx="286">
                  <c:v>39753</c:v>
                </c:pt>
                <c:pt idx="287">
                  <c:v>39783</c:v>
                </c:pt>
                <c:pt idx="288">
                  <c:v>39814</c:v>
                </c:pt>
                <c:pt idx="289">
                  <c:v>39845</c:v>
                </c:pt>
                <c:pt idx="290">
                  <c:v>39873</c:v>
                </c:pt>
                <c:pt idx="291">
                  <c:v>39904</c:v>
                </c:pt>
                <c:pt idx="292">
                  <c:v>39934</c:v>
                </c:pt>
                <c:pt idx="293">
                  <c:v>39965</c:v>
                </c:pt>
                <c:pt idx="294">
                  <c:v>39995</c:v>
                </c:pt>
                <c:pt idx="295">
                  <c:v>40026</c:v>
                </c:pt>
                <c:pt idx="296">
                  <c:v>40057</c:v>
                </c:pt>
                <c:pt idx="297">
                  <c:v>40087</c:v>
                </c:pt>
                <c:pt idx="298">
                  <c:v>40118</c:v>
                </c:pt>
                <c:pt idx="299">
                  <c:v>40148</c:v>
                </c:pt>
                <c:pt idx="300">
                  <c:v>40179</c:v>
                </c:pt>
                <c:pt idx="301">
                  <c:v>40210</c:v>
                </c:pt>
                <c:pt idx="302">
                  <c:v>40238</c:v>
                </c:pt>
                <c:pt idx="303">
                  <c:v>40269</c:v>
                </c:pt>
                <c:pt idx="304">
                  <c:v>40299</c:v>
                </c:pt>
                <c:pt idx="305">
                  <c:v>40330</c:v>
                </c:pt>
                <c:pt idx="306">
                  <c:v>40360</c:v>
                </c:pt>
                <c:pt idx="307">
                  <c:v>40391</c:v>
                </c:pt>
                <c:pt idx="308">
                  <c:v>40422</c:v>
                </c:pt>
                <c:pt idx="309">
                  <c:v>40452</c:v>
                </c:pt>
                <c:pt idx="310">
                  <c:v>40483</c:v>
                </c:pt>
                <c:pt idx="311">
                  <c:v>40513</c:v>
                </c:pt>
                <c:pt idx="312">
                  <c:v>40544</c:v>
                </c:pt>
                <c:pt idx="313">
                  <c:v>40575</c:v>
                </c:pt>
                <c:pt idx="314">
                  <c:v>40603</c:v>
                </c:pt>
                <c:pt idx="315">
                  <c:v>40634</c:v>
                </c:pt>
                <c:pt idx="316">
                  <c:v>40664</c:v>
                </c:pt>
                <c:pt idx="317">
                  <c:v>40695</c:v>
                </c:pt>
                <c:pt idx="318">
                  <c:v>40725</c:v>
                </c:pt>
                <c:pt idx="319">
                  <c:v>40756</c:v>
                </c:pt>
                <c:pt idx="320">
                  <c:v>40787</c:v>
                </c:pt>
                <c:pt idx="321">
                  <c:v>40817</c:v>
                </c:pt>
                <c:pt idx="322">
                  <c:v>40848</c:v>
                </c:pt>
                <c:pt idx="323">
                  <c:v>40878</c:v>
                </c:pt>
                <c:pt idx="324">
                  <c:v>40909</c:v>
                </c:pt>
                <c:pt idx="325">
                  <c:v>40940</c:v>
                </c:pt>
                <c:pt idx="326">
                  <c:v>40969</c:v>
                </c:pt>
                <c:pt idx="327">
                  <c:v>41000</c:v>
                </c:pt>
                <c:pt idx="328">
                  <c:v>41030</c:v>
                </c:pt>
                <c:pt idx="329">
                  <c:v>41061</c:v>
                </c:pt>
                <c:pt idx="330">
                  <c:v>41091</c:v>
                </c:pt>
                <c:pt idx="331">
                  <c:v>41122</c:v>
                </c:pt>
                <c:pt idx="332">
                  <c:v>41153</c:v>
                </c:pt>
                <c:pt idx="333">
                  <c:v>41183</c:v>
                </c:pt>
                <c:pt idx="334">
                  <c:v>41214</c:v>
                </c:pt>
                <c:pt idx="335">
                  <c:v>41244</c:v>
                </c:pt>
                <c:pt idx="336">
                  <c:v>41275</c:v>
                </c:pt>
                <c:pt idx="337">
                  <c:v>41306</c:v>
                </c:pt>
                <c:pt idx="338">
                  <c:v>41334</c:v>
                </c:pt>
                <c:pt idx="339">
                  <c:v>41365</c:v>
                </c:pt>
                <c:pt idx="340">
                  <c:v>41395</c:v>
                </c:pt>
                <c:pt idx="341">
                  <c:v>41426</c:v>
                </c:pt>
                <c:pt idx="342">
                  <c:v>41456</c:v>
                </c:pt>
                <c:pt idx="343">
                  <c:v>41487</c:v>
                </c:pt>
                <c:pt idx="344">
                  <c:v>41518</c:v>
                </c:pt>
                <c:pt idx="345">
                  <c:v>41548</c:v>
                </c:pt>
                <c:pt idx="346">
                  <c:v>41579</c:v>
                </c:pt>
                <c:pt idx="347">
                  <c:v>41609</c:v>
                </c:pt>
                <c:pt idx="348">
                  <c:v>41640</c:v>
                </c:pt>
                <c:pt idx="349">
                  <c:v>41671</c:v>
                </c:pt>
                <c:pt idx="350">
                  <c:v>41699</c:v>
                </c:pt>
                <c:pt idx="351">
                  <c:v>41730</c:v>
                </c:pt>
                <c:pt idx="352">
                  <c:v>41760</c:v>
                </c:pt>
                <c:pt idx="353">
                  <c:v>41791</c:v>
                </c:pt>
                <c:pt idx="354">
                  <c:v>41821</c:v>
                </c:pt>
                <c:pt idx="355">
                  <c:v>41852</c:v>
                </c:pt>
                <c:pt idx="356">
                  <c:v>41883</c:v>
                </c:pt>
                <c:pt idx="357">
                  <c:v>41913</c:v>
                </c:pt>
                <c:pt idx="358">
                  <c:v>41944</c:v>
                </c:pt>
                <c:pt idx="359">
                  <c:v>41974</c:v>
                </c:pt>
                <c:pt idx="360">
                  <c:v>42005</c:v>
                </c:pt>
                <c:pt idx="361">
                  <c:v>42036</c:v>
                </c:pt>
                <c:pt idx="362">
                  <c:v>42064</c:v>
                </c:pt>
                <c:pt idx="363">
                  <c:v>42095</c:v>
                </c:pt>
                <c:pt idx="364">
                  <c:v>42125</c:v>
                </c:pt>
                <c:pt idx="365">
                  <c:v>42156</c:v>
                </c:pt>
                <c:pt idx="366">
                  <c:v>42186</c:v>
                </c:pt>
                <c:pt idx="367">
                  <c:v>42217</c:v>
                </c:pt>
                <c:pt idx="368">
                  <c:v>42248</c:v>
                </c:pt>
                <c:pt idx="369">
                  <c:v>42278</c:v>
                </c:pt>
                <c:pt idx="370">
                  <c:v>42309</c:v>
                </c:pt>
                <c:pt idx="371">
                  <c:v>42339</c:v>
                </c:pt>
                <c:pt idx="372">
                  <c:v>42370</c:v>
                </c:pt>
                <c:pt idx="373">
                  <c:v>42401</c:v>
                </c:pt>
                <c:pt idx="374">
                  <c:v>42430</c:v>
                </c:pt>
                <c:pt idx="375">
                  <c:v>42461</c:v>
                </c:pt>
                <c:pt idx="376">
                  <c:v>42491</c:v>
                </c:pt>
                <c:pt idx="377">
                  <c:v>42522</c:v>
                </c:pt>
                <c:pt idx="378">
                  <c:v>42552</c:v>
                </c:pt>
                <c:pt idx="379">
                  <c:v>42583</c:v>
                </c:pt>
                <c:pt idx="380">
                  <c:v>42614</c:v>
                </c:pt>
                <c:pt idx="381">
                  <c:v>42644</c:v>
                </c:pt>
                <c:pt idx="382">
                  <c:v>42675</c:v>
                </c:pt>
                <c:pt idx="383">
                  <c:v>42705</c:v>
                </c:pt>
                <c:pt idx="384">
                  <c:v>42736</c:v>
                </c:pt>
                <c:pt idx="385">
                  <c:v>42767</c:v>
                </c:pt>
                <c:pt idx="386">
                  <c:v>42795</c:v>
                </c:pt>
                <c:pt idx="387">
                  <c:v>42826</c:v>
                </c:pt>
                <c:pt idx="388">
                  <c:v>42856</c:v>
                </c:pt>
                <c:pt idx="389">
                  <c:v>42887</c:v>
                </c:pt>
                <c:pt idx="390">
                  <c:v>42917</c:v>
                </c:pt>
                <c:pt idx="391">
                  <c:v>42948</c:v>
                </c:pt>
                <c:pt idx="392">
                  <c:v>42979</c:v>
                </c:pt>
                <c:pt idx="393">
                  <c:v>43009</c:v>
                </c:pt>
                <c:pt idx="394">
                  <c:v>43040</c:v>
                </c:pt>
                <c:pt idx="395">
                  <c:v>43070</c:v>
                </c:pt>
                <c:pt idx="396">
                  <c:v>43101</c:v>
                </c:pt>
                <c:pt idx="397">
                  <c:v>43132</c:v>
                </c:pt>
                <c:pt idx="398">
                  <c:v>43160</c:v>
                </c:pt>
                <c:pt idx="399">
                  <c:v>43191</c:v>
                </c:pt>
                <c:pt idx="400">
                  <c:v>43221</c:v>
                </c:pt>
                <c:pt idx="401">
                  <c:v>43252</c:v>
                </c:pt>
                <c:pt idx="402">
                  <c:v>43282</c:v>
                </c:pt>
                <c:pt idx="403">
                  <c:v>43313</c:v>
                </c:pt>
                <c:pt idx="404">
                  <c:v>43344</c:v>
                </c:pt>
                <c:pt idx="405">
                  <c:v>43374</c:v>
                </c:pt>
                <c:pt idx="406">
                  <c:v>43405</c:v>
                </c:pt>
                <c:pt idx="407">
                  <c:v>43435</c:v>
                </c:pt>
                <c:pt idx="408">
                  <c:v>43466</c:v>
                </c:pt>
                <c:pt idx="409">
                  <c:v>43497</c:v>
                </c:pt>
                <c:pt idx="410">
                  <c:v>43525</c:v>
                </c:pt>
                <c:pt idx="411">
                  <c:v>43556</c:v>
                </c:pt>
                <c:pt idx="412">
                  <c:v>43586</c:v>
                </c:pt>
                <c:pt idx="413">
                  <c:v>43617</c:v>
                </c:pt>
                <c:pt idx="414">
                  <c:v>43647</c:v>
                </c:pt>
                <c:pt idx="415">
                  <c:v>43678</c:v>
                </c:pt>
                <c:pt idx="416">
                  <c:v>43709</c:v>
                </c:pt>
                <c:pt idx="417">
                  <c:v>43739</c:v>
                </c:pt>
                <c:pt idx="418">
                  <c:v>43770</c:v>
                </c:pt>
                <c:pt idx="419">
                  <c:v>43800</c:v>
                </c:pt>
                <c:pt idx="420">
                  <c:v>43831</c:v>
                </c:pt>
                <c:pt idx="421">
                  <c:v>43862</c:v>
                </c:pt>
                <c:pt idx="422">
                  <c:v>43891</c:v>
                </c:pt>
                <c:pt idx="423">
                  <c:v>43922</c:v>
                </c:pt>
                <c:pt idx="424">
                  <c:v>43952</c:v>
                </c:pt>
                <c:pt idx="425">
                  <c:v>43983</c:v>
                </c:pt>
                <c:pt idx="426">
                  <c:v>44013</c:v>
                </c:pt>
                <c:pt idx="427">
                  <c:v>44044</c:v>
                </c:pt>
                <c:pt idx="428">
                  <c:v>44075</c:v>
                </c:pt>
                <c:pt idx="429">
                  <c:v>44105</c:v>
                </c:pt>
                <c:pt idx="430">
                  <c:v>44136</c:v>
                </c:pt>
                <c:pt idx="431">
                  <c:v>44166</c:v>
                </c:pt>
                <c:pt idx="432">
                  <c:v>44197</c:v>
                </c:pt>
                <c:pt idx="433">
                  <c:v>44228</c:v>
                </c:pt>
                <c:pt idx="434">
                  <c:v>44256</c:v>
                </c:pt>
                <c:pt idx="435">
                  <c:v>44287</c:v>
                </c:pt>
                <c:pt idx="436">
                  <c:v>44317</c:v>
                </c:pt>
                <c:pt idx="437">
                  <c:v>44348</c:v>
                </c:pt>
                <c:pt idx="438">
                  <c:v>44378</c:v>
                </c:pt>
                <c:pt idx="439">
                  <c:v>44409</c:v>
                </c:pt>
                <c:pt idx="440">
                  <c:v>44440</c:v>
                </c:pt>
                <c:pt idx="441">
                  <c:v>44470</c:v>
                </c:pt>
                <c:pt idx="442">
                  <c:v>44501</c:v>
                </c:pt>
                <c:pt idx="443">
                  <c:v>44531</c:v>
                </c:pt>
                <c:pt idx="444">
                  <c:v>44562</c:v>
                </c:pt>
                <c:pt idx="445">
                  <c:v>44593</c:v>
                </c:pt>
                <c:pt idx="446">
                  <c:v>44621</c:v>
                </c:pt>
                <c:pt idx="447">
                  <c:v>44652</c:v>
                </c:pt>
                <c:pt idx="448">
                  <c:v>44682</c:v>
                </c:pt>
                <c:pt idx="449">
                  <c:v>44713</c:v>
                </c:pt>
                <c:pt idx="450">
                  <c:v>44743</c:v>
                </c:pt>
                <c:pt idx="451">
                  <c:v>44774</c:v>
                </c:pt>
                <c:pt idx="452">
                  <c:v>44805</c:v>
                </c:pt>
                <c:pt idx="453">
                  <c:v>44835</c:v>
                </c:pt>
                <c:pt idx="454">
                  <c:v>44866</c:v>
                </c:pt>
                <c:pt idx="455">
                  <c:v>44896</c:v>
                </c:pt>
                <c:pt idx="456">
                  <c:v>44927</c:v>
                </c:pt>
                <c:pt idx="457">
                  <c:v>44958</c:v>
                </c:pt>
                <c:pt idx="458">
                  <c:v>44986</c:v>
                </c:pt>
                <c:pt idx="459">
                  <c:v>45017</c:v>
                </c:pt>
                <c:pt idx="460">
                  <c:v>45047</c:v>
                </c:pt>
                <c:pt idx="461">
                  <c:v>45078</c:v>
                </c:pt>
                <c:pt idx="462">
                  <c:v>45108</c:v>
                </c:pt>
                <c:pt idx="463">
                  <c:v>45139</c:v>
                </c:pt>
                <c:pt idx="464">
                  <c:v>45170</c:v>
                </c:pt>
                <c:pt idx="465">
                  <c:v>45200</c:v>
                </c:pt>
                <c:pt idx="466">
                  <c:v>45231</c:v>
                </c:pt>
                <c:pt idx="467">
                  <c:v>45261</c:v>
                </c:pt>
                <c:pt idx="468">
                  <c:v>45292</c:v>
                </c:pt>
                <c:pt idx="469">
                  <c:v>45323</c:v>
                </c:pt>
                <c:pt idx="470">
                  <c:v>45352</c:v>
                </c:pt>
                <c:pt idx="471">
                  <c:v>45383</c:v>
                </c:pt>
                <c:pt idx="472">
                  <c:v>45413</c:v>
                </c:pt>
                <c:pt idx="473">
                  <c:v>45444</c:v>
                </c:pt>
                <c:pt idx="474">
                  <c:v>45474</c:v>
                </c:pt>
                <c:pt idx="475">
                  <c:v>45505</c:v>
                </c:pt>
                <c:pt idx="476">
                  <c:v>45536</c:v>
                </c:pt>
                <c:pt idx="477">
                  <c:v>45566</c:v>
                </c:pt>
                <c:pt idx="478">
                  <c:v>45597</c:v>
                </c:pt>
                <c:pt idx="479">
                  <c:v>45627</c:v>
                </c:pt>
              </c:numCache>
            </c:numRef>
          </c:cat>
          <c:val>
            <c:numRef>
              <c:f>Sheet1!$D$2:$D$574</c:f>
              <c:numCache>
                <c:formatCode>General</c:formatCode>
                <c:ptCount val="573"/>
                <c:pt idx="0">
                  <c:v>8.35</c:v>
                </c:pt>
                <c:pt idx="1">
                  <c:v>8.5</c:v>
                </c:pt>
                <c:pt idx="2">
                  <c:v>8.58</c:v>
                </c:pt>
                <c:pt idx="3">
                  <c:v>8.27</c:v>
                </c:pt>
                <c:pt idx="4">
                  <c:v>7.97</c:v>
                </c:pt>
                <c:pt idx="5">
                  <c:v>7.53</c:v>
                </c:pt>
                <c:pt idx="6">
                  <c:v>7.88</c:v>
                </c:pt>
                <c:pt idx="7">
                  <c:v>7.9</c:v>
                </c:pt>
                <c:pt idx="8">
                  <c:v>7.92</c:v>
                </c:pt>
                <c:pt idx="9">
                  <c:v>7.99</c:v>
                </c:pt>
                <c:pt idx="10">
                  <c:v>8.0500000000000007</c:v>
                </c:pt>
                <c:pt idx="11">
                  <c:v>8.27</c:v>
                </c:pt>
                <c:pt idx="12">
                  <c:v>8.14</c:v>
                </c:pt>
                <c:pt idx="13">
                  <c:v>7.86</c:v>
                </c:pt>
                <c:pt idx="14">
                  <c:v>7.48</c:v>
                </c:pt>
                <c:pt idx="15">
                  <c:v>6.99</c:v>
                </c:pt>
                <c:pt idx="16">
                  <c:v>6.85</c:v>
                </c:pt>
                <c:pt idx="17">
                  <c:v>6.92</c:v>
                </c:pt>
                <c:pt idx="18">
                  <c:v>6.56</c:v>
                </c:pt>
                <c:pt idx="19">
                  <c:v>6.17</c:v>
                </c:pt>
                <c:pt idx="20">
                  <c:v>5.89</c:v>
                </c:pt>
                <c:pt idx="21">
                  <c:v>5.85</c:v>
                </c:pt>
                <c:pt idx="22">
                  <c:v>6.04</c:v>
                </c:pt>
                <c:pt idx="23">
                  <c:v>6.91</c:v>
                </c:pt>
                <c:pt idx="24">
                  <c:v>6.43</c:v>
                </c:pt>
                <c:pt idx="25">
                  <c:v>6.1</c:v>
                </c:pt>
                <c:pt idx="26">
                  <c:v>6.13</c:v>
                </c:pt>
                <c:pt idx="27">
                  <c:v>6.37</c:v>
                </c:pt>
                <c:pt idx="28">
                  <c:v>6.85</c:v>
                </c:pt>
                <c:pt idx="29">
                  <c:v>6.73</c:v>
                </c:pt>
                <c:pt idx="30">
                  <c:v>6.58</c:v>
                </c:pt>
                <c:pt idx="31">
                  <c:v>6.73</c:v>
                </c:pt>
                <c:pt idx="32">
                  <c:v>7.22</c:v>
                </c:pt>
                <c:pt idx="33">
                  <c:v>7.29</c:v>
                </c:pt>
                <c:pt idx="34">
                  <c:v>6.69</c:v>
                </c:pt>
                <c:pt idx="35">
                  <c:v>6.77</c:v>
                </c:pt>
                <c:pt idx="36">
                  <c:v>6.83</c:v>
                </c:pt>
                <c:pt idx="37">
                  <c:v>6.58</c:v>
                </c:pt>
                <c:pt idx="38">
                  <c:v>6.58</c:v>
                </c:pt>
                <c:pt idx="39">
                  <c:v>6.87</c:v>
                </c:pt>
                <c:pt idx="40">
                  <c:v>7.09</c:v>
                </c:pt>
                <c:pt idx="41">
                  <c:v>7.51</c:v>
                </c:pt>
                <c:pt idx="42">
                  <c:v>7.75</c:v>
                </c:pt>
                <c:pt idx="43">
                  <c:v>8.01</c:v>
                </c:pt>
                <c:pt idx="44">
                  <c:v>8.19</c:v>
                </c:pt>
                <c:pt idx="45">
                  <c:v>8.3000000000000007</c:v>
                </c:pt>
                <c:pt idx="46">
                  <c:v>8.35</c:v>
                </c:pt>
                <c:pt idx="47">
                  <c:v>8.76</c:v>
                </c:pt>
                <c:pt idx="48">
                  <c:v>9.1199999999999992</c:v>
                </c:pt>
                <c:pt idx="49">
                  <c:v>9.36</c:v>
                </c:pt>
                <c:pt idx="50">
                  <c:v>9.85</c:v>
                </c:pt>
                <c:pt idx="51">
                  <c:v>9.84</c:v>
                </c:pt>
                <c:pt idx="52">
                  <c:v>9.81</c:v>
                </c:pt>
                <c:pt idx="53">
                  <c:v>9.5299999999999994</c:v>
                </c:pt>
                <c:pt idx="54">
                  <c:v>9.24</c:v>
                </c:pt>
                <c:pt idx="55">
                  <c:v>8.99</c:v>
                </c:pt>
                <c:pt idx="56">
                  <c:v>9.02</c:v>
                </c:pt>
                <c:pt idx="57">
                  <c:v>8.84</c:v>
                </c:pt>
                <c:pt idx="58">
                  <c:v>8.5500000000000007</c:v>
                </c:pt>
                <c:pt idx="59">
                  <c:v>8.4499999999999993</c:v>
                </c:pt>
                <c:pt idx="60">
                  <c:v>8.23</c:v>
                </c:pt>
                <c:pt idx="61">
                  <c:v>8.24</c:v>
                </c:pt>
                <c:pt idx="62">
                  <c:v>8.2799999999999994</c:v>
                </c:pt>
                <c:pt idx="63">
                  <c:v>8.26</c:v>
                </c:pt>
                <c:pt idx="64">
                  <c:v>8.18</c:v>
                </c:pt>
                <c:pt idx="65">
                  <c:v>8.2899999999999991</c:v>
                </c:pt>
                <c:pt idx="66">
                  <c:v>8.15</c:v>
                </c:pt>
                <c:pt idx="67">
                  <c:v>8.1300000000000008</c:v>
                </c:pt>
                <c:pt idx="68">
                  <c:v>8.1999999999999993</c:v>
                </c:pt>
                <c:pt idx="69">
                  <c:v>8.11</c:v>
                </c:pt>
                <c:pt idx="70">
                  <c:v>7.81</c:v>
                </c:pt>
                <c:pt idx="71">
                  <c:v>7.31</c:v>
                </c:pt>
                <c:pt idx="72">
                  <c:v>6.91</c:v>
                </c:pt>
                <c:pt idx="73">
                  <c:v>6.25</c:v>
                </c:pt>
                <c:pt idx="74">
                  <c:v>6.12</c:v>
                </c:pt>
                <c:pt idx="75">
                  <c:v>5.91</c:v>
                </c:pt>
                <c:pt idx="76">
                  <c:v>5.78</c:v>
                </c:pt>
                <c:pt idx="77">
                  <c:v>5.9</c:v>
                </c:pt>
                <c:pt idx="78">
                  <c:v>5.82</c:v>
                </c:pt>
                <c:pt idx="79">
                  <c:v>5.66</c:v>
                </c:pt>
                <c:pt idx="80">
                  <c:v>5.45</c:v>
                </c:pt>
                <c:pt idx="81">
                  <c:v>5.21</c:v>
                </c:pt>
                <c:pt idx="82">
                  <c:v>4.8099999999999996</c:v>
                </c:pt>
                <c:pt idx="83">
                  <c:v>4.43</c:v>
                </c:pt>
                <c:pt idx="84">
                  <c:v>4.03</c:v>
                </c:pt>
                <c:pt idx="85">
                  <c:v>4.0599999999999996</c:v>
                </c:pt>
                <c:pt idx="86">
                  <c:v>3.98</c:v>
                </c:pt>
                <c:pt idx="87">
                  <c:v>3.73</c:v>
                </c:pt>
                <c:pt idx="88">
                  <c:v>3.82</c:v>
                </c:pt>
                <c:pt idx="89">
                  <c:v>3.76</c:v>
                </c:pt>
                <c:pt idx="90">
                  <c:v>3.25</c:v>
                </c:pt>
                <c:pt idx="91">
                  <c:v>3.3</c:v>
                </c:pt>
                <c:pt idx="92">
                  <c:v>3.22</c:v>
                </c:pt>
                <c:pt idx="93">
                  <c:v>3.1</c:v>
                </c:pt>
                <c:pt idx="94">
                  <c:v>3.09</c:v>
                </c:pt>
                <c:pt idx="95">
                  <c:v>2.92</c:v>
                </c:pt>
                <c:pt idx="96">
                  <c:v>3.02</c:v>
                </c:pt>
                <c:pt idx="97">
                  <c:v>3.03</c:v>
                </c:pt>
                <c:pt idx="98">
                  <c:v>3.07</c:v>
                </c:pt>
                <c:pt idx="99">
                  <c:v>2.96</c:v>
                </c:pt>
                <c:pt idx="100">
                  <c:v>3</c:v>
                </c:pt>
                <c:pt idx="101">
                  <c:v>3.04</c:v>
                </c:pt>
                <c:pt idx="102">
                  <c:v>3.06</c:v>
                </c:pt>
                <c:pt idx="103">
                  <c:v>3.03</c:v>
                </c:pt>
                <c:pt idx="104">
                  <c:v>3.09</c:v>
                </c:pt>
                <c:pt idx="105">
                  <c:v>2.99</c:v>
                </c:pt>
                <c:pt idx="106">
                  <c:v>3.02</c:v>
                </c:pt>
                <c:pt idx="107">
                  <c:v>2.96</c:v>
                </c:pt>
                <c:pt idx="108">
                  <c:v>3.05</c:v>
                </c:pt>
                <c:pt idx="109">
                  <c:v>3.25</c:v>
                </c:pt>
                <c:pt idx="110">
                  <c:v>3.34</c:v>
                </c:pt>
                <c:pt idx="111">
                  <c:v>3.56</c:v>
                </c:pt>
                <c:pt idx="112">
                  <c:v>4.01</c:v>
                </c:pt>
                <c:pt idx="113">
                  <c:v>4.25</c:v>
                </c:pt>
                <c:pt idx="114">
                  <c:v>4.26</c:v>
                </c:pt>
                <c:pt idx="115">
                  <c:v>4.47</c:v>
                </c:pt>
                <c:pt idx="116">
                  <c:v>4.7300000000000004</c:v>
                </c:pt>
                <c:pt idx="117">
                  <c:v>4.76</c:v>
                </c:pt>
                <c:pt idx="118">
                  <c:v>5.29</c:v>
                </c:pt>
                <c:pt idx="119">
                  <c:v>5.45</c:v>
                </c:pt>
                <c:pt idx="120">
                  <c:v>5.53</c:v>
                </c:pt>
                <c:pt idx="121">
                  <c:v>5.92</c:v>
                </c:pt>
                <c:pt idx="122">
                  <c:v>5.98</c:v>
                </c:pt>
                <c:pt idx="123">
                  <c:v>6.05</c:v>
                </c:pt>
                <c:pt idx="124">
                  <c:v>6.01</c:v>
                </c:pt>
                <c:pt idx="125">
                  <c:v>6</c:v>
                </c:pt>
                <c:pt idx="126">
                  <c:v>5.85</c:v>
                </c:pt>
                <c:pt idx="127">
                  <c:v>5.74</c:v>
                </c:pt>
                <c:pt idx="128">
                  <c:v>5.8</c:v>
                </c:pt>
                <c:pt idx="129">
                  <c:v>5.76</c:v>
                </c:pt>
                <c:pt idx="130">
                  <c:v>5.8</c:v>
                </c:pt>
                <c:pt idx="131">
                  <c:v>5.6</c:v>
                </c:pt>
                <c:pt idx="132">
                  <c:v>5.56</c:v>
                </c:pt>
                <c:pt idx="133">
                  <c:v>5.22</c:v>
                </c:pt>
                <c:pt idx="134">
                  <c:v>5.31</c:v>
                </c:pt>
                <c:pt idx="135">
                  <c:v>5.22</c:v>
                </c:pt>
                <c:pt idx="136">
                  <c:v>5.24</c:v>
                </c:pt>
                <c:pt idx="137">
                  <c:v>5.27</c:v>
                </c:pt>
                <c:pt idx="138">
                  <c:v>5.4</c:v>
                </c:pt>
                <c:pt idx="139">
                  <c:v>5.22</c:v>
                </c:pt>
                <c:pt idx="140">
                  <c:v>5.3</c:v>
                </c:pt>
                <c:pt idx="141">
                  <c:v>5.24</c:v>
                </c:pt>
                <c:pt idx="142">
                  <c:v>5.31</c:v>
                </c:pt>
                <c:pt idx="143">
                  <c:v>5.29</c:v>
                </c:pt>
                <c:pt idx="144">
                  <c:v>5.25</c:v>
                </c:pt>
                <c:pt idx="145">
                  <c:v>5.19</c:v>
                </c:pt>
                <c:pt idx="146">
                  <c:v>5.39</c:v>
                </c:pt>
                <c:pt idx="147">
                  <c:v>5.51</c:v>
                </c:pt>
                <c:pt idx="148">
                  <c:v>5.5</c:v>
                </c:pt>
                <c:pt idx="149">
                  <c:v>5.56</c:v>
                </c:pt>
                <c:pt idx="150">
                  <c:v>5.52</c:v>
                </c:pt>
                <c:pt idx="151">
                  <c:v>5.54</c:v>
                </c:pt>
                <c:pt idx="152">
                  <c:v>5.54</c:v>
                </c:pt>
                <c:pt idx="153">
                  <c:v>5.5</c:v>
                </c:pt>
                <c:pt idx="154">
                  <c:v>5.52</c:v>
                </c:pt>
                <c:pt idx="155">
                  <c:v>5.5</c:v>
                </c:pt>
                <c:pt idx="156">
                  <c:v>5.56</c:v>
                </c:pt>
                <c:pt idx="157">
                  <c:v>5.51</c:v>
                </c:pt>
                <c:pt idx="158">
                  <c:v>5.49</c:v>
                </c:pt>
                <c:pt idx="159">
                  <c:v>5.45</c:v>
                </c:pt>
                <c:pt idx="160">
                  <c:v>5.49</c:v>
                </c:pt>
                <c:pt idx="161">
                  <c:v>5.56</c:v>
                </c:pt>
                <c:pt idx="162">
                  <c:v>5.54</c:v>
                </c:pt>
                <c:pt idx="163">
                  <c:v>5.55</c:v>
                </c:pt>
                <c:pt idx="164">
                  <c:v>5.51</c:v>
                </c:pt>
                <c:pt idx="165">
                  <c:v>5.07</c:v>
                </c:pt>
                <c:pt idx="166">
                  <c:v>4.83</c:v>
                </c:pt>
                <c:pt idx="167">
                  <c:v>4.68</c:v>
                </c:pt>
                <c:pt idx="168">
                  <c:v>4.63</c:v>
                </c:pt>
                <c:pt idx="169">
                  <c:v>4.76</c:v>
                </c:pt>
                <c:pt idx="170">
                  <c:v>4.8099999999999996</c:v>
                </c:pt>
                <c:pt idx="171">
                  <c:v>4.74</c:v>
                </c:pt>
                <c:pt idx="172">
                  <c:v>4.74</c:v>
                </c:pt>
                <c:pt idx="173">
                  <c:v>4.76</c:v>
                </c:pt>
                <c:pt idx="174">
                  <c:v>4.99</c:v>
                </c:pt>
                <c:pt idx="175">
                  <c:v>5.07</c:v>
                </c:pt>
                <c:pt idx="176">
                  <c:v>5.22</c:v>
                </c:pt>
                <c:pt idx="177">
                  <c:v>5.2</c:v>
                </c:pt>
                <c:pt idx="178">
                  <c:v>5.42</c:v>
                </c:pt>
                <c:pt idx="179">
                  <c:v>5.3</c:v>
                </c:pt>
                <c:pt idx="180">
                  <c:v>5.45</c:v>
                </c:pt>
                <c:pt idx="181">
                  <c:v>5.73</c:v>
                </c:pt>
                <c:pt idx="182">
                  <c:v>5.85</c:v>
                </c:pt>
                <c:pt idx="183">
                  <c:v>6.02</c:v>
                </c:pt>
                <c:pt idx="184">
                  <c:v>6.27</c:v>
                </c:pt>
                <c:pt idx="185">
                  <c:v>6.53</c:v>
                </c:pt>
                <c:pt idx="186">
                  <c:v>6.54</c:v>
                </c:pt>
                <c:pt idx="187">
                  <c:v>6.5</c:v>
                </c:pt>
                <c:pt idx="188">
                  <c:v>6.52</c:v>
                </c:pt>
                <c:pt idx="189">
                  <c:v>6.51</c:v>
                </c:pt>
                <c:pt idx="190">
                  <c:v>6.51</c:v>
                </c:pt>
                <c:pt idx="191">
                  <c:v>6.4</c:v>
                </c:pt>
                <c:pt idx="192">
                  <c:v>5.98</c:v>
                </c:pt>
                <c:pt idx="193">
                  <c:v>5.49</c:v>
                </c:pt>
                <c:pt idx="194">
                  <c:v>5.31</c:v>
                </c:pt>
                <c:pt idx="195">
                  <c:v>4.8</c:v>
                </c:pt>
                <c:pt idx="196">
                  <c:v>4.21</c:v>
                </c:pt>
                <c:pt idx="197">
                  <c:v>3.97</c:v>
                </c:pt>
                <c:pt idx="198">
                  <c:v>3.77</c:v>
                </c:pt>
                <c:pt idx="199">
                  <c:v>3.65</c:v>
                </c:pt>
                <c:pt idx="200">
                  <c:v>3.07</c:v>
                </c:pt>
                <c:pt idx="201">
                  <c:v>2.4900000000000002</c:v>
                </c:pt>
                <c:pt idx="202">
                  <c:v>2.09</c:v>
                </c:pt>
                <c:pt idx="203">
                  <c:v>1.82</c:v>
                </c:pt>
                <c:pt idx="204">
                  <c:v>1.73</c:v>
                </c:pt>
                <c:pt idx="205">
                  <c:v>1.74</c:v>
                </c:pt>
                <c:pt idx="206">
                  <c:v>1.73</c:v>
                </c:pt>
                <c:pt idx="207">
                  <c:v>1.75</c:v>
                </c:pt>
                <c:pt idx="208">
                  <c:v>1.75</c:v>
                </c:pt>
                <c:pt idx="209">
                  <c:v>1.75</c:v>
                </c:pt>
                <c:pt idx="210">
                  <c:v>1.73</c:v>
                </c:pt>
                <c:pt idx="211">
                  <c:v>1.74</c:v>
                </c:pt>
                <c:pt idx="212">
                  <c:v>1.75</c:v>
                </c:pt>
                <c:pt idx="213">
                  <c:v>1.75</c:v>
                </c:pt>
                <c:pt idx="214">
                  <c:v>1.34</c:v>
                </c:pt>
                <c:pt idx="215">
                  <c:v>1.24</c:v>
                </c:pt>
                <c:pt idx="216">
                  <c:v>1.24</c:v>
                </c:pt>
                <c:pt idx="217">
                  <c:v>1.26</c:v>
                </c:pt>
                <c:pt idx="218">
                  <c:v>1.25</c:v>
                </c:pt>
                <c:pt idx="219">
                  <c:v>1.26</c:v>
                </c:pt>
                <c:pt idx="220">
                  <c:v>1.26</c:v>
                </c:pt>
                <c:pt idx="221">
                  <c:v>1.22</c:v>
                </c:pt>
                <c:pt idx="222">
                  <c:v>1.01</c:v>
                </c:pt>
                <c:pt idx="223">
                  <c:v>1.03</c:v>
                </c:pt>
                <c:pt idx="224">
                  <c:v>1.01</c:v>
                </c:pt>
                <c:pt idx="225">
                  <c:v>1.01</c:v>
                </c:pt>
                <c:pt idx="226">
                  <c:v>1</c:v>
                </c:pt>
                <c:pt idx="227">
                  <c:v>0.98</c:v>
                </c:pt>
                <c:pt idx="228">
                  <c:v>1</c:v>
                </c:pt>
                <c:pt idx="229">
                  <c:v>1.01</c:v>
                </c:pt>
                <c:pt idx="230">
                  <c:v>1</c:v>
                </c:pt>
                <c:pt idx="231">
                  <c:v>1</c:v>
                </c:pt>
                <c:pt idx="232">
                  <c:v>1</c:v>
                </c:pt>
                <c:pt idx="233">
                  <c:v>1.03</c:v>
                </c:pt>
                <c:pt idx="234">
                  <c:v>1.26</c:v>
                </c:pt>
                <c:pt idx="235">
                  <c:v>1.43</c:v>
                </c:pt>
                <c:pt idx="236">
                  <c:v>1.61</c:v>
                </c:pt>
                <c:pt idx="237">
                  <c:v>1.76</c:v>
                </c:pt>
                <c:pt idx="238">
                  <c:v>1.93</c:v>
                </c:pt>
                <c:pt idx="239">
                  <c:v>2.16</c:v>
                </c:pt>
                <c:pt idx="240">
                  <c:v>2.2799999999999998</c:v>
                </c:pt>
                <c:pt idx="241">
                  <c:v>2.5</c:v>
                </c:pt>
                <c:pt idx="242">
                  <c:v>2.63</c:v>
                </c:pt>
                <c:pt idx="243">
                  <c:v>2.79</c:v>
                </c:pt>
                <c:pt idx="244">
                  <c:v>3</c:v>
                </c:pt>
                <c:pt idx="245">
                  <c:v>3.04</c:v>
                </c:pt>
                <c:pt idx="246">
                  <c:v>3.26</c:v>
                </c:pt>
                <c:pt idx="247">
                  <c:v>3.5</c:v>
                </c:pt>
                <c:pt idx="248">
                  <c:v>3.62</c:v>
                </c:pt>
                <c:pt idx="249">
                  <c:v>3.78</c:v>
                </c:pt>
                <c:pt idx="250">
                  <c:v>4</c:v>
                </c:pt>
                <c:pt idx="251">
                  <c:v>4.16</c:v>
                </c:pt>
                <c:pt idx="252">
                  <c:v>4.29</c:v>
                </c:pt>
                <c:pt idx="253">
                  <c:v>4.49</c:v>
                </c:pt>
                <c:pt idx="254">
                  <c:v>4.59</c:v>
                </c:pt>
                <c:pt idx="255">
                  <c:v>4.79</c:v>
                </c:pt>
                <c:pt idx="256">
                  <c:v>4.9400000000000004</c:v>
                </c:pt>
                <c:pt idx="257">
                  <c:v>4.99</c:v>
                </c:pt>
                <c:pt idx="258">
                  <c:v>5.24</c:v>
                </c:pt>
                <c:pt idx="259">
                  <c:v>5.25</c:v>
                </c:pt>
                <c:pt idx="260">
                  <c:v>5.25</c:v>
                </c:pt>
                <c:pt idx="261">
                  <c:v>5.25</c:v>
                </c:pt>
                <c:pt idx="262">
                  <c:v>5.25</c:v>
                </c:pt>
                <c:pt idx="263">
                  <c:v>5.24</c:v>
                </c:pt>
                <c:pt idx="264">
                  <c:v>5.25</c:v>
                </c:pt>
                <c:pt idx="265">
                  <c:v>5.26</c:v>
                </c:pt>
                <c:pt idx="266">
                  <c:v>5.26</c:v>
                </c:pt>
                <c:pt idx="267">
                  <c:v>5.25</c:v>
                </c:pt>
                <c:pt idx="268">
                  <c:v>5.25</c:v>
                </c:pt>
                <c:pt idx="269">
                  <c:v>5.25</c:v>
                </c:pt>
                <c:pt idx="270">
                  <c:v>5.26</c:v>
                </c:pt>
                <c:pt idx="271">
                  <c:v>5.0199999999999996</c:v>
                </c:pt>
                <c:pt idx="272">
                  <c:v>4.9400000000000004</c:v>
                </c:pt>
                <c:pt idx="273">
                  <c:v>4.76</c:v>
                </c:pt>
                <c:pt idx="274">
                  <c:v>4.49</c:v>
                </c:pt>
                <c:pt idx="275">
                  <c:v>4.24</c:v>
                </c:pt>
                <c:pt idx="276">
                  <c:v>3.94</c:v>
                </c:pt>
                <c:pt idx="277">
                  <c:v>2.98</c:v>
                </c:pt>
                <c:pt idx="278">
                  <c:v>2.61</c:v>
                </c:pt>
                <c:pt idx="279">
                  <c:v>2.2799999999999998</c:v>
                </c:pt>
                <c:pt idx="280">
                  <c:v>1.98</c:v>
                </c:pt>
                <c:pt idx="281">
                  <c:v>2</c:v>
                </c:pt>
                <c:pt idx="282">
                  <c:v>2.0099999999999998</c:v>
                </c:pt>
                <c:pt idx="283">
                  <c:v>2</c:v>
                </c:pt>
                <c:pt idx="284">
                  <c:v>1.81</c:v>
                </c:pt>
                <c:pt idx="285">
                  <c:v>0.97</c:v>
                </c:pt>
                <c:pt idx="286">
                  <c:v>0.39</c:v>
                </c:pt>
                <c:pt idx="287">
                  <c:v>0.16</c:v>
                </c:pt>
                <c:pt idx="288">
                  <c:v>0.15</c:v>
                </c:pt>
                <c:pt idx="289">
                  <c:v>0.22</c:v>
                </c:pt>
                <c:pt idx="290">
                  <c:v>0.18</c:v>
                </c:pt>
                <c:pt idx="291">
                  <c:v>0.15</c:v>
                </c:pt>
                <c:pt idx="292">
                  <c:v>0.18</c:v>
                </c:pt>
                <c:pt idx="293">
                  <c:v>0.21</c:v>
                </c:pt>
                <c:pt idx="294">
                  <c:v>0.16</c:v>
                </c:pt>
                <c:pt idx="295">
                  <c:v>0.16</c:v>
                </c:pt>
                <c:pt idx="296">
                  <c:v>0.15</c:v>
                </c:pt>
                <c:pt idx="297">
                  <c:v>0.12</c:v>
                </c:pt>
                <c:pt idx="298">
                  <c:v>0.12</c:v>
                </c:pt>
                <c:pt idx="299">
                  <c:v>0.12</c:v>
                </c:pt>
                <c:pt idx="300">
                  <c:v>0.11</c:v>
                </c:pt>
                <c:pt idx="301">
                  <c:v>0.13</c:v>
                </c:pt>
                <c:pt idx="302">
                  <c:v>0.16</c:v>
                </c:pt>
                <c:pt idx="303">
                  <c:v>0.2</c:v>
                </c:pt>
                <c:pt idx="304">
                  <c:v>0.2</c:v>
                </c:pt>
                <c:pt idx="305">
                  <c:v>0.18</c:v>
                </c:pt>
                <c:pt idx="306">
                  <c:v>0.18</c:v>
                </c:pt>
                <c:pt idx="307">
                  <c:v>0.19</c:v>
                </c:pt>
                <c:pt idx="308">
                  <c:v>0.19</c:v>
                </c:pt>
                <c:pt idx="309">
                  <c:v>0.19</c:v>
                </c:pt>
                <c:pt idx="310">
                  <c:v>0.19</c:v>
                </c:pt>
                <c:pt idx="311">
                  <c:v>0.18</c:v>
                </c:pt>
                <c:pt idx="312">
                  <c:v>0.17</c:v>
                </c:pt>
                <c:pt idx="313">
                  <c:v>0.16</c:v>
                </c:pt>
                <c:pt idx="314">
                  <c:v>0.14000000000000001</c:v>
                </c:pt>
                <c:pt idx="315">
                  <c:v>0.1</c:v>
                </c:pt>
                <c:pt idx="316">
                  <c:v>0.09</c:v>
                </c:pt>
                <c:pt idx="317">
                  <c:v>0.09</c:v>
                </c:pt>
                <c:pt idx="318">
                  <c:v>7.0000000000000007E-2</c:v>
                </c:pt>
                <c:pt idx="319">
                  <c:v>0.1</c:v>
                </c:pt>
                <c:pt idx="320">
                  <c:v>0.08</c:v>
                </c:pt>
                <c:pt idx="321">
                  <c:v>7.0000000000000007E-2</c:v>
                </c:pt>
                <c:pt idx="322">
                  <c:v>0.08</c:v>
                </c:pt>
                <c:pt idx="323">
                  <c:v>7.0000000000000007E-2</c:v>
                </c:pt>
                <c:pt idx="324">
                  <c:v>0.08</c:v>
                </c:pt>
                <c:pt idx="325">
                  <c:v>0.1</c:v>
                </c:pt>
                <c:pt idx="326">
                  <c:v>0.13</c:v>
                </c:pt>
                <c:pt idx="327">
                  <c:v>0.14000000000000001</c:v>
                </c:pt>
                <c:pt idx="328">
                  <c:v>0.16</c:v>
                </c:pt>
                <c:pt idx="329">
                  <c:v>0.16</c:v>
                </c:pt>
                <c:pt idx="330">
                  <c:v>0.16</c:v>
                </c:pt>
                <c:pt idx="331">
                  <c:v>0.13</c:v>
                </c:pt>
                <c:pt idx="332">
                  <c:v>0.14000000000000001</c:v>
                </c:pt>
                <c:pt idx="333">
                  <c:v>0.16</c:v>
                </c:pt>
                <c:pt idx="334">
                  <c:v>0.16</c:v>
                </c:pt>
                <c:pt idx="335">
                  <c:v>0.16</c:v>
                </c:pt>
                <c:pt idx="336">
                  <c:v>0.14000000000000001</c:v>
                </c:pt>
                <c:pt idx="337">
                  <c:v>0.15</c:v>
                </c:pt>
                <c:pt idx="338">
                  <c:v>0.14000000000000001</c:v>
                </c:pt>
                <c:pt idx="339">
                  <c:v>0.15</c:v>
                </c:pt>
                <c:pt idx="340">
                  <c:v>0.11</c:v>
                </c:pt>
                <c:pt idx="341">
                  <c:v>0.09</c:v>
                </c:pt>
                <c:pt idx="342">
                  <c:v>0.09</c:v>
                </c:pt>
                <c:pt idx="343">
                  <c:v>0.08</c:v>
                </c:pt>
                <c:pt idx="344">
                  <c:v>0.08</c:v>
                </c:pt>
                <c:pt idx="345">
                  <c:v>0.09</c:v>
                </c:pt>
                <c:pt idx="346">
                  <c:v>0.08</c:v>
                </c:pt>
                <c:pt idx="347">
                  <c:v>0.09</c:v>
                </c:pt>
                <c:pt idx="348">
                  <c:v>7.0000000000000007E-2</c:v>
                </c:pt>
                <c:pt idx="349">
                  <c:v>7.0000000000000007E-2</c:v>
                </c:pt>
                <c:pt idx="350">
                  <c:v>0.08</c:v>
                </c:pt>
                <c:pt idx="351">
                  <c:v>0.09</c:v>
                </c:pt>
                <c:pt idx="352">
                  <c:v>0.09</c:v>
                </c:pt>
                <c:pt idx="353">
                  <c:v>0.1</c:v>
                </c:pt>
                <c:pt idx="354">
                  <c:v>0.09</c:v>
                </c:pt>
                <c:pt idx="355">
                  <c:v>0.09</c:v>
                </c:pt>
                <c:pt idx="356">
                  <c:v>0.09</c:v>
                </c:pt>
                <c:pt idx="357">
                  <c:v>0.09</c:v>
                </c:pt>
                <c:pt idx="358">
                  <c:v>0.09</c:v>
                </c:pt>
                <c:pt idx="359">
                  <c:v>0.12</c:v>
                </c:pt>
                <c:pt idx="360">
                  <c:v>0.11</c:v>
                </c:pt>
                <c:pt idx="361">
                  <c:v>0.11</c:v>
                </c:pt>
                <c:pt idx="362">
                  <c:v>0.11</c:v>
                </c:pt>
                <c:pt idx="363">
                  <c:v>0.12</c:v>
                </c:pt>
                <c:pt idx="364">
                  <c:v>0.12</c:v>
                </c:pt>
                <c:pt idx="365">
                  <c:v>0.13</c:v>
                </c:pt>
                <c:pt idx="366">
                  <c:v>0.13</c:v>
                </c:pt>
                <c:pt idx="367">
                  <c:v>0.14000000000000001</c:v>
                </c:pt>
                <c:pt idx="368">
                  <c:v>0.14000000000000001</c:v>
                </c:pt>
                <c:pt idx="369">
                  <c:v>0.12</c:v>
                </c:pt>
                <c:pt idx="370">
                  <c:v>0.12</c:v>
                </c:pt>
                <c:pt idx="371">
                  <c:v>0.24</c:v>
                </c:pt>
                <c:pt idx="372">
                  <c:v>0.34</c:v>
                </c:pt>
                <c:pt idx="373">
                  <c:v>0.38</c:v>
                </c:pt>
                <c:pt idx="374">
                  <c:v>0.36</c:v>
                </c:pt>
                <c:pt idx="375">
                  <c:v>0.37</c:v>
                </c:pt>
                <c:pt idx="376">
                  <c:v>0.37</c:v>
                </c:pt>
                <c:pt idx="377">
                  <c:v>0.38</c:v>
                </c:pt>
                <c:pt idx="378">
                  <c:v>0.39</c:v>
                </c:pt>
                <c:pt idx="379">
                  <c:v>0.4</c:v>
                </c:pt>
                <c:pt idx="380">
                  <c:v>0.4</c:v>
                </c:pt>
                <c:pt idx="381">
                  <c:v>0.4</c:v>
                </c:pt>
                <c:pt idx="382">
                  <c:v>0.41</c:v>
                </c:pt>
                <c:pt idx="383">
                  <c:v>0.54</c:v>
                </c:pt>
                <c:pt idx="384">
                  <c:v>0.65</c:v>
                </c:pt>
                <c:pt idx="385">
                  <c:v>0.66</c:v>
                </c:pt>
                <c:pt idx="386">
                  <c:v>0.79</c:v>
                </c:pt>
                <c:pt idx="387">
                  <c:v>0.9</c:v>
                </c:pt>
                <c:pt idx="388">
                  <c:v>0.91</c:v>
                </c:pt>
                <c:pt idx="389">
                  <c:v>1.04</c:v>
                </c:pt>
                <c:pt idx="390">
                  <c:v>1.1499999999999999</c:v>
                </c:pt>
                <c:pt idx="391">
                  <c:v>1.1599999999999999</c:v>
                </c:pt>
                <c:pt idx="392">
                  <c:v>1.1499999999999999</c:v>
                </c:pt>
                <c:pt idx="393">
                  <c:v>1.1499999999999999</c:v>
                </c:pt>
                <c:pt idx="394">
                  <c:v>1.1599999999999999</c:v>
                </c:pt>
                <c:pt idx="395">
                  <c:v>1.3</c:v>
                </c:pt>
                <c:pt idx="396">
                  <c:v>1.41</c:v>
                </c:pt>
                <c:pt idx="397">
                  <c:v>1.42</c:v>
                </c:pt>
                <c:pt idx="398">
                  <c:v>1.51</c:v>
                </c:pt>
                <c:pt idx="399">
                  <c:v>1.69</c:v>
                </c:pt>
                <c:pt idx="400">
                  <c:v>1.7</c:v>
                </c:pt>
                <c:pt idx="401">
                  <c:v>1.82</c:v>
                </c:pt>
                <c:pt idx="402">
                  <c:v>1.91</c:v>
                </c:pt>
                <c:pt idx="403">
                  <c:v>1.91</c:v>
                </c:pt>
                <c:pt idx="404">
                  <c:v>1.95</c:v>
                </c:pt>
                <c:pt idx="405">
                  <c:v>2.19</c:v>
                </c:pt>
                <c:pt idx="406">
                  <c:v>2.2000000000000002</c:v>
                </c:pt>
                <c:pt idx="407">
                  <c:v>2.27</c:v>
                </c:pt>
                <c:pt idx="408">
                  <c:v>2.4</c:v>
                </c:pt>
                <c:pt idx="409">
                  <c:v>2.4</c:v>
                </c:pt>
                <c:pt idx="410">
                  <c:v>2.41</c:v>
                </c:pt>
                <c:pt idx="411">
                  <c:v>2.42</c:v>
                </c:pt>
                <c:pt idx="412">
                  <c:v>2.39</c:v>
                </c:pt>
                <c:pt idx="413">
                  <c:v>2.38</c:v>
                </c:pt>
                <c:pt idx="414">
                  <c:v>2.4</c:v>
                </c:pt>
                <c:pt idx="415">
                  <c:v>2.13</c:v>
                </c:pt>
                <c:pt idx="416">
                  <c:v>2.04</c:v>
                </c:pt>
                <c:pt idx="417">
                  <c:v>1.83</c:v>
                </c:pt>
                <c:pt idx="418">
                  <c:v>1.55</c:v>
                </c:pt>
                <c:pt idx="419">
                  <c:v>1.55</c:v>
                </c:pt>
                <c:pt idx="420">
                  <c:v>1.55</c:v>
                </c:pt>
                <c:pt idx="421">
                  <c:v>1.58</c:v>
                </c:pt>
                <c:pt idx="422">
                  <c:v>0.65</c:v>
                </c:pt>
                <c:pt idx="423">
                  <c:v>0.05</c:v>
                </c:pt>
                <c:pt idx="424">
                  <c:v>0.05</c:v>
                </c:pt>
                <c:pt idx="425">
                  <c:v>0.08</c:v>
                </c:pt>
                <c:pt idx="426">
                  <c:v>0.09</c:v>
                </c:pt>
                <c:pt idx="427">
                  <c:v>0.1</c:v>
                </c:pt>
                <c:pt idx="428">
                  <c:v>0.09</c:v>
                </c:pt>
                <c:pt idx="429">
                  <c:v>0.09</c:v>
                </c:pt>
                <c:pt idx="430">
                  <c:v>0.09</c:v>
                </c:pt>
                <c:pt idx="431">
                  <c:v>0.09</c:v>
                </c:pt>
                <c:pt idx="432">
                  <c:v>0.09</c:v>
                </c:pt>
                <c:pt idx="433">
                  <c:v>0.08</c:v>
                </c:pt>
                <c:pt idx="434">
                  <c:v>7.0000000000000007E-2</c:v>
                </c:pt>
                <c:pt idx="435">
                  <c:v>7.0000000000000007E-2</c:v>
                </c:pt>
                <c:pt idx="436">
                  <c:v>0.06</c:v>
                </c:pt>
                <c:pt idx="437">
                  <c:v>0.08</c:v>
                </c:pt>
                <c:pt idx="438">
                  <c:v>0.1</c:v>
                </c:pt>
                <c:pt idx="439">
                  <c:v>0.09</c:v>
                </c:pt>
                <c:pt idx="440">
                  <c:v>0.08</c:v>
                </c:pt>
                <c:pt idx="441">
                  <c:v>0.08</c:v>
                </c:pt>
                <c:pt idx="442">
                  <c:v>0.08</c:v>
                </c:pt>
                <c:pt idx="443">
                  <c:v>0.08</c:v>
                </c:pt>
                <c:pt idx="444">
                  <c:v>0.08</c:v>
                </c:pt>
                <c:pt idx="445">
                  <c:v>0.08</c:v>
                </c:pt>
                <c:pt idx="446">
                  <c:v>0.2</c:v>
                </c:pt>
                <c:pt idx="447">
                  <c:v>0.33</c:v>
                </c:pt>
                <c:pt idx="448">
                  <c:v>0.77</c:v>
                </c:pt>
                <c:pt idx="449">
                  <c:v>1.21</c:v>
                </c:pt>
                <c:pt idx="450">
                  <c:v>1.68</c:v>
                </c:pt>
                <c:pt idx="451">
                  <c:v>2.33</c:v>
                </c:pt>
                <c:pt idx="452">
                  <c:v>2.56</c:v>
                </c:pt>
                <c:pt idx="453">
                  <c:v>3.08</c:v>
                </c:pt>
                <c:pt idx="454">
                  <c:v>3.78</c:v>
                </c:pt>
                <c:pt idx="455">
                  <c:v>4.0999999999999996</c:v>
                </c:pt>
                <c:pt idx="456">
                  <c:v>4.33</c:v>
                </c:pt>
                <c:pt idx="457">
                  <c:v>4.57</c:v>
                </c:pt>
                <c:pt idx="458">
                  <c:v>4.6500000000000004</c:v>
                </c:pt>
                <c:pt idx="459">
                  <c:v>4.83</c:v>
                </c:pt>
                <c:pt idx="460">
                  <c:v>5.0599999999999996</c:v>
                </c:pt>
                <c:pt idx="461">
                  <c:v>5.08</c:v>
                </c:pt>
                <c:pt idx="462">
                  <c:v>5.12</c:v>
                </c:pt>
                <c:pt idx="463">
                  <c:v>5.33</c:v>
                </c:pt>
                <c:pt idx="464">
                  <c:v>5.33</c:v>
                </c:pt>
                <c:pt idx="465">
                  <c:v>5.33</c:v>
                </c:pt>
                <c:pt idx="466">
                  <c:v>5.33</c:v>
                </c:pt>
                <c:pt idx="467">
                  <c:v>5.33</c:v>
                </c:pt>
                <c:pt idx="468">
                  <c:v>5.33</c:v>
                </c:pt>
                <c:pt idx="469">
                  <c:v>5.33</c:v>
                </c:pt>
                <c:pt idx="470">
                  <c:v>5.33</c:v>
                </c:pt>
                <c:pt idx="471">
                  <c:v>5.33</c:v>
                </c:pt>
                <c:pt idx="472">
                  <c:v>5.33</c:v>
                </c:pt>
                <c:pt idx="473">
                  <c:v>5.33</c:v>
                </c:pt>
                <c:pt idx="474">
                  <c:v>5.33</c:v>
                </c:pt>
                <c:pt idx="475">
                  <c:v>5.33</c:v>
                </c:pt>
                <c:pt idx="476">
                  <c:v>4.83</c:v>
                </c:pt>
                <c:pt idx="477">
                  <c:v>4.83</c:v>
                </c:pt>
                <c:pt idx="478">
                  <c:v>4.63</c:v>
                </c:pt>
                <c:pt idx="479">
                  <c:v>4.33</c:v>
                </c:pt>
              </c:numCache>
            </c:numRef>
          </c:val>
          <c:smooth val="0"/>
          <c:extLst>
            <c:ext xmlns:c16="http://schemas.microsoft.com/office/drawing/2014/chart" uri="{C3380CC4-5D6E-409C-BE32-E72D297353CC}">
              <c16:uniqueId val="{00000000-5C24-A24F-81D5-CD6CF05211AE}"/>
            </c:ext>
          </c:extLst>
        </c:ser>
        <c:dLbls>
          <c:showLegendKey val="0"/>
          <c:showVal val="0"/>
          <c:showCatName val="0"/>
          <c:showSerName val="0"/>
          <c:showPercent val="0"/>
          <c:showBubbleSize val="0"/>
        </c:dLbls>
        <c:marker val="1"/>
        <c:smooth val="0"/>
        <c:axId val="1987772160"/>
        <c:axId val="1987814016"/>
      </c:lineChart>
      <c:dateAx>
        <c:axId val="1987772160"/>
        <c:scaling>
          <c:orientation val="minMax"/>
          <c:min val="31048"/>
        </c:scaling>
        <c:delete val="0"/>
        <c:axPos val="b"/>
        <c:numFmt formatCode="yyyy" sourceLinked="0"/>
        <c:majorTickMark val="none"/>
        <c:minorTickMark val="none"/>
        <c:tickLblPos val="nextTo"/>
        <c:spPr>
          <a:noFill/>
          <a:ln w="9525" cap="flat" cmpd="sng" algn="ctr">
            <a:noFill/>
            <a:round/>
          </a:ln>
          <a:effectLst/>
        </c:spPr>
        <c:txPr>
          <a:bodyPr rot="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987814016"/>
        <c:crosses val="autoZero"/>
        <c:auto val="1"/>
        <c:lblOffset val="100"/>
        <c:baseTimeUnit val="months"/>
        <c:majorUnit val="3"/>
        <c:majorTimeUnit val="years"/>
      </c:dateAx>
      <c:valAx>
        <c:axId val="1987814016"/>
        <c:scaling>
          <c:orientation val="minMax"/>
          <c:max val="10"/>
        </c:scaling>
        <c:delete val="0"/>
        <c:axPos val="l"/>
        <c:majorGridlines>
          <c:spPr>
            <a:ln w="9525" cap="flat" cmpd="sng" algn="ctr">
              <a:solidFill>
                <a:schemeClr val="tx1"/>
              </a:solidFill>
              <a:round/>
            </a:ln>
            <a:effectLst/>
          </c:spPr>
        </c:majorGridlines>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987772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Sheet1!$B$1</c:f>
              <c:strCache>
                <c:ptCount val="1"/>
                <c:pt idx="0">
                  <c:v>Series 1</c:v>
                </c:pt>
              </c:strCache>
            </c:strRef>
          </c:tx>
          <c:spPr>
            <a:solidFill>
              <a:schemeClr val="tx1">
                <a:alpha val="20000"/>
              </a:schemeClr>
            </a:solidFill>
            <a:ln>
              <a:noFill/>
            </a:ln>
            <a:effectLst/>
          </c:spPr>
          <c:invertIfNegative val="0"/>
          <c:cat>
            <c:numRef>
              <c:f>Sheet1!$A$2:$A$72</c:f>
              <c:numCache>
                <c:formatCode>m/d/yy</c:formatCode>
                <c:ptCount val="7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Sheet1!$B$2:$B$72</c:f>
              <c:numCache>
                <c:formatCode>General</c:formatCode>
                <c:ptCount val="71"/>
                <c:pt idx="13">
                  <c:v>80</c:v>
                </c:pt>
                <c:pt idx="14">
                  <c:v>80</c:v>
                </c:pt>
                <c:pt idx="15">
                  <c:v>80</c:v>
                </c:pt>
              </c:numCache>
            </c:numRef>
          </c:val>
          <c:extLst>
            <c:ext xmlns:c16="http://schemas.microsoft.com/office/drawing/2014/chart" uri="{C3380CC4-5D6E-409C-BE32-E72D297353CC}">
              <c16:uniqueId val="{00000002-4869-6342-97A3-05FF1A3B4979}"/>
            </c:ext>
          </c:extLst>
        </c:ser>
        <c:ser>
          <c:idx val="3"/>
          <c:order val="1"/>
          <c:tx>
            <c:strRef>
              <c:f>Sheet1!$C$1</c:f>
              <c:strCache>
                <c:ptCount val="1"/>
                <c:pt idx="0">
                  <c:v>Series 2</c:v>
                </c:pt>
              </c:strCache>
            </c:strRef>
          </c:tx>
          <c:spPr>
            <a:solidFill>
              <a:schemeClr val="tx1">
                <a:alpha val="20000"/>
              </a:schemeClr>
            </a:solidFill>
            <a:ln>
              <a:noFill/>
            </a:ln>
            <a:effectLst/>
          </c:spPr>
          <c:invertIfNegative val="0"/>
          <c:cat>
            <c:numRef>
              <c:f>Sheet1!$A$2:$A$72</c:f>
              <c:numCache>
                <c:formatCode>m/d/yy</c:formatCode>
                <c:ptCount val="7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Sheet1!$C$2:$C$72</c:f>
              <c:numCache>
                <c:formatCode>General</c:formatCode>
                <c:ptCount val="71"/>
                <c:pt idx="13">
                  <c:v>-40</c:v>
                </c:pt>
                <c:pt idx="14">
                  <c:v>-40</c:v>
                </c:pt>
                <c:pt idx="15">
                  <c:v>-40</c:v>
                </c:pt>
              </c:numCache>
            </c:numRef>
          </c:val>
          <c:extLst>
            <c:ext xmlns:c16="http://schemas.microsoft.com/office/drawing/2014/chart" uri="{C3380CC4-5D6E-409C-BE32-E72D297353CC}">
              <c16:uniqueId val="{00000004-4869-6342-97A3-05FF1A3B4979}"/>
            </c:ext>
          </c:extLst>
        </c:ser>
        <c:dLbls>
          <c:showLegendKey val="0"/>
          <c:showVal val="0"/>
          <c:showCatName val="0"/>
          <c:showSerName val="0"/>
          <c:showPercent val="0"/>
          <c:showBubbleSize val="0"/>
        </c:dLbls>
        <c:gapWidth val="0"/>
        <c:overlap val="100"/>
        <c:axId val="1584659808"/>
        <c:axId val="1584756816"/>
      </c:barChart>
      <c:lineChart>
        <c:grouping val="standard"/>
        <c:varyColors val="0"/>
        <c:ser>
          <c:idx val="4"/>
          <c:order val="2"/>
          <c:tx>
            <c:strRef>
              <c:f>Sheet1!$D$1</c:f>
              <c:strCache>
                <c:ptCount val="1"/>
                <c:pt idx="0">
                  <c:v>U.S.</c:v>
                </c:pt>
              </c:strCache>
            </c:strRef>
          </c:tx>
          <c:spPr>
            <a:ln w="28575" cap="rnd">
              <a:solidFill>
                <a:srgbClr val="65A002"/>
              </a:solidFill>
              <a:round/>
            </a:ln>
            <a:effectLst/>
          </c:spPr>
          <c:marker>
            <c:symbol val="none"/>
          </c:marker>
          <c:cat>
            <c:numRef>
              <c:f>Sheet1!$A$2:$A$72</c:f>
              <c:numCache>
                <c:formatCode>m/d/yy</c:formatCode>
                <c:ptCount val="7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Sheet1!$D$2:$D$72</c:f>
              <c:numCache>
                <c:formatCode>General</c:formatCode>
                <c:ptCount val="71"/>
                <c:pt idx="0">
                  <c:v>-9.9</c:v>
                </c:pt>
                <c:pt idx="1">
                  <c:v>-8.9</c:v>
                </c:pt>
                <c:pt idx="2">
                  <c:v>-0.6</c:v>
                </c:pt>
                <c:pt idx="3">
                  <c:v>3.1</c:v>
                </c:pt>
                <c:pt idx="4">
                  <c:v>-0.2</c:v>
                </c:pt>
                <c:pt idx="5">
                  <c:v>-5.4</c:v>
                </c:pt>
                <c:pt idx="6">
                  <c:v>-3.3</c:v>
                </c:pt>
                <c:pt idx="7">
                  <c:v>-7</c:v>
                </c:pt>
                <c:pt idx="8">
                  <c:v>-8.1999999999999993</c:v>
                </c:pt>
                <c:pt idx="9">
                  <c:v>-7.4</c:v>
                </c:pt>
                <c:pt idx="10">
                  <c:v>-1.3</c:v>
                </c:pt>
                <c:pt idx="11">
                  <c:v>7.6</c:v>
                </c:pt>
                <c:pt idx="12">
                  <c:v>12.6</c:v>
                </c:pt>
                <c:pt idx="13">
                  <c:v>5.5</c:v>
                </c:pt>
                <c:pt idx="14">
                  <c:v>-10.199999999999999</c:v>
                </c:pt>
                <c:pt idx="15">
                  <c:v>-31.7</c:v>
                </c:pt>
                <c:pt idx="16">
                  <c:v>-33.5</c:v>
                </c:pt>
                <c:pt idx="17">
                  <c:v>-23.3</c:v>
                </c:pt>
                <c:pt idx="18">
                  <c:v>-20.3</c:v>
                </c:pt>
                <c:pt idx="19">
                  <c:v>-16.8</c:v>
                </c:pt>
                <c:pt idx="20">
                  <c:v>-15.4</c:v>
                </c:pt>
                <c:pt idx="21">
                  <c:v>-18.100000000000001</c:v>
                </c:pt>
                <c:pt idx="22">
                  <c:v>-19.399999999999999</c:v>
                </c:pt>
                <c:pt idx="23">
                  <c:v>-15.3</c:v>
                </c:pt>
                <c:pt idx="24">
                  <c:v>-8.6999999999999993</c:v>
                </c:pt>
                <c:pt idx="25">
                  <c:v>1.4</c:v>
                </c:pt>
                <c:pt idx="26">
                  <c:v>22.2</c:v>
                </c:pt>
                <c:pt idx="27">
                  <c:v>48.9</c:v>
                </c:pt>
                <c:pt idx="28">
                  <c:v>55.5</c:v>
                </c:pt>
                <c:pt idx="29">
                  <c:v>44.8</c:v>
                </c:pt>
                <c:pt idx="30">
                  <c:v>41.6</c:v>
                </c:pt>
                <c:pt idx="31">
                  <c:v>42.5</c:v>
                </c:pt>
                <c:pt idx="32">
                  <c:v>42</c:v>
                </c:pt>
                <c:pt idx="33">
                  <c:v>49.6</c:v>
                </c:pt>
                <c:pt idx="34">
                  <c:v>58</c:v>
                </c:pt>
                <c:pt idx="35">
                  <c:v>49.5</c:v>
                </c:pt>
                <c:pt idx="36">
                  <c:v>40</c:v>
                </c:pt>
                <c:pt idx="37">
                  <c:v>38.1</c:v>
                </c:pt>
                <c:pt idx="38">
                  <c:v>48.2</c:v>
                </c:pt>
                <c:pt idx="39">
                  <c:v>44</c:v>
                </c:pt>
                <c:pt idx="40">
                  <c:v>49.1</c:v>
                </c:pt>
                <c:pt idx="41">
                  <c:v>60.2</c:v>
                </c:pt>
                <c:pt idx="42">
                  <c:v>44.5</c:v>
                </c:pt>
                <c:pt idx="43">
                  <c:v>26.2</c:v>
                </c:pt>
                <c:pt idx="44">
                  <c:v>18.8</c:v>
                </c:pt>
                <c:pt idx="45">
                  <c:v>18.100000000000001</c:v>
                </c:pt>
                <c:pt idx="46">
                  <c:v>10.8</c:v>
                </c:pt>
                <c:pt idx="47">
                  <c:v>-0.9</c:v>
                </c:pt>
                <c:pt idx="48">
                  <c:v>1.9</c:v>
                </c:pt>
                <c:pt idx="49">
                  <c:v>-1.7</c:v>
                </c:pt>
                <c:pt idx="50">
                  <c:v>-17.3</c:v>
                </c:pt>
                <c:pt idx="51">
                  <c:v>-12.4</c:v>
                </c:pt>
                <c:pt idx="52">
                  <c:v>-20</c:v>
                </c:pt>
                <c:pt idx="53">
                  <c:v>-26.7</c:v>
                </c:pt>
                <c:pt idx="54">
                  <c:v>-20.2</c:v>
                </c:pt>
                <c:pt idx="55">
                  <c:v>-3.7</c:v>
                </c:pt>
                <c:pt idx="56">
                  <c:v>2.7</c:v>
                </c:pt>
                <c:pt idx="57">
                  <c:v>-5.6</c:v>
                </c:pt>
                <c:pt idx="58">
                  <c:v>-9.1999999999999993</c:v>
                </c:pt>
                <c:pt idx="59">
                  <c:v>-2.2999999999999998</c:v>
                </c:pt>
                <c:pt idx="60">
                  <c:v>-6.6</c:v>
                </c:pt>
                <c:pt idx="61">
                  <c:v>-4.2</c:v>
                </c:pt>
                <c:pt idx="62">
                  <c:v>1</c:v>
                </c:pt>
                <c:pt idx="63">
                  <c:v>1</c:v>
                </c:pt>
                <c:pt idx="64">
                  <c:v>2</c:v>
                </c:pt>
                <c:pt idx="65">
                  <c:v>-2.5</c:v>
                </c:pt>
                <c:pt idx="66">
                  <c:v>-2.2999999999999998</c:v>
                </c:pt>
                <c:pt idx="67">
                  <c:v>-10.4</c:v>
                </c:pt>
                <c:pt idx="68">
                  <c:v>-15.5</c:v>
                </c:pt>
                <c:pt idx="69">
                  <c:v>-12.5</c:v>
                </c:pt>
                <c:pt idx="70">
                  <c:v>-8.4</c:v>
                </c:pt>
              </c:numCache>
            </c:numRef>
          </c:val>
          <c:smooth val="0"/>
          <c:extLst>
            <c:ext xmlns:c16="http://schemas.microsoft.com/office/drawing/2014/chart" uri="{C3380CC4-5D6E-409C-BE32-E72D297353CC}">
              <c16:uniqueId val="{00000000-9F5F-C646-A328-A107784401CF}"/>
            </c:ext>
          </c:extLst>
        </c:ser>
        <c:ser>
          <c:idx val="0"/>
          <c:order val="3"/>
          <c:tx>
            <c:strRef>
              <c:f>Sheet1!$E$1</c:f>
              <c:strCache>
                <c:ptCount val="1"/>
                <c:pt idx="0">
                  <c:v>Mountain</c:v>
                </c:pt>
              </c:strCache>
            </c:strRef>
          </c:tx>
          <c:spPr>
            <a:ln w="28575" cap="rnd">
              <a:solidFill>
                <a:srgbClr val="005195"/>
              </a:solidFill>
              <a:round/>
            </a:ln>
            <a:effectLst/>
          </c:spPr>
          <c:marker>
            <c:symbol val="none"/>
          </c:marker>
          <c:cat>
            <c:numRef>
              <c:f>Sheet1!$A$2:$A$72</c:f>
              <c:numCache>
                <c:formatCode>m/d/yy</c:formatCode>
                <c:ptCount val="7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Sheet1!$E$2:$E$72</c:f>
              <c:numCache>
                <c:formatCode>General</c:formatCode>
                <c:ptCount val="71"/>
                <c:pt idx="0">
                  <c:v>0.1</c:v>
                </c:pt>
                <c:pt idx="1">
                  <c:v>-6.9</c:v>
                </c:pt>
                <c:pt idx="2">
                  <c:v>-2.7</c:v>
                </c:pt>
                <c:pt idx="3">
                  <c:v>0.3</c:v>
                </c:pt>
                <c:pt idx="4">
                  <c:v>3.5</c:v>
                </c:pt>
                <c:pt idx="5">
                  <c:v>-1.6</c:v>
                </c:pt>
                <c:pt idx="6">
                  <c:v>-5</c:v>
                </c:pt>
                <c:pt idx="7">
                  <c:v>-6.3</c:v>
                </c:pt>
                <c:pt idx="8">
                  <c:v>-6.4</c:v>
                </c:pt>
                <c:pt idx="9">
                  <c:v>-3.8</c:v>
                </c:pt>
                <c:pt idx="10">
                  <c:v>2.1</c:v>
                </c:pt>
                <c:pt idx="11">
                  <c:v>7.3</c:v>
                </c:pt>
                <c:pt idx="12">
                  <c:v>11.1</c:v>
                </c:pt>
                <c:pt idx="13">
                  <c:v>13.5</c:v>
                </c:pt>
                <c:pt idx="14">
                  <c:v>2.1</c:v>
                </c:pt>
                <c:pt idx="15">
                  <c:v>-25</c:v>
                </c:pt>
                <c:pt idx="16">
                  <c:v>-36.4</c:v>
                </c:pt>
                <c:pt idx="17">
                  <c:v>-24.6</c:v>
                </c:pt>
                <c:pt idx="18">
                  <c:v>-16.5</c:v>
                </c:pt>
                <c:pt idx="19">
                  <c:v>-13.8</c:v>
                </c:pt>
                <c:pt idx="20">
                  <c:v>-14.7</c:v>
                </c:pt>
                <c:pt idx="21">
                  <c:v>-19.2</c:v>
                </c:pt>
                <c:pt idx="22">
                  <c:v>-24.1</c:v>
                </c:pt>
                <c:pt idx="23">
                  <c:v>-22.3</c:v>
                </c:pt>
                <c:pt idx="24">
                  <c:v>-13.2</c:v>
                </c:pt>
                <c:pt idx="25">
                  <c:v>-4.9000000000000004</c:v>
                </c:pt>
                <c:pt idx="26">
                  <c:v>19.2</c:v>
                </c:pt>
                <c:pt idx="27">
                  <c:v>45.7</c:v>
                </c:pt>
                <c:pt idx="28">
                  <c:v>59.6</c:v>
                </c:pt>
                <c:pt idx="29">
                  <c:v>42.3</c:v>
                </c:pt>
                <c:pt idx="30">
                  <c:v>44.5</c:v>
                </c:pt>
                <c:pt idx="31">
                  <c:v>48.2</c:v>
                </c:pt>
                <c:pt idx="32">
                  <c:v>46.1</c:v>
                </c:pt>
                <c:pt idx="33">
                  <c:v>50.2</c:v>
                </c:pt>
                <c:pt idx="34">
                  <c:v>58.8</c:v>
                </c:pt>
                <c:pt idx="35">
                  <c:v>57.4</c:v>
                </c:pt>
                <c:pt idx="36">
                  <c:v>46.2</c:v>
                </c:pt>
                <c:pt idx="37">
                  <c:v>40.700000000000003</c:v>
                </c:pt>
                <c:pt idx="38">
                  <c:v>45.7</c:v>
                </c:pt>
                <c:pt idx="39">
                  <c:v>45.9</c:v>
                </c:pt>
                <c:pt idx="40">
                  <c:v>44.3</c:v>
                </c:pt>
                <c:pt idx="41">
                  <c:v>54.1</c:v>
                </c:pt>
                <c:pt idx="42">
                  <c:v>39.6</c:v>
                </c:pt>
                <c:pt idx="43">
                  <c:v>22.5</c:v>
                </c:pt>
                <c:pt idx="44">
                  <c:v>21.1</c:v>
                </c:pt>
                <c:pt idx="45">
                  <c:v>27.2</c:v>
                </c:pt>
                <c:pt idx="46">
                  <c:v>16.8</c:v>
                </c:pt>
                <c:pt idx="47">
                  <c:v>1.7</c:v>
                </c:pt>
                <c:pt idx="48">
                  <c:v>1.5</c:v>
                </c:pt>
                <c:pt idx="49">
                  <c:v>6.7</c:v>
                </c:pt>
                <c:pt idx="50">
                  <c:v>-10.5</c:v>
                </c:pt>
                <c:pt idx="51">
                  <c:v>-13.1</c:v>
                </c:pt>
                <c:pt idx="52">
                  <c:v>-13.6</c:v>
                </c:pt>
                <c:pt idx="53">
                  <c:v>-22.6</c:v>
                </c:pt>
                <c:pt idx="54">
                  <c:v>-20.9</c:v>
                </c:pt>
                <c:pt idx="55">
                  <c:v>-7.7</c:v>
                </c:pt>
                <c:pt idx="56">
                  <c:v>2.4</c:v>
                </c:pt>
                <c:pt idx="57">
                  <c:v>-5.6</c:v>
                </c:pt>
                <c:pt idx="58">
                  <c:v>-11.8</c:v>
                </c:pt>
                <c:pt idx="59">
                  <c:v>-6.9</c:v>
                </c:pt>
                <c:pt idx="60">
                  <c:v>-8.1</c:v>
                </c:pt>
                <c:pt idx="61">
                  <c:v>-10.3</c:v>
                </c:pt>
                <c:pt idx="62">
                  <c:v>-6.5</c:v>
                </c:pt>
                <c:pt idx="63">
                  <c:v>0.1</c:v>
                </c:pt>
                <c:pt idx="64">
                  <c:v>-4.4000000000000004</c:v>
                </c:pt>
                <c:pt idx="65">
                  <c:v>-8.3000000000000007</c:v>
                </c:pt>
                <c:pt idx="66">
                  <c:v>-6.7</c:v>
                </c:pt>
                <c:pt idx="67">
                  <c:v>-11.9</c:v>
                </c:pt>
                <c:pt idx="68">
                  <c:v>-18.600000000000001</c:v>
                </c:pt>
                <c:pt idx="69">
                  <c:v>-18.600000000000001</c:v>
                </c:pt>
                <c:pt idx="70">
                  <c:v>-11.8</c:v>
                </c:pt>
              </c:numCache>
            </c:numRef>
          </c:val>
          <c:smooth val="0"/>
          <c:extLst>
            <c:ext xmlns:c16="http://schemas.microsoft.com/office/drawing/2014/chart" uri="{C3380CC4-5D6E-409C-BE32-E72D297353CC}">
              <c16:uniqueId val="{00000001-9CD7-2B44-A3E9-BDE403776F89}"/>
            </c:ext>
          </c:extLst>
        </c:ser>
        <c:dLbls>
          <c:showLegendKey val="0"/>
          <c:showVal val="0"/>
          <c:showCatName val="0"/>
          <c:showSerName val="0"/>
          <c:showPercent val="0"/>
          <c:showBubbleSize val="0"/>
        </c:dLbls>
        <c:marker val="1"/>
        <c:smooth val="0"/>
        <c:axId val="1584659808"/>
        <c:axId val="1584756816"/>
      </c:lineChart>
      <c:dateAx>
        <c:axId val="1584659808"/>
        <c:scaling>
          <c:orientation val="minMax"/>
          <c:min val="43497"/>
        </c:scaling>
        <c:delete val="0"/>
        <c:axPos val="b"/>
        <c:numFmt formatCode="[$-409]mmm\ yyyy;@" sourceLinked="0"/>
        <c:majorTickMark val="none"/>
        <c:minorTickMark val="none"/>
        <c:tickLblPos val="low"/>
        <c:spPr>
          <a:noFill/>
          <a:ln w="9525" cap="flat" cmpd="sng" algn="ctr">
            <a:no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584756816"/>
        <c:crosses val="autoZero"/>
        <c:auto val="1"/>
        <c:lblOffset val="100"/>
        <c:baseTimeUnit val="months"/>
      </c:dateAx>
      <c:valAx>
        <c:axId val="1584756816"/>
        <c:scaling>
          <c:orientation val="minMax"/>
          <c:max val="80"/>
          <c:min val="-40"/>
        </c:scaling>
        <c:delete val="0"/>
        <c:axPos val="l"/>
        <c:majorGridlines>
          <c:spPr>
            <a:ln w="9525" cap="flat" cmpd="sng" algn="ctr">
              <a:solidFill>
                <a:schemeClr val="tx1"/>
              </a:solidFill>
              <a:round/>
            </a:ln>
            <a:effectLst/>
          </c:spPr>
        </c:majorGridlines>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84659808"/>
        <c:crosses val="autoZero"/>
        <c:crossBetween val="between"/>
      </c:valAx>
      <c:spPr>
        <a:noFill/>
        <a:ln>
          <a:noFill/>
        </a:ln>
        <a:effectLst/>
      </c:spPr>
    </c:plotArea>
    <c:legend>
      <c:legendPos val="b"/>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2"/>
          <c:tx>
            <c:strRef>
              <c:f>Sheet1!$D$1</c:f>
              <c:strCache>
                <c:ptCount val="1"/>
                <c:pt idx="0">
                  <c:v>Column1</c:v>
                </c:pt>
              </c:strCache>
            </c:strRef>
          </c:tx>
          <c:spPr>
            <a:solidFill>
              <a:schemeClr val="tx1">
                <a:alpha val="20000"/>
              </a:schemeClr>
            </a:solidFill>
            <a:ln>
              <a:noFill/>
            </a:ln>
            <a:effectLst/>
          </c:spPr>
          <c:cat>
            <c:numRef>
              <c:f>Sheet1!$A$2:$A$73</c:f>
              <c:numCache>
                <c:formatCode>m/d/yy</c:formatCode>
                <c:ptCount val="72"/>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pt idx="44">
                  <c:v>44774</c:v>
                </c:pt>
                <c:pt idx="45">
                  <c:v>44805</c:v>
                </c:pt>
                <c:pt idx="46">
                  <c:v>44835</c:v>
                </c:pt>
                <c:pt idx="47">
                  <c:v>44866</c:v>
                </c:pt>
                <c:pt idx="48">
                  <c:v>44896</c:v>
                </c:pt>
                <c:pt idx="49">
                  <c:v>44927</c:v>
                </c:pt>
                <c:pt idx="50">
                  <c:v>44958</c:v>
                </c:pt>
                <c:pt idx="51">
                  <c:v>44986</c:v>
                </c:pt>
                <c:pt idx="52">
                  <c:v>45017</c:v>
                </c:pt>
                <c:pt idx="53">
                  <c:v>45047</c:v>
                </c:pt>
                <c:pt idx="54">
                  <c:v>45078</c:v>
                </c:pt>
                <c:pt idx="55">
                  <c:v>45108</c:v>
                </c:pt>
                <c:pt idx="56">
                  <c:v>45139</c:v>
                </c:pt>
                <c:pt idx="57">
                  <c:v>45170</c:v>
                </c:pt>
                <c:pt idx="58">
                  <c:v>45200</c:v>
                </c:pt>
                <c:pt idx="59">
                  <c:v>45231</c:v>
                </c:pt>
                <c:pt idx="60">
                  <c:v>45261</c:v>
                </c:pt>
                <c:pt idx="61">
                  <c:v>45292</c:v>
                </c:pt>
                <c:pt idx="62">
                  <c:v>45323</c:v>
                </c:pt>
                <c:pt idx="63">
                  <c:v>45352</c:v>
                </c:pt>
                <c:pt idx="64">
                  <c:v>45383</c:v>
                </c:pt>
                <c:pt idx="65">
                  <c:v>45413</c:v>
                </c:pt>
                <c:pt idx="66">
                  <c:v>45444</c:v>
                </c:pt>
                <c:pt idx="67">
                  <c:v>45474</c:v>
                </c:pt>
                <c:pt idx="68">
                  <c:v>45505</c:v>
                </c:pt>
                <c:pt idx="69">
                  <c:v>45536</c:v>
                </c:pt>
                <c:pt idx="70">
                  <c:v>45566</c:v>
                </c:pt>
                <c:pt idx="71">
                  <c:v>45597</c:v>
                </c:pt>
              </c:numCache>
            </c:numRef>
          </c:cat>
          <c:val>
            <c:numRef>
              <c:f>Sheet1!$D$2:$D$73</c:f>
              <c:numCache>
                <c:formatCode>General</c:formatCode>
                <c:ptCount val="72"/>
                <c:pt idx="14">
                  <c:v>15</c:v>
                </c:pt>
                <c:pt idx="15">
                  <c:v>15</c:v>
                </c:pt>
                <c:pt idx="16">
                  <c:v>15</c:v>
                </c:pt>
              </c:numCache>
            </c:numRef>
          </c:val>
          <c:extLst>
            <c:ext xmlns:c16="http://schemas.microsoft.com/office/drawing/2014/chart" uri="{C3380CC4-5D6E-409C-BE32-E72D297353CC}">
              <c16:uniqueId val="{00000001-3151-4046-8D18-141D03073AA1}"/>
            </c:ext>
          </c:extLst>
        </c:ser>
        <c:dLbls>
          <c:showLegendKey val="0"/>
          <c:showVal val="0"/>
          <c:showCatName val="0"/>
          <c:showSerName val="0"/>
          <c:showPercent val="0"/>
          <c:showBubbleSize val="0"/>
        </c:dLbls>
        <c:axId val="1474932016"/>
        <c:axId val="1474830800"/>
      </c:areaChart>
      <c:lineChart>
        <c:grouping val="standard"/>
        <c:varyColors val="0"/>
        <c:ser>
          <c:idx val="0"/>
          <c:order val="0"/>
          <c:tx>
            <c:strRef>
              <c:f>Sheet1!$B$1</c:f>
              <c:strCache>
                <c:ptCount val="1"/>
                <c:pt idx="0">
                  <c:v>U.S.</c:v>
                </c:pt>
              </c:strCache>
            </c:strRef>
          </c:tx>
          <c:spPr>
            <a:ln w="28575" cap="rnd">
              <a:solidFill>
                <a:srgbClr val="65A002"/>
              </a:solidFill>
              <a:round/>
            </a:ln>
            <a:effectLst/>
          </c:spPr>
          <c:marker>
            <c:symbol val="none"/>
          </c:marker>
          <c:cat>
            <c:numRef>
              <c:f>Sheet1!$A$2:$A$73</c:f>
              <c:numCache>
                <c:formatCode>m/d/yy</c:formatCode>
                <c:ptCount val="72"/>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pt idx="44">
                  <c:v>44774</c:v>
                </c:pt>
                <c:pt idx="45">
                  <c:v>44805</c:v>
                </c:pt>
                <c:pt idx="46">
                  <c:v>44835</c:v>
                </c:pt>
                <c:pt idx="47">
                  <c:v>44866</c:v>
                </c:pt>
                <c:pt idx="48">
                  <c:v>44896</c:v>
                </c:pt>
                <c:pt idx="49">
                  <c:v>44927</c:v>
                </c:pt>
                <c:pt idx="50">
                  <c:v>44958</c:v>
                </c:pt>
                <c:pt idx="51">
                  <c:v>44986</c:v>
                </c:pt>
                <c:pt idx="52">
                  <c:v>45017</c:v>
                </c:pt>
                <c:pt idx="53">
                  <c:v>45047</c:v>
                </c:pt>
                <c:pt idx="54">
                  <c:v>45078</c:v>
                </c:pt>
                <c:pt idx="55">
                  <c:v>45108</c:v>
                </c:pt>
                <c:pt idx="56">
                  <c:v>45139</c:v>
                </c:pt>
                <c:pt idx="57">
                  <c:v>45170</c:v>
                </c:pt>
                <c:pt idx="58">
                  <c:v>45200</c:v>
                </c:pt>
                <c:pt idx="59">
                  <c:v>45231</c:v>
                </c:pt>
                <c:pt idx="60">
                  <c:v>45261</c:v>
                </c:pt>
                <c:pt idx="61">
                  <c:v>45292</c:v>
                </c:pt>
                <c:pt idx="62">
                  <c:v>45323</c:v>
                </c:pt>
                <c:pt idx="63">
                  <c:v>45352</c:v>
                </c:pt>
                <c:pt idx="64">
                  <c:v>45383</c:v>
                </c:pt>
                <c:pt idx="65">
                  <c:v>45413</c:v>
                </c:pt>
                <c:pt idx="66">
                  <c:v>45444</c:v>
                </c:pt>
                <c:pt idx="67">
                  <c:v>45474</c:v>
                </c:pt>
                <c:pt idx="68">
                  <c:v>45505</c:v>
                </c:pt>
                <c:pt idx="69">
                  <c:v>45536</c:v>
                </c:pt>
                <c:pt idx="70">
                  <c:v>45566</c:v>
                </c:pt>
                <c:pt idx="71">
                  <c:v>45597</c:v>
                </c:pt>
              </c:numCache>
            </c:numRef>
          </c:cat>
          <c:val>
            <c:numRef>
              <c:f>Sheet1!$B$2:$B$73</c:f>
              <c:numCache>
                <c:formatCode>General</c:formatCode>
                <c:ptCount val="72"/>
                <c:pt idx="0">
                  <c:v>3</c:v>
                </c:pt>
                <c:pt idx="1">
                  <c:v>2.9</c:v>
                </c:pt>
                <c:pt idx="2">
                  <c:v>2.9</c:v>
                </c:pt>
                <c:pt idx="3">
                  <c:v>2.9</c:v>
                </c:pt>
                <c:pt idx="4">
                  <c:v>2.9</c:v>
                </c:pt>
                <c:pt idx="5">
                  <c:v>2.8</c:v>
                </c:pt>
                <c:pt idx="6">
                  <c:v>3</c:v>
                </c:pt>
                <c:pt idx="7">
                  <c:v>3</c:v>
                </c:pt>
                <c:pt idx="8">
                  <c:v>2.8</c:v>
                </c:pt>
                <c:pt idx="9">
                  <c:v>3</c:v>
                </c:pt>
                <c:pt idx="10">
                  <c:v>2.9</c:v>
                </c:pt>
                <c:pt idx="11">
                  <c:v>2.9</c:v>
                </c:pt>
                <c:pt idx="12">
                  <c:v>2.6</c:v>
                </c:pt>
                <c:pt idx="13">
                  <c:v>2.7</c:v>
                </c:pt>
                <c:pt idx="14">
                  <c:v>2.7</c:v>
                </c:pt>
                <c:pt idx="15">
                  <c:v>2.4</c:v>
                </c:pt>
                <c:pt idx="16">
                  <c:v>2.2000000000000002</c:v>
                </c:pt>
                <c:pt idx="17">
                  <c:v>2.1</c:v>
                </c:pt>
                <c:pt idx="18">
                  <c:v>2</c:v>
                </c:pt>
                <c:pt idx="19">
                  <c:v>2</c:v>
                </c:pt>
                <c:pt idx="20">
                  <c:v>2.1</c:v>
                </c:pt>
                <c:pt idx="21">
                  <c:v>2</c:v>
                </c:pt>
                <c:pt idx="22">
                  <c:v>1.9</c:v>
                </c:pt>
                <c:pt idx="23">
                  <c:v>2</c:v>
                </c:pt>
                <c:pt idx="24">
                  <c:v>2</c:v>
                </c:pt>
                <c:pt idx="25">
                  <c:v>1.8</c:v>
                </c:pt>
                <c:pt idx="26">
                  <c:v>1.8</c:v>
                </c:pt>
                <c:pt idx="27">
                  <c:v>2.1</c:v>
                </c:pt>
                <c:pt idx="28">
                  <c:v>2.6</c:v>
                </c:pt>
                <c:pt idx="29">
                  <c:v>2.9</c:v>
                </c:pt>
                <c:pt idx="30">
                  <c:v>3.1</c:v>
                </c:pt>
                <c:pt idx="31">
                  <c:v>3.4</c:v>
                </c:pt>
                <c:pt idx="32">
                  <c:v>3.5</c:v>
                </c:pt>
                <c:pt idx="33">
                  <c:v>3.9</c:v>
                </c:pt>
                <c:pt idx="34">
                  <c:v>4.5</c:v>
                </c:pt>
                <c:pt idx="35">
                  <c:v>4.8</c:v>
                </c:pt>
                <c:pt idx="36">
                  <c:v>5.0999999999999996</c:v>
                </c:pt>
                <c:pt idx="37">
                  <c:v>5.7</c:v>
                </c:pt>
                <c:pt idx="38">
                  <c:v>5.9</c:v>
                </c:pt>
                <c:pt idx="39">
                  <c:v>6.4</c:v>
                </c:pt>
                <c:pt idx="40">
                  <c:v>6.5</c:v>
                </c:pt>
                <c:pt idx="41">
                  <c:v>6.9</c:v>
                </c:pt>
                <c:pt idx="42">
                  <c:v>7.3</c:v>
                </c:pt>
                <c:pt idx="43">
                  <c:v>7.4</c:v>
                </c:pt>
                <c:pt idx="44">
                  <c:v>7.8</c:v>
                </c:pt>
                <c:pt idx="45">
                  <c:v>8</c:v>
                </c:pt>
                <c:pt idx="46">
                  <c:v>7.9</c:v>
                </c:pt>
                <c:pt idx="47">
                  <c:v>7.8</c:v>
                </c:pt>
                <c:pt idx="48">
                  <c:v>8.1</c:v>
                </c:pt>
                <c:pt idx="49">
                  <c:v>8.1999999999999993</c:v>
                </c:pt>
                <c:pt idx="50">
                  <c:v>8.1999999999999993</c:v>
                </c:pt>
                <c:pt idx="51">
                  <c:v>7.8</c:v>
                </c:pt>
                <c:pt idx="52">
                  <c:v>7.5</c:v>
                </c:pt>
                <c:pt idx="53">
                  <c:v>6.8</c:v>
                </c:pt>
                <c:pt idx="54">
                  <c:v>6.3</c:v>
                </c:pt>
                <c:pt idx="55">
                  <c:v>6.2</c:v>
                </c:pt>
                <c:pt idx="56">
                  <c:v>5.7</c:v>
                </c:pt>
                <c:pt idx="57">
                  <c:v>5.6</c:v>
                </c:pt>
                <c:pt idx="58">
                  <c:v>5.2</c:v>
                </c:pt>
                <c:pt idx="59">
                  <c:v>5.2</c:v>
                </c:pt>
                <c:pt idx="60">
                  <c:v>4.8</c:v>
                </c:pt>
                <c:pt idx="61">
                  <c:v>4.5999999999999996</c:v>
                </c:pt>
                <c:pt idx="62">
                  <c:v>4.5</c:v>
                </c:pt>
                <c:pt idx="63">
                  <c:v>4.7</c:v>
                </c:pt>
                <c:pt idx="64">
                  <c:v>4.5</c:v>
                </c:pt>
                <c:pt idx="65">
                  <c:v>4.5999999999999996</c:v>
                </c:pt>
                <c:pt idx="66">
                  <c:v>4.4000000000000004</c:v>
                </c:pt>
                <c:pt idx="67">
                  <c:v>4.4000000000000004</c:v>
                </c:pt>
                <c:pt idx="68">
                  <c:v>4.4000000000000004</c:v>
                </c:pt>
                <c:pt idx="69">
                  <c:v>4.0999999999999996</c:v>
                </c:pt>
                <c:pt idx="70">
                  <c:v>4.2</c:v>
                </c:pt>
                <c:pt idx="71">
                  <c:v>4.0999999999999996</c:v>
                </c:pt>
              </c:numCache>
            </c:numRef>
          </c:val>
          <c:smooth val="0"/>
          <c:extLst>
            <c:ext xmlns:c16="http://schemas.microsoft.com/office/drawing/2014/chart" uri="{C3380CC4-5D6E-409C-BE32-E72D297353CC}">
              <c16:uniqueId val="{00000000-3023-CE48-AD03-4DBFEC4FCFA1}"/>
            </c:ext>
          </c:extLst>
        </c:ser>
        <c:ser>
          <c:idx val="1"/>
          <c:order val="1"/>
          <c:tx>
            <c:strRef>
              <c:f>Sheet1!$C$1</c:f>
              <c:strCache>
                <c:ptCount val="1"/>
                <c:pt idx="0">
                  <c:v>Mountain</c:v>
                </c:pt>
              </c:strCache>
            </c:strRef>
          </c:tx>
          <c:spPr>
            <a:ln w="28575" cap="rnd">
              <a:solidFill>
                <a:srgbClr val="005195"/>
              </a:solidFill>
              <a:round/>
            </a:ln>
            <a:effectLst/>
          </c:spPr>
          <c:marker>
            <c:symbol val="none"/>
          </c:marker>
          <c:cat>
            <c:numRef>
              <c:f>Sheet1!$A$2:$A$73</c:f>
              <c:numCache>
                <c:formatCode>m/d/yy</c:formatCode>
                <c:ptCount val="72"/>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pt idx="44">
                  <c:v>44774</c:v>
                </c:pt>
                <c:pt idx="45">
                  <c:v>44805</c:v>
                </c:pt>
                <c:pt idx="46">
                  <c:v>44835</c:v>
                </c:pt>
                <c:pt idx="47">
                  <c:v>44866</c:v>
                </c:pt>
                <c:pt idx="48">
                  <c:v>44896</c:v>
                </c:pt>
                <c:pt idx="49">
                  <c:v>44927</c:v>
                </c:pt>
                <c:pt idx="50">
                  <c:v>44958</c:v>
                </c:pt>
                <c:pt idx="51">
                  <c:v>44986</c:v>
                </c:pt>
                <c:pt idx="52">
                  <c:v>45017</c:v>
                </c:pt>
                <c:pt idx="53">
                  <c:v>45047</c:v>
                </c:pt>
                <c:pt idx="54">
                  <c:v>45078</c:v>
                </c:pt>
                <c:pt idx="55">
                  <c:v>45108</c:v>
                </c:pt>
                <c:pt idx="56">
                  <c:v>45139</c:v>
                </c:pt>
                <c:pt idx="57">
                  <c:v>45170</c:v>
                </c:pt>
                <c:pt idx="58">
                  <c:v>45200</c:v>
                </c:pt>
                <c:pt idx="59">
                  <c:v>45231</c:v>
                </c:pt>
                <c:pt idx="60">
                  <c:v>45261</c:v>
                </c:pt>
                <c:pt idx="61">
                  <c:v>45292</c:v>
                </c:pt>
                <c:pt idx="62">
                  <c:v>45323</c:v>
                </c:pt>
                <c:pt idx="63">
                  <c:v>45352</c:v>
                </c:pt>
                <c:pt idx="64">
                  <c:v>45383</c:v>
                </c:pt>
                <c:pt idx="65">
                  <c:v>45413</c:v>
                </c:pt>
                <c:pt idx="66">
                  <c:v>45444</c:v>
                </c:pt>
                <c:pt idx="67">
                  <c:v>45474</c:v>
                </c:pt>
                <c:pt idx="68">
                  <c:v>45505</c:v>
                </c:pt>
                <c:pt idx="69">
                  <c:v>45536</c:v>
                </c:pt>
                <c:pt idx="70">
                  <c:v>45566</c:v>
                </c:pt>
                <c:pt idx="71">
                  <c:v>45597</c:v>
                </c:pt>
              </c:numCache>
            </c:numRef>
          </c:cat>
          <c:val>
            <c:numRef>
              <c:f>Sheet1!$C$2:$C$73</c:f>
              <c:numCache>
                <c:formatCode>General</c:formatCode>
                <c:ptCount val="72"/>
                <c:pt idx="0">
                  <c:v>3.7</c:v>
                </c:pt>
                <c:pt idx="1">
                  <c:v>3.4</c:v>
                </c:pt>
                <c:pt idx="2">
                  <c:v>3.4</c:v>
                </c:pt>
                <c:pt idx="3">
                  <c:v>3.6</c:v>
                </c:pt>
                <c:pt idx="4">
                  <c:v>3.5</c:v>
                </c:pt>
                <c:pt idx="5">
                  <c:v>3.7</c:v>
                </c:pt>
                <c:pt idx="6">
                  <c:v>4</c:v>
                </c:pt>
                <c:pt idx="7">
                  <c:v>4.4000000000000004</c:v>
                </c:pt>
                <c:pt idx="8">
                  <c:v>4.9000000000000004</c:v>
                </c:pt>
                <c:pt idx="9">
                  <c:v>5.4</c:v>
                </c:pt>
                <c:pt idx="10">
                  <c:v>4.9000000000000004</c:v>
                </c:pt>
                <c:pt idx="11">
                  <c:v>4.2</c:v>
                </c:pt>
                <c:pt idx="12">
                  <c:v>3.4</c:v>
                </c:pt>
                <c:pt idx="13">
                  <c:v>3.7</c:v>
                </c:pt>
                <c:pt idx="14">
                  <c:v>4</c:v>
                </c:pt>
                <c:pt idx="15">
                  <c:v>3.5</c:v>
                </c:pt>
                <c:pt idx="16">
                  <c:v>4</c:v>
                </c:pt>
                <c:pt idx="17">
                  <c:v>4</c:v>
                </c:pt>
                <c:pt idx="18">
                  <c:v>3.5</c:v>
                </c:pt>
                <c:pt idx="19">
                  <c:v>3.1</c:v>
                </c:pt>
                <c:pt idx="20">
                  <c:v>2.5</c:v>
                </c:pt>
                <c:pt idx="21">
                  <c:v>2.1</c:v>
                </c:pt>
                <c:pt idx="22">
                  <c:v>2.1</c:v>
                </c:pt>
                <c:pt idx="23">
                  <c:v>2.5</c:v>
                </c:pt>
                <c:pt idx="24">
                  <c:v>2.8</c:v>
                </c:pt>
                <c:pt idx="25">
                  <c:v>2.2000000000000002</c:v>
                </c:pt>
                <c:pt idx="26">
                  <c:v>1.9</c:v>
                </c:pt>
                <c:pt idx="27">
                  <c:v>2.2999999999999998</c:v>
                </c:pt>
                <c:pt idx="28">
                  <c:v>2.2999999999999998</c:v>
                </c:pt>
                <c:pt idx="29">
                  <c:v>3</c:v>
                </c:pt>
                <c:pt idx="30">
                  <c:v>3.3</c:v>
                </c:pt>
                <c:pt idx="31">
                  <c:v>3.6</c:v>
                </c:pt>
                <c:pt idx="32">
                  <c:v>4.2</c:v>
                </c:pt>
                <c:pt idx="33">
                  <c:v>4.8</c:v>
                </c:pt>
                <c:pt idx="34">
                  <c:v>6.2</c:v>
                </c:pt>
                <c:pt idx="35">
                  <c:v>6.8</c:v>
                </c:pt>
                <c:pt idx="36">
                  <c:v>7.9</c:v>
                </c:pt>
                <c:pt idx="37">
                  <c:v>8.3000000000000007</c:v>
                </c:pt>
                <c:pt idx="38">
                  <c:v>8.9</c:v>
                </c:pt>
                <c:pt idx="39">
                  <c:v>9.6999999999999993</c:v>
                </c:pt>
                <c:pt idx="40">
                  <c:v>10.199999999999999</c:v>
                </c:pt>
                <c:pt idx="41">
                  <c:v>9.5</c:v>
                </c:pt>
                <c:pt idx="42">
                  <c:v>10.1</c:v>
                </c:pt>
                <c:pt idx="43">
                  <c:v>10.199999999999999</c:v>
                </c:pt>
                <c:pt idx="44">
                  <c:v>10.199999999999999</c:v>
                </c:pt>
                <c:pt idx="45">
                  <c:v>10.5</c:v>
                </c:pt>
                <c:pt idx="46">
                  <c:v>10.199999999999999</c:v>
                </c:pt>
                <c:pt idx="47">
                  <c:v>10</c:v>
                </c:pt>
                <c:pt idx="48">
                  <c:v>10.1</c:v>
                </c:pt>
                <c:pt idx="49">
                  <c:v>10</c:v>
                </c:pt>
                <c:pt idx="50">
                  <c:v>10.1</c:v>
                </c:pt>
                <c:pt idx="51">
                  <c:v>10.199999999999999</c:v>
                </c:pt>
                <c:pt idx="52">
                  <c:v>8.8000000000000007</c:v>
                </c:pt>
                <c:pt idx="53">
                  <c:v>8.1</c:v>
                </c:pt>
                <c:pt idx="54">
                  <c:v>7.3</c:v>
                </c:pt>
                <c:pt idx="55">
                  <c:v>7.1</c:v>
                </c:pt>
                <c:pt idx="56">
                  <c:v>6.7</c:v>
                </c:pt>
                <c:pt idx="57">
                  <c:v>6.2</c:v>
                </c:pt>
                <c:pt idx="58">
                  <c:v>5.5</c:v>
                </c:pt>
                <c:pt idx="59">
                  <c:v>5.2</c:v>
                </c:pt>
                <c:pt idx="60">
                  <c:v>4.4000000000000004</c:v>
                </c:pt>
                <c:pt idx="61">
                  <c:v>4.5</c:v>
                </c:pt>
                <c:pt idx="62">
                  <c:v>3.8</c:v>
                </c:pt>
                <c:pt idx="63">
                  <c:v>3.3</c:v>
                </c:pt>
                <c:pt idx="64">
                  <c:v>3.6</c:v>
                </c:pt>
                <c:pt idx="65">
                  <c:v>3.7</c:v>
                </c:pt>
                <c:pt idx="66">
                  <c:v>3.1</c:v>
                </c:pt>
                <c:pt idx="67">
                  <c:v>2.7</c:v>
                </c:pt>
                <c:pt idx="68">
                  <c:v>3</c:v>
                </c:pt>
                <c:pt idx="69">
                  <c:v>2.2999999999999998</c:v>
                </c:pt>
                <c:pt idx="70">
                  <c:v>2.4</c:v>
                </c:pt>
                <c:pt idx="71">
                  <c:v>1.8</c:v>
                </c:pt>
              </c:numCache>
            </c:numRef>
          </c:val>
          <c:smooth val="0"/>
          <c:extLst>
            <c:ext xmlns:c16="http://schemas.microsoft.com/office/drawing/2014/chart" uri="{C3380CC4-5D6E-409C-BE32-E72D297353CC}">
              <c16:uniqueId val="{00000001-3023-CE48-AD03-4DBFEC4FCFA1}"/>
            </c:ext>
          </c:extLst>
        </c:ser>
        <c:dLbls>
          <c:showLegendKey val="0"/>
          <c:showVal val="0"/>
          <c:showCatName val="0"/>
          <c:showSerName val="0"/>
          <c:showPercent val="0"/>
          <c:showBubbleSize val="0"/>
        </c:dLbls>
        <c:marker val="1"/>
        <c:smooth val="0"/>
        <c:axId val="1474932016"/>
        <c:axId val="1474830800"/>
      </c:lineChart>
      <c:dateAx>
        <c:axId val="1474932016"/>
        <c:scaling>
          <c:orientation val="minMax"/>
          <c:min val="43497"/>
        </c:scaling>
        <c:delete val="0"/>
        <c:axPos val="b"/>
        <c:numFmt formatCode="mmm\ yyyy" sourceLinked="0"/>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4830800"/>
        <c:crosses val="autoZero"/>
        <c:auto val="1"/>
        <c:lblOffset val="100"/>
        <c:baseTimeUnit val="months"/>
      </c:dateAx>
      <c:valAx>
        <c:axId val="1474830800"/>
        <c:scaling>
          <c:orientation val="minMax"/>
          <c:max val="12"/>
        </c:scaling>
        <c:delete val="0"/>
        <c:axPos val="l"/>
        <c:majorGridlines>
          <c:spPr>
            <a:ln w="9525" cap="flat" cmpd="sng" algn="ctr">
              <a:solidFill>
                <a:schemeClr val="tx1"/>
              </a:solidFill>
              <a:round/>
            </a:ln>
            <a:effectLst/>
          </c:spPr>
        </c:majorGridlines>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4932016"/>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2"/>
          <c:tx>
            <c:strRef>
              <c:f>Sheet1!$D$1</c:f>
              <c:strCache>
                <c:ptCount val="1"/>
                <c:pt idx="0">
                  <c:v>Column1</c:v>
                </c:pt>
              </c:strCache>
            </c:strRef>
          </c:tx>
          <c:spPr>
            <a:solidFill>
              <a:schemeClr val="tx1">
                <a:alpha val="20000"/>
              </a:schemeClr>
            </a:solidFill>
            <a:ln>
              <a:noFill/>
            </a:ln>
            <a:effectLst/>
          </c:spPr>
          <c:cat>
            <c:numRef>
              <c:f>Sheet1!$A$2:$A$73</c:f>
              <c:numCache>
                <c:formatCode>m/d/yy</c:formatCode>
                <c:ptCount val="72"/>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pt idx="44">
                  <c:v>44774</c:v>
                </c:pt>
                <c:pt idx="45">
                  <c:v>44805</c:v>
                </c:pt>
                <c:pt idx="46">
                  <c:v>44835</c:v>
                </c:pt>
                <c:pt idx="47">
                  <c:v>44866</c:v>
                </c:pt>
                <c:pt idx="48">
                  <c:v>44896</c:v>
                </c:pt>
                <c:pt idx="49">
                  <c:v>44927</c:v>
                </c:pt>
                <c:pt idx="50">
                  <c:v>44958</c:v>
                </c:pt>
                <c:pt idx="51">
                  <c:v>44986</c:v>
                </c:pt>
                <c:pt idx="52">
                  <c:v>45017</c:v>
                </c:pt>
                <c:pt idx="53">
                  <c:v>45047</c:v>
                </c:pt>
                <c:pt idx="54">
                  <c:v>45078</c:v>
                </c:pt>
                <c:pt idx="55">
                  <c:v>45108</c:v>
                </c:pt>
                <c:pt idx="56">
                  <c:v>45139</c:v>
                </c:pt>
                <c:pt idx="57">
                  <c:v>45170</c:v>
                </c:pt>
                <c:pt idx="58">
                  <c:v>45200</c:v>
                </c:pt>
                <c:pt idx="59">
                  <c:v>45231</c:v>
                </c:pt>
                <c:pt idx="60">
                  <c:v>45261</c:v>
                </c:pt>
                <c:pt idx="61">
                  <c:v>45292</c:v>
                </c:pt>
                <c:pt idx="62">
                  <c:v>45323</c:v>
                </c:pt>
                <c:pt idx="63">
                  <c:v>45352</c:v>
                </c:pt>
                <c:pt idx="64">
                  <c:v>45383</c:v>
                </c:pt>
                <c:pt idx="65">
                  <c:v>45413</c:v>
                </c:pt>
                <c:pt idx="66">
                  <c:v>45444</c:v>
                </c:pt>
                <c:pt idx="67">
                  <c:v>45474</c:v>
                </c:pt>
                <c:pt idx="68">
                  <c:v>45505</c:v>
                </c:pt>
                <c:pt idx="69">
                  <c:v>45536</c:v>
                </c:pt>
                <c:pt idx="70">
                  <c:v>45566</c:v>
                </c:pt>
                <c:pt idx="71">
                  <c:v>45597</c:v>
                </c:pt>
              </c:numCache>
            </c:numRef>
          </c:cat>
          <c:val>
            <c:numRef>
              <c:f>Sheet1!$D$2:$D$73</c:f>
              <c:numCache>
                <c:formatCode>General</c:formatCode>
                <c:ptCount val="72"/>
                <c:pt idx="14">
                  <c:v>10</c:v>
                </c:pt>
                <c:pt idx="15">
                  <c:v>10</c:v>
                </c:pt>
                <c:pt idx="16">
                  <c:v>10</c:v>
                </c:pt>
              </c:numCache>
            </c:numRef>
          </c:val>
          <c:extLst>
            <c:ext xmlns:c16="http://schemas.microsoft.com/office/drawing/2014/chart" uri="{C3380CC4-5D6E-409C-BE32-E72D297353CC}">
              <c16:uniqueId val="{00000001-3151-4046-8D18-141D03073AA1}"/>
            </c:ext>
          </c:extLst>
        </c:ser>
        <c:dLbls>
          <c:showLegendKey val="0"/>
          <c:showVal val="0"/>
          <c:showCatName val="0"/>
          <c:showSerName val="0"/>
          <c:showPercent val="0"/>
          <c:showBubbleSize val="0"/>
        </c:dLbls>
        <c:axId val="1474932016"/>
        <c:axId val="1474830800"/>
      </c:areaChart>
      <c:lineChart>
        <c:grouping val="standard"/>
        <c:varyColors val="0"/>
        <c:ser>
          <c:idx val="0"/>
          <c:order val="0"/>
          <c:tx>
            <c:strRef>
              <c:f>Sheet1!$B$1</c:f>
              <c:strCache>
                <c:ptCount val="1"/>
                <c:pt idx="0">
                  <c:v>U.S.</c:v>
                </c:pt>
              </c:strCache>
            </c:strRef>
          </c:tx>
          <c:spPr>
            <a:ln w="28575" cap="rnd">
              <a:solidFill>
                <a:srgbClr val="65A002"/>
              </a:solidFill>
              <a:round/>
            </a:ln>
            <a:effectLst/>
          </c:spPr>
          <c:marker>
            <c:symbol val="none"/>
          </c:marker>
          <c:cat>
            <c:numRef>
              <c:f>Sheet1!$A$2:$A$73</c:f>
              <c:numCache>
                <c:formatCode>m/d/yy</c:formatCode>
                <c:ptCount val="72"/>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pt idx="44">
                  <c:v>44774</c:v>
                </c:pt>
                <c:pt idx="45">
                  <c:v>44805</c:v>
                </c:pt>
                <c:pt idx="46">
                  <c:v>44835</c:v>
                </c:pt>
                <c:pt idx="47">
                  <c:v>44866</c:v>
                </c:pt>
                <c:pt idx="48">
                  <c:v>44896</c:v>
                </c:pt>
                <c:pt idx="49">
                  <c:v>44927</c:v>
                </c:pt>
                <c:pt idx="50">
                  <c:v>44958</c:v>
                </c:pt>
                <c:pt idx="51">
                  <c:v>44986</c:v>
                </c:pt>
                <c:pt idx="52">
                  <c:v>45017</c:v>
                </c:pt>
                <c:pt idx="53">
                  <c:v>45047</c:v>
                </c:pt>
                <c:pt idx="54">
                  <c:v>45078</c:v>
                </c:pt>
                <c:pt idx="55">
                  <c:v>45108</c:v>
                </c:pt>
                <c:pt idx="56">
                  <c:v>45139</c:v>
                </c:pt>
                <c:pt idx="57">
                  <c:v>45170</c:v>
                </c:pt>
                <c:pt idx="58">
                  <c:v>45200</c:v>
                </c:pt>
                <c:pt idx="59">
                  <c:v>45231</c:v>
                </c:pt>
                <c:pt idx="60">
                  <c:v>45261</c:v>
                </c:pt>
                <c:pt idx="61">
                  <c:v>45292</c:v>
                </c:pt>
                <c:pt idx="62">
                  <c:v>45323</c:v>
                </c:pt>
                <c:pt idx="63">
                  <c:v>45352</c:v>
                </c:pt>
                <c:pt idx="64">
                  <c:v>45383</c:v>
                </c:pt>
                <c:pt idx="65">
                  <c:v>45413</c:v>
                </c:pt>
                <c:pt idx="66">
                  <c:v>45444</c:v>
                </c:pt>
                <c:pt idx="67">
                  <c:v>45474</c:v>
                </c:pt>
                <c:pt idx="68">
                  <c:v>45505</c:v>
                </c:pt>
                <c:pt idx="69">
                  <c:v>45536</c:v>
                </c:pt>
                <c:pt idx="70">
                  <c:v>45566</c:v>
                </c:pt>
                <c:pt idx="71">
                  <c:v>45597</c:v>
                </c:pt>
              </c:numCache>
            </c:numRef>
          </c:cat>
          <c:val>
            <c:numRef>
              <c:f>Sheet1!$B$2:$B$73</c:f>
              <c:numCache>
                <c:formatCode>General</c:formatCode>
                <c:ptCount val="72"/>
                <c:pt idx="1">
                  <c:v>2.5</c:v>
                </c:pt>
                <c:pt idx="2">
                  <c:v>2.4</c:v>
                </c:pt>
                <c:pt idx="3">
                  <c:v>2.4</c:v>
                </c:pt>
                <c:pt idx="4">
                  <c:v>2.4</c:v>
                </c:pt>
                <c:pt idx="5">
                  <c:v>2.2999999999999998</c:v>
                </c:pt>
                <c:pt idx="6">
                  <c:v>2.4</c:v>
                </c:pt>
                <c:pt idx="7">
                  <c:v>2.4</c:v>
                </c:pt>
                <c:pt idx="8">
                  <c:v>2.5</c:v>
                </c:pt>
                <c:pt idx="9">
                  <c:v>2.5</c:v>
                </c:pt>
                <c:pt idx="10">
                  <c:v>2.6</c:v>
                </c:pt>
                <c:pt idx="11">
                  <c:v>2.7</c:v>
                </c:pt>
                <c:pt idx="12">
                  <c:v>2.5</c:v>
                </c:pt>
                <c:pt idx="13">
                  <c:v>2.6</c:v>
                </c:pt>
                <c:pt idx="14">
                  <c:v>2.7</c:v>
                </c:pt>
                <c:pt idx="15">
                  <c:v>2.4</c:v>
                </c:pt>
                <c:pt idx="16">
                  <c:v>1.8</c:v>
                </c:pt>
                <c:pt idx="17">
                  <c:v>1.4</c:v>
                </c:pt>
                <c:pt idx="18">
                  <c:v>1.5</c:v>
                </c:pt>
                <c:pt idx="19">
                  <c:v>1.9</c:v>
                </c:pt>
                <c:pt idx="20">
                  <c:v>1.9</c:v>
                </c:pt>
                <c:pt idx="21">
                  <c:v>1.7</c:v>
                </c:pt>
                <c:pt idx="22">
                  <c:v>1.6</c:v>
                </c:pt>
                <c:pt idx="23">
                  <c:v>1.7</c:v>
                </c:pt>
                <c:pt idx="24">
                  <c:v>1.7</c:v>
                </c:pt>
                <c:pt idx="25">
                  <c:v>1.4</c:v>
                </c:pt>
                <c:pt idx="26">
                  <c:v>1.5</c:v>
                </c:pt>
                <c:pt idx="27">
                  <c:v>1.8</c:v>
                </c:pt>
                <c:pt idx="28">
                  <c:v>2.7</c:v>
                </c:pt>
                <c:pt idx="29">
                  <c:v>3.4</c:v>
                </c:pt>
                <c:pt idx="30">
                  <c:v>3.5</c:v>
                </c:pt>
                <c:pt idx="31">
                  <c:v>3.2</c:v>
                </c:pt>
                <c:pt idx="32">
                  <c:v>3.2</c:v>
                </c:pt>
                <c:pt idx="33">
                  <c:v>3.3</c:v>
                </c:pt>
                <c:pt idx="34">
                  <c:v>3.8</c:v>
                </c:pt>
                <c:pt idx="35">
                  <c:v>3.9</c:v>
                </c:pt>
                <c:pt idx="36">
                  <c:v>4</c:v>
                </c:pt>
                <c:pt idx="37">
                  <c:v>4.5999999999999996</c:v>
                </c:pt>
                <c:pt idx="38">
                  <c:v>4.8</c:v>
                </c:pt>
                <c:pt idx="39">
                  <c:v>5.0999999999999996</c:v>
                </c:pt>
                <c:pt idx="40">
                  <c:v>5.4</c:v>
                </c:pt>
                <c:pt idx="41">
                  <c:v>5.7</c:v>
                </c:pt>
                <c:pt idx="42">
                  <c:v>6.2</c:v>
                </c:pt>
                <c:pt idx="43">
                  <c:v>6.2</c:v>
                </c:pt>
                <c:pt idx="44">
                  <c:v>6.8</c:v>
                </c:pt>
                <c:pt idx="45">
                  <c:v>7.4</c:v>
                </c:pt>
                <c:pt idx="46">
                  <c:v>7.2</c:v>
                </c:pt>
                <c:pt idx="47">
                  <c:v>7.2</c:v>
                </c:pt>
                <c:pt idx="48">
                  <c:v>7.5</c:v>
                </c:pt>
                <c:pt idx="49">
                  <c:v>7.6</c:v>
                </c:pt>
                <c:pt idx="50">
                  <c:v>7.6</c:v>
                </c:pt>
                <c:pt idx="51">
                  <c:v>7.3</c:v>
                </c:pt>
                <c:pt idx="52">
                  <c:v>6.8</c:v>
                </c:pt>
                <c:pt idx="53">
                  <c:v>6.3</c:v>
                </c:pt>
                <c:pt idx="54">
                  <c:v>5.7</c:v>
                </c:pt>
                <c:pt idx="55">
                  <c:v>5.7</c:v>
                </c:pt>
                <c:pt idx="56">
                  <c:v>5.4</c:v>
                </c:pt>
                <c:pt idx="57">
                  <c:v>5.2</c:v>
                </c:pt>
                <c:pt idx="58">
                  <c:v>5.0999999999999996</c:v>
                </c:pt>
                <c:pt idx="59">
                  <c:v>5.2</c:v>
                </c:pt>
                <c:pt idx="60">
                  <c:v>5</c:v>
                </c:pt>
                <c:pt idx="61">
                  <c:v>4.9000000000000004</c:v>
                </c:pt>
                <c:pt idx="62">
                  <c:v>5</c:v>
                </c:pt>
                <c:pt idx="63">
                  <c:v>5.3</c:v>
                </c:pt>
                <c:pt idx="64">
                  <c:v>5.3</c:v>
                </c:pt>
                <c:pt idx="65">
                  <c:v>5.2</c:v>
                </c:pt>
                <c:pt idx="66">
                  <c:v>5</c:v>
                </c:pt>
                <c:pt idx="67">
                  <c:v>4.9000000000000004</c:v>
                </c:pt>
                <c:pt idx="68">
                  <c:v>4.8</c:v>
                </c:pt>
                <c:pt idx="69">
                  <c:v>4.7</c:v>
                </c:pt>
                <c:pt idx="70">
                  <c:v>4.7</c:v>
                </c:pt>
                <c:pt idx="71">
                  <c:v>4.5</c:v>
                </c:pt>
              </c:numCache>
            </c:numRef>
          </c:val>
          <c:smooth val="0"/>
          <c:extLst>
            <c:ext xmlns:c16="http://schemas.microsoft.com/office/drawing/2014/chart" uri="{C3380CC4-5D6E-409C-BE32-E72D297353CC}">
              <c16:uniqueId val="{00000000-3023-CE48-AD03-4DBFEC4FCFA1}"/>
            </c:ext>
          </c:extLst>
        </c:ser>
        <c:ser>
          <c:idx val="1"/>
          <c:order val="1"/>
          <c:tx>
            <c:strRef>
              <c:f>Sheet1!$C$1</c:f>
              <c:strCache>
                <c:ptCount val="1"/>
                <c:pt idx="0">
                  <c:v>Mountain</c:v>
                </c:pt>
              </c:strCache>
            </c:strRef>
          </c:tx>
          <c:spPr>
            <a:ln w="28575" cap="rnd">
              <a:solidFill>
                <a:srgbClr val="005195"/>
              </a:solidFill>
              <a:round/>
            </a:ln>
            <a:effectLst/>
          </c:spPr>
          <c:marker>
            <c:symbol val="none"/>
          </c:marker>
          <c:cat>
            <c:numRef>
              <c:f>Sheet1!$A$2:$A$73</c:f>
              <c:numCache>
                <c:formatCode>m/d/yy</c:formatCode>
                <c:ptCount val="72"/>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pt idx="44">
                  <c:v>44774</c:v>
                </c:pt>
                <c:pt idx="45">
                  <c:v>44805</c:v>
                </c:pt>
                <c:pt idx="46">
                  <c:v>44835</c:v>
                </c:pt>
                <c:pt idx="47">
                  <c:v>44866</c:v>
                </c:pt>
                <c:pt idx="48">
                  <c:v>44896</c:v>
                </c:pt>
                <c:pt idx="49">
                  <c:v>44927</c:v>
                </c:pt>
                <c:pt idx="50">
                  <c:v>44958</c:v>
                </c:pt>
                <c:pt idx="51">
                  <c:v>44986</c:v>
                </c:pt>
                <c:pt idx="52">
                  <c:v>45017</c:v>
                </c:pt>
                <c:pt idx="53">
                  <c:v>45047</c:v>
                </c:pt>
                <c:pt idx="54">
                  <c:v>45078</c:v>
                </c:pt>
                <c:pt idx="55">
                  <c:v>45108</c:v>
                </c:pt>
                <c:pt idx="56">
                  <c:v>45139</c:v>
                </c:pt>
                <c:pt idx="57">
                  <c:v>45170</c:v>
                </c:pt>
                <c:pt idx="58">
                  <c:v>45200</c:v>
                </c:pt>
                <c:pt idx="59">
                  <c:v>45231</c:v>
                </c:pt>
                <c:pt idx="60">
                  <c:v>45261</c:v>
                </c:pt>
                <c:pt idx="61">
                  <c:v>45292</c:v>
                </c:pt>
                <c:pt idx="62">
                  <c:v>45323</c:v>
                </c:pt>
                <c:pt idx="63">
                  <c:v>45352</c:v>
                </c:pt>
                <c:pt idx="64">
                  <c:v>45383</c:v>
                </c:pt>
                <c:pt idx="65">
                  <c:v>45413</c:v>
                </c:pt>
                <c:pt idx="66">
                  <c:v>45444</c:v>
                </c:pt>
                <c:pt idx="67">
                  <c:v>45474</c:v>
                </c:pt>
                <c:pt idx="68">
                  <c:v>45505</c:v>
                </c:pt>
                <c:pt idx="69">
                  <c:v>45536</c:v>
                </c:pt>
                <c:pt idx="70">
                  <c:v>45566</c:v>
                </c:pt>
                <c:pt idx="71">
                  <c:v>45597</c:v>
                </c:pt>
              </c:numCache>
            </c:numRef>
          </c:cat>
          <c:val>
            <c:numRef>
              <c:f>Sheet1!$C$2:$C$73</c:f>
              <c:numCache>
                <c:formatCode>General</c:formatCode>
                <c:ptCount val="72"/>
                <c:pt idx="1">
                  <c:v>3.4</c:v>
                </c:pt>
                <c:pt idx="2">
                  <c:v>3.2</c:v>
                </c:pt>
                <c:pt idx="3">
                  <c:v>3.2</c:v>
                </c:pt>
                <c:pt idx="4">
                  <c:v>3.3</c:v>
                </c:pt>
                <c:pt idx="5">
                  <c:v>3.2</c:v>
                </c:pt>
                <c:pt idx="6">
                  <c:v>3.4</c:v>
                </c:pt>
                <c:pt idx="7">
                  <c:v>3.7</c:v>
                </c:pt>
                <c:pt idx="8">
                  <c:v>4</c:v>
                </c:pt>
                <c:pt idx="9">
                  <c:v>4.2</c:v>
                </c:pt>
                <c:pt idx="10">
                  <c:v>4</c:v>
                </c:pt>
                <c:pt idx="11">
                  <c:v>3.7</c:v>
                </c:pt>
                <c:pt idx="12">
                  <c:v>3.2</c:v>
                </c:pt>
                <c:pt idx="13">
                  <c:v>3.4</c:v>
                </c:pt>
                <c:pt idx="14">
                  <c:v>3.7</c:v>
                </c:pt>
                <c:pt idx="15">
                  <c:v>3.3</c:v>
                </c:pt>
                <c:pt idx="16">
                  <c:v>2.7</c:v>
                </c:pt>
                <c:pt idx="17">
                  <c:v>2.5</c:v>
                </c:pt>
                <c:pt idx="18">
                  <c:v>2.6</c:v>
                </c:pt>
                <c:pt idx="19">
                  <c:v>2.5</c:v>
                </c:pt>
                <c:pt idx="20">
                  <c:v>1.8</c:v>
                </c:pt>
                <c:pt idx="21">
                  <c:v>1.4</c:v>
                </c:pt>
                <c:pt idx="22">
                  <c:v>1.2</c:v>
                </c:pt>
                <c:pt idx="23">
                  <c:v>1.4</c:v>
                </c:pt>
                <c:pt idx="24">
                  <c:v>1.3</c:v>
                </c:pt>
                <c:pt idx="25">
                  <c:v>1.1000000000000001</c:v>
                </c:pt>
                <c:pt idx="26">
                  <c:v>1.3</c:v>
                </c:pt>
                <c:pt idx="27">
                  <c:v>1.5</c:v>
                </c:pt>
                <c:pt idx="28">
                  <c:v>2.5</c:v>
                </c:pt>
                <c:pt idx="29">
                  <c:v>3.2</c:v>
                </c:pt>
                <c:pt idx="30">
                  <c:v>3.1</c:v>
                </c:pt>
                <c:pt idx="31">
                  <c:v>2.9</c:v>
                </c:pt>
                <c:pt idx="32">
                  <c:v>3.2</c:v>
                </c:pt>
                <c:pt idx="33">
                  <c:v>3.7</c:v>
                </c:pt>
                <c:pt idx="34">
                  <c:v>4.7</c:v>
                </c:pt>
                <c:pt idx="35">
                  <c:v>5.3</c:v>
                </c:pt>
                <c:pt idx="36">
                  <c:v>6</c:v>
                </c:pt>
                <c:pt idx="37">
                  <c:v>6.5</c:v>
                </c:pt>
                <c:pt idx="38">
                  <c:v>6.7</c:v>
                </c:pt>
                <c:pt idx="39">
                  <c:v>7.5</c:v>
                </c:pt>
                <c:pt idx="40">
                  <c:v>7.5</c:v>
                </c:pt>
                <c:pt idx="41">
                  <c:v>7.3</c:v>
                </c:pt>
                <c:pt idx="42">
                  <c:v>7.6</c:v>
                </c:pt>
                <c:pt idx="43">
                  <c:v>8</c:v>
                </c:pt>
                <c:pt idx="44">
                  <c:v>8.6999999999999993</c:v>
                </c:pt>
                <c:pt idx="45">
                  <c:v>9.1999999999999993</c:v>
                </c:pt>
                <c:pt idx="46">
                  <c:v>9.3000000000000007</c:v>
                </c:pt>
                <c:pt idx="47">
                  <c:v>8.6999999999999993</c:v>
                </c:pt>
                <c:pt idx="48">
                  <c:v>9.1</c:v>
                </c:pt>
                <c:pt idx="49">
                  <c:v>8.8000000000000007</c:v>
                </c:pt>
                <c:pt idx="50">
                  <c:v>8.5</c:v>
                </c:pt>
                <c:pt idx="51">
                  <c:v>8.6</c:v>
                </c:pt>
                <c:pt idx="52">
                  <c:v>8.3000000000000007</c:v>
                </c:pt>
                <c:pt idx="53">
                  <c:v>7.7</c:v>
                </c:pt>
                <c:pt idx="54">
                  <c:v>6.9</c:v>
                </c:pt>
                <c:pt idx="55">
                  <c:v>6.6</c:v>
                </c:pt>
                <c:pt idx="56">
                  <c:v>5.8</c:v>
                </c:pt>
                <c:pt idx="57">
                  <c:v>5.6</c:v>
                </c:pt>
                <c:pt idx="58">
                  <c:v>5.0999999999999996</c:v>
                </c:pt>
                <c:pt idx="59">
                  <c:v>5.2</c:v>
                </c:pt>
                <c:pt idx="60">
                  <c:v>4.8</c:v>
                </c:pt>
                <c:pt idx="61">
                  <c:v>5.2</c:v>
                </c:pt>
                <c:pt idx="62">
                  <c:v>4.5</c:v>
                </c:pt>
                <c:pt idx="63">
                  <c:v>4.4000000000000004</c:v>
                </c:pt>
                <c:pt idx="64">
                  <c:v>4.3</c:v>
                </c:pt>
                <c:pt idx="65">
                  <c:v>4.3</c:v>
                </c:pt>
                <c:pt idx="66">
                  <c:v>4.4000000000000004</c:v>
                </c:pt>
                <c:pt idx="67">
                  <c:v>4</c:v>
                </c:pt>
                <c:pt idx="68">
                  <c:v>4.3</c:v>
                </c:pt>
                <c:pt idx="69">
                  <c:v>3.4</c:v>
                </c:pt>
                <c:pt idx="70">
                  <c:v>3.2</c:v>
                </c:pt>
                <c:pt idx="71">
                  <c:v>2.9</c:v>
                </c:pt>
              </c:numCache>
            </c:numRef>
          </c:val>
          <c:smooth val="0"/>
          <c:extLst>
            <c:ext xmlns:c16="http://schemas.microsoft.com/office/drawing/2014/chart" uri="{C3380CC4-5D6E-409C-BE32-E72D297353CC}">
              <c16:uniqueId val="{00000001-3023-CE48-AD03-4DBFEC4FCFA1}"/>
            </c:ext>
          </c:extLst>
        </c:ser>
        <c:dLbls>
          <c:showLegendKey val="0"/>
          <c:showVal val="0"/>
          <c:showCatName val="0"/>
          <c:showSerName val="0"/>
          <c:showPercent val="0"/>
          <c:showBubbleSize val="0"/>
        </c:dLbls>
        <c:marker val="1"/>
        <c:smooth val="0"/>
        <c:axId val="1474932016"/>
        <c:axId val="1474830800"/>
      </c:lineChart>
      <c:dateAx>
        <c:axId val="1474932016"/>
        <c:scaling>
          <c:orientation val="minMax"/>
          <c:min val="43497"/>
        </c:scaling>
        <c:delete val="0"/>
        <c:axPos val="b"/>
        <c:numFmt formatCode="mmm\ yyyy" sourceLinked="0"/>
        <c:majorTickMark val="none"/>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4830800"/>
        <c:crosses val="autoZero"/>
        <c:auto val="1"/>
        <c:lblOffset val="100"/>
        <c:baseTimeUnit val="months"/>
      </c:dateAx>
      <c:valAx>
        <c:axId val="1474830800"/>
        <c:scaling>
          <c:orientation val="minMax"/>
          <c:max val="10"/>
        </c:scaling>
        <c:delete val="0"/>
        <c:axPos val="l"/>
        <c:majorGridlines>
          <c:spPr>
            <a:ln w="9525" cap="flat" cmpd="sng" algn="ctr">
              <a:solidFill>
                <a:schemeClr val="tx1"/>
              </a:solidFill>
              <a:round/>
            </a:ln>
            <a:effectLst/>
          </c:spPr>
        </c:majorGridlines>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4932016"/>
        <c:crosses val="autoZero"/>
        <c:crossBetween val="between"/>
        <c:majorUnit val="2"/>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33629478081691E-2"/>
          <c:y val="0.14120445676511822"/>
          <c:w val="0.8870490543029903"/>
          <c:h val="0.62557649568786622"/>
        </c:manualLayout>
      </c:layout>
      <c:barChart>
        <c:barDir val="col"/>
        <c:grouping val="clustered"/>
        <c:varyColors val="0"/>
        <c:ser>
          <c:idx val="0"/>
          <c:order val="0"/>
          <c:tx>
            <c:strRef>
              <c:f>Sheet1!$B$1</c:f>
              <c:strCache>
                <c:ptCount val="1"/>
                <c:pt idx="0">
                  <c:v>Change in Nonfarm Employment</c:v>
                </c:pt>
              </c:strCache>
            </c:strRef>
          </c:tx>
          <c:spPr>
            <a:solidFill>
              <a:srgbClr val="005195"/>
            </a:solidFill>
            <a:ln>
              <a:noFill/>
            </a:ln>
            <a:effectLst/>
          </c:spPr>
          <c:invertIfNegative val="0"/>
          <c:dPt>
            <c:idx val="49"/>
            <c:invertIfNegative val="0"/>
            <c:bubble3D val="0"/>
            <c:extLst>
              <c:ext xmlns:c16="http://schemas.microsoft.com/office/drawing/2014/chart" uri="{C3380CC4-5D6E-409C-BE32-E72D297353CC}">
                <c16:uniqueId val="{00000030-6AFE-324C-91A0-23DAE14D1642}"/>
              </c:ext>
            </c:extLst>
          </c:dPt>
          <c:dPt>
            <c:idx val="50"/>
            <c:invertIfNegative val="0"/>
            <c:bubble3D val="0"/>
            <c:extLst>
              <c:ext xmlns:c16="http://schemas.microsoft.com/office/drawing/2014/chart" uri="{C3380CC4-5D6E-409C-BE32-E72D297353CC}">
                <c16:uniqueId val="{00000002-F820-8044-8DC3-81C07A3020B5}"/>
              </c:ext>
            </c:extLst>
          </c:dPt>
          <c:dPt>
            <c:idx val="51"/>
            <c:invertIfNegative val="0"/>
            <c:bubble3D val="0"/>
            <c:extLst>
              <c:ext xmlns:c16="http://schemas.microsoft.com/office/drawing/2014/chart" uri="{C3380CC4-5D6E-409C-BE32-E72D297353CC}">
                <c16:uniqueId val="{00000004-9BBE-8549-B605-F6468780CAAC}"/>
              </c:ext>
            </c:extLst>
          </c:dPt>
          <c:dPt>
            <c:idx val="52"/>
            <c:invertIfNegative val="0"/>
            <c:bubble3D val="0"/>
            <c:extLst>
              <c:ext xmlns:c16="http://schemas.microsoft.com/office/drawing/2014/chart" uri="{C3380CC4-5D6E-409C-BE32-E72D297353CC}">
                <c16:uniqueId val="{00000006-FC94-8E48-A58C-080DAAD2607A}"/>
              </c:ext>
            </c:extLst>
          </c:dPt>
          <c:dPt>
            <c:idx val="53"/>
            <c:invertIfNegative val="0"/>
            <c:bubble3D val="0"/>
            <c:extLst>
              <c:ext xmlns:c16="http://schemas.microsoft.com/office/drawing/2014/chart" uri="{C3380CC4-5D6E-409C-BE32-E72D297353CC}">
                <c16:uniqueId val="{00000008-63B8-4D46-80B5-157AD7156359}"/>
              </c:ext>
            </c:extLst>
          </c:dPt>
          <c:dPt>
            <c:idx val="54"/>
            <c:invertIfNegative val="0"/>
            <c:bubble3D val="0"/>
            <c:extLst>
              <c:ext xmlns:c16="http://schemas.microsoft.com/office/drawing/2014/chart" uri="{C3380CC4-5D6E-409C-BE32-E72D297353CC}">
                <c16:uniqueId val="{0000000B-1446-E345-8048-C57236212A11}"/>
              </c:ext>
            </c:extLst>
          </c:dPt>
          <c:dPt>
            <c:idx val="55"/>
            <c:invertIfNegative val="0"/>
            <c:bubble3D val="0"/>
            <c:extLst>
              <c:ext xmlns:c16="http://schemas.microsoft.com/office/drawing/2014/chart" uri="{C3380CC4-5D6E-409C-BE32-E72D297353CC}">
                <c16:uniqueId val="{0000000D-57D1-1C4E-86A7-C7B226A09919}"/>
              </c:ext>
            </c:extLst>
          </c:dPt>
          <c:dPt>
            <c:idx val="56"/>
            <c:invertIfNegative val="0"/>
            <c:bubble3D val="0"/>
            <c:extLst>
              <c:ext xmlns:c16="http://schemas.microsoft.com/office/drawing/2014/chart" uri="{C3380CC4-5D6E-409C-BE32-E72D297353CC}">
                <c16:uniqueId val="{0000000F-BB40-E444-8BFE-B5B057A2FCC1}"/>
              </c:ext>
            </c:extLst>
          </c:dPt>
          <c:dPt>
            <c:idx val="57"/>
            <c:invertIfNegative val="0"/>
            <c:bubble3D val="0"/>
            <c:extLst>
              <c:ext xmlns:c16="http://schemas.microsoft.com/office/drawing/2014/chart" uri="{C3380CC4-5D6E-409C-BE32-E72D297353CC}">
                <c16:uniqueId val="{00000011-03CD-5A4B-9145-E70477FC4D32}"/>
              </c:ext>
            </c:extLst>
          </c:dPt>
          <c:dPt>
            <c:idx val="58"/>
            <c:invertIfNegative val="0"/>
            <c:bubble3D val="0"/>
            <c:extLst>
              <c:ext xmlns:c16="http://schemas.microsoft.com/office/drawing/2014/chart" uri="{C3380CC4-5D6E-409C-BE32-E72D297353CC}">
                <c16:uniqueId val="{00000013-7AAE-D141-85EF-FBC11AACCF4B}"/>
              </c:ext>
            </c:extLst>
          </c:dPt>
          <c:dPt>
            <c:idx val="59"/>
            <c:invertIfNegative val="0"/>
            <c:bubble3D val="0"/>
            <c:extLst>
              <c:ext xmlns:c16="http://schemas.microsoft.com/office/drawing/2014/chart" uri="{C3380CC4-5D6E-409C-BE32-E72D297353CC}">
                <c16:uniqueId val="{00000014-CB28-FA4A-9BB1-727614D1A0C6}"/>
              </c:ext>
            </c:extLst>
          </c:dPt>
          <c:dPt>
            <c:idx val="60"/>
            <c:invertIfNegative val="0"/>
            <c:bubble3D val="0"/>
            <c:extLst>
              <c:ext xmlns:c16="http://schemas.microsoft.com/office/drawing/2014/chart" uri="{C3380CC4-5D6E-409C-BE32-E72D297353CC}">
                <c16:uniqueId val="{00000018-524F-F847-AB5B-FCC9C6F40D88}"/>
              </c:ext>
            </c:extLst>
          </c:dPt>
          <c:dPt>
            <c:idx val="61"/>
            <c:invertIfNegative val="0"/>
            <c:bubble3D val="0"/>
            <c:extLst>
              <c:ext xmlns:c16="http://schemas.microsoft.com/office/drawing/2014/chart" uri="{C3380CC4-5D6E-409C-BE32-E72D297353CC}">
                <c16:uniqueId val="{00000019-806C-8045-8893-456902F11F61}"/>
              </c:ext>
            </c:extLst>
          </c:dPt>
          <c:dPt>
            <c:idx val="62"/>
            <c:invertIfNegative val="0"/>
            <c:bubble3D val="0"/>
            <c:extLst>
              <c:ext xmlns:c16="http://schemas.microsoft.com/office/drawing/2014/chart" uri="{C3380CC4-5D6E-409C-BE32-E72D297353CC}">
                <c16:uniqueId val="{0000001B-77B1-3342-B93F-ED7807A03BD6}"/>
              </c:ext>
            </c:extLst>
          </c:dPt>
          <c:dPt>
            <c:idx val="63"/>
            <c:invertIfNegative val="0"/>
            <c:bubble3D val="0"/>
            <c:extLst>
              <c:ext xmlns:c16="http://schemas.microsoft.com/office/drawing/2014/chart" uri="{C3380CC4-5D6E-409C-BE32-E72D297353CC}">
                <c16:uniqueId val="{0000001D-60C9-9240-B1DD-32E79B199D6F}"/>
              </c:ext>
            </c:extLst>
          </c:dPt>
          <c:dPt>
            <c:idx val="64"/>
            <c:invertIfNegative val="0"/>
            <c:bubble3D val="0"/>
            <c:extLst>
              <c:ext xmlns:c16="http://schemas.microsoft.com/office/drawing/2014/chart" uri="{C3380CC4-5D6E-409C-BE32-E72D297353CC}">
                <c16:uniqueId val="{0000001F-1441-4D4C-A259-CFD1854AAE28}"/>
              </c:ext>
            </c:extLst>
          </c:dPt>
          <c:dPt>
            <c:idx val="65"/>
            <c:invertIfNegative val="0"/>
            <c:bubble3D val="0"/>
            <c:extLst>
              <c:ext xmlns:c16="http://schemas.microsoft.com/office/drawing/2014/chart" uri="{C3380CC4-5D6E-409C-BE32-E72D297353CC}">
                <c16:uniqueId val="{00000021-2E50-6E45-82EB-67A6ACA98D4A}"/>
              </c:ext>
            </c:extLst>
          </c:dPt>
          <c:dPt>
            <c:idx val="66"/>
            <c:invertIfNegative val="0"/>
            <c:bubble3D val="0"/>
            <c:extLst>
              <c:ext xmlns:c16="http://schemas.microsoft.com/office/drawing/2014/chart" uri="{C3380CC4-5D6E-409C-BE32-E72D297353CC}">
                <c16:uniqueId val="{00000023-0588-4A45-9D36-D33CB9064A55}"/>
              </c:ext>
            </c:extLst>
          </c:dPt>
          <c:dPt>
            <c:idx val="67"/>
            <c:invertIfNegative val="0"/>
            <c:bubble3D val="0"/>
            <c:extLst>
              <c:ext xmlns:c16="http://schemas.microsoft.com/office/drawing/2014/chart" uri="{C3380CC4-5D6E-409C-BE32-E72D297353CC}">
                <c16:uniqueId val="{00000025-5949-5449-B635-60E5A5322FBB}"/>
              </c:ext>
            </c:extLst>
          </c:dPt>
          <c:dPt>
            <c:idx val="68"/>
            <c:invertIfNegative val="0"/>
            <c:bubble3D val="0"/>
            <c:extLst>
              <c:ext xmlns:c16="http://schemas.microsoft.com/office/drawing/2014/chart" uri="{C3380CC4-5D6E-409C-BE32-E72D297353CC}">
                <c16:uniqueId val="{00000027-8A22-8D45-8FB0-AFE52570FA8A}"/>
              </c:ext>
            </c:extLst>
          </c:dPt>
          <c:dPt>
            <c:idx val="69"/>
            <c:invertIfNegative val="0"/>
            <c:bubble3D val="0"/>
            <c:extLst>
              <c:ext xmlns:c16="http://schemas.microsoft.com/office/drawing/2014/chart" uri="{C3380CC4-5D6E-409C-BE32-E72D297353CC}">
                <c16:uniqueId val="{00000029-BE48-BD4E-9690-0A5B2180D8E0}"/>
              </c:ext>
            </c:extLst>
          </c:dPt>
          <c:dPt>
            <c:idx val="70"/>
            <c:invertIfNegative val="0"/>
            <c:bubble3D val="0"/>
            <c:extLst>
              <c:ext xmlns:c16="http://schemas.microsoft.com/office/drawing/2014/chart" uri="{C3380CC4-5D6E-409C-BE32-E72D297353CC}">
                <c16:uniqueId val="{0000002B-7B21-CB4D-AD8D-445D7650D4AA}"/>
              </c:ext>
            </c:extLst>
          </c:dPt>
          <c:dPt>
            <c:idx val="71"/>
            <c:invertIfNegative val="0"/>
            <c:bubble3D val="0"/>
            <c:extLst>
              <c:ext xmlns:c16="http://schemas.microsoft.com/office/drawing/2014/chart" uri="{C3380CC4-5D6E-409C-BE32-E72D297353CC}">
                <c16:uniqueId val="{0000002D-795D-0D4C-8097-48E827BEBAEE}"/>
              </c:ext>
            </c:extLst>
          </c:dPt>
          <c:cat>
            <c:numRef>
              <c:f>Sheet1!$A$2:$A$109</c:f>
              <c:numCache>
                <c:formatCode>m/d/yy</c:formatCode>
                <c:ptCount val="108"/>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numCache>
            </c:numRef>
          </c:cat>
          <c:val>
            <c:numRef>
              <c:f>Sheet1!$B$2:$B$109</c:f>
              <c:numCache>
                <c:formatCode>General</c:formatCode>
                <c:ptCount val="108"/>
                <c:pt idx="0">
                  <c:v>113</c:v>
                </c:pt>
                <c:pt idx="1">
                  <c:v>215</c:v>
                </c:pt>
                <c:pt idx="2">
                  <c:v>255</c:v>
                </c:pt>
                <c:pt idx="3">
                  <c:v>190</c:v>
                </c:pt>
                <c:pt idx="4">
                  <c:v>45</c:v>
                </c:pt>
                <c:pt idx="5">
                  <c:v>251</c:v>
                </c:pt>
                <c:pt idx="6">
                  <c:v>363</c:v>
                </c:pt>
                <c:pt idx="7">
                  <c:v>149</c:v>
                </c:pt>
                <c:pt idx="8">
                  <c:v>297</c:v>
                </c:pt>
                <c:pt idx="9">
                  <c:v>108</c:v>
                </c:pt>
                <c:pt idx="10">
                  <c:v>119</c:v>
                </c:pt>
                <c:pt idx="11">
                  <c:v>222</c:v>
                </c:pt>
                <c:pt idx="12">
                  <c:v>226</c:v>
                </c:pt>
                <c:pt idx="13">
                  <c:v>212</c:v>
                </c:pt>
                <c:pt idx="14">
                  <c:v>128</c:v>
                </c:pt>
                <c:pt idx="15">
                  <c:v>197</c:v>
                </c:pt>
                <c:pt idx="16">
                  <c:v>216</c:v>
                </c:pt>
                <c:pt idx="17">
                  <c:v>199</c:v>
                </c:pt>
                <c:pt idx="18">
                  <c:v>184</c:v>
                </c:pt>
                <c:pt idx="19">
                  <c:v>135</c:v>
                </c:pt>
                <c:pt idx="20">
                  <c:v>92</c:v>
                </c:pt>
                <c:pt idx="21">
                  <c:v>147</c:v>
                </c:pt>
                <c:pt idx="22">
                  <c:v>229</c:v>
                </c:pt>
                <c:pt idx="23">
                  <c:v>146</c:v>
                </c:pt>
                <c:pt idx="24">
                  <c:v>146</c:v>
                </c:pt>
                <c:pt idx="25">
                  <c:v>387</c:v>
                </c:pt>
                <c:pt idx="26">
                  <c:v>226</c:v>
                </c:pt>
                <c:pt idx="27">
                  <c:v>146</c:v>
                </c:pt>
                <c:pt idx="28">
                  <c:v>329</c:v>
                </c:pt>
                <c:pt idx="29">
                  <c:v>213</c:v>
                </c:pt>
                <c:pt idx="30">
                  <c:v>55</c:v>
                </c:pt>
                <c:pt idx="31">
                  <c:v>251</c:v>
                </c:pt>
                <c:pt idx="32">
                  <c:v>87</c:v>
                </c:pt>
                <c:pt idx="33">
                  <c:v>164</c:v>
                </c:pt>
                <c:pt idx="34">
                  <c:v>97</c:v>
                </c:pt>
                <c:pt idx="35">
                  <c:v>182</c:v>
                </c:pt>
                <c:pt idx="36">
                  <c:v>258</c:v>
                </c:pt>
                <c:pt idx="37">
                  <c:v>5</c:v>
                </c:pt>
                <c:pt idx="38">
                  <c:v>227</c:v>
                </c:pt>
                <c:pt idx="39">
                  <c:v>308</c:v>
                </c:pt>
                <c:pt idx="40">
                  <c:v>38</c:v>
                </c:pt>
                <c:pt idx="41">
                  <c:v>204</c:v>
                </c:pt>
                <c:pt idx="42">
                  <c:v>90</c:v>
                </c:pt>
                <c:pt idx="43">
                  <c:v>221</c:v>
                </c:pt>
                <c:pt idx="44">
                  <c:v>203</c:v>
                </c:pt>
                <c:pt idx="45">
                  <c:v>100</c:v>
                </c:pt>
                <c:pt idx="46">
                  <c:v>208</c:v>
                </c:pt>
                <c:pt idx="47">
                  <c:v>126</c:v>
                </c:pt>
                <c:pt idx="48">
                  <c:v>253</c:v>
                </c:pt>
                <c:pt idx="49">
                  <c:v>264</c:v>
                </c:pt>
                <c:pt idx="50">
                  <c:v>-1411</c:v>
                </c:pt>
                <c:pt idx="51">
                  <c:v>-20477</c:v>
                </c:pt>
                <c:pt idx="52">
                  <c:v>2619</c:v>
                </c:pt>
                <c:pt idx="53">
                  <c:v>4615</c:v>
                </c:pt>
                <c:pt idx="54">
                  <c:v>1585</c:v>
                </c:pt>
                <c:pt idx="55">
                  <c:v>1534</c:v>
                </c:pt>
                <c:pt idx="56">
                  <c:v>1046</c:v>
                </c:pt>
                <c:pt idx="57">
                  <c:v>673</c:v>
                </c:pt>
                <c:pt idx="58">
                  <c:v>268</c:v>
                </c:pt>
                <c:pt idx="59">
                  <c:v>-243</c:v>
                </c:pt>
                <c:pt idx="60">
                  <c:v>398</c:v>
                </c:pt>
                <c:pt idx="61">
                  <c:v>527</c:v>
                </c:pt>
                <c:pt idx="62">
                  <c:v>831</c:v>
                </c:pt>
                <c:pt idx="63">
                  <c:v>319</c:v>
                </c:pt>
                <c:pt idx="64">
                  <c:v>451</c:v>
                </c:pt>
                <c:pt idx="65">
                  <c:v>778</c:v>
                </c:pt>
                <c:pt idx="66">
                  <c:v>939</c:v>
                </c:pt>
                <c:pt idx="67">
                  <c:v>465</c:v>
                </c:pt>
                <c:pt idx="68">
                  <c:v>480</c:v>
                </c:pt>
                <c:pt idx="69">
                  <c:v>860</c:v>
                </c:pt>
                <c:pt idx="70">
                  <c:v>631</c:v>
                </c:pt>
                <c:pt idx="71">
                  <c:v>566</c:v>
                </c:pt>
                <c:pt idx="72">
                  <c:v>251</c:v>
                </c:pt>
                <c:pt idx="73">
                  <c:v>862</c:v>
                </c:pt>
                <c:pt idx="74">
                  <c:v>494</c:v>
                </c:pt>
                <c:pt idx="75">
                  <c:v>272</c:v>
                </c:pt>
                <c:pt idx="76">
                  <c:v>286</c:v>
                </c:pt>
                <c:pt idx="77">
                  <c:v>420</c:v>
                </c:pt>
                <c:pt idx="78">
                  <c:v>690</c:v>
                </c:pt>
                <c:pt idx="79">
                  <c:v>243</c:v>
                </c:pt>
                <c:pt idx="80">
                  <c:v>255</c:v>
                </c:pt>
                <c:pt idx="81">
                  <c:v>361</c:v>
                </c:pt>
                <c:pt idx="82">
                  <c:v>258</c:v>
                </c:pt>
                <c:pt idx="83">
                  <c:v>136</c:v>
                </c:pt>
                <c:pt idx="84">
                  <c:v>482</c:v>
                </c:pt>
                <c:pt idx="85">
                  <c:v>287</c:v>
                </c:pt>
                <c:pt idx="86">
                  <c:v>146</c:v>
                </c:pt>
                <c:pt idx="87">
                  <c:v>278</c:v>
                </c:pt>
                <c:pt idx="88">
                  <c:v>303</c:v>
                </c:pt>
                <c:pt idx="89">
                  <c:v>240</c:v>
                </c:pt>
                <c:pt idx="90">
                  <c:v>184</c:v>
                </c:pt>
                <c:pt idx="91">
                  <c:v>210</c:v>
                </c:pt>
                <c:pt idx="92">
                  <c:v>246</c:v>
                </c:pt>
                <c:pt idx="93">
                  <c:v>165</c:v>
                </c:pt>
                <c:pt idx="94">
                  <c:v>182</c:v>
                </c:pt>
                <c:pt idx="95">
                  <c:v>290</c:v>
                </c:pt>
                <c:pt idx="96">
                  <c:v>256</c:v>
                </c:pt>
                <c:pt idx="97">
                  <c:v>236</c:v>
                </c:pt>
                <c:pt idx="98">
                  <c:v>310</c:v>
                </c:pt>
                <c:pt idx="99">
                  <c:v>108</c:v>
                </c:pt>
                <c:pt idx="100">
                  <c:v>216</c:v>
                </c:pt>
                <c:pt idx="101">
                  <c:v>118</c:v>
                </c:pt>
                <c:pt idx="102">
                  <c:v>144</c:v>
                </c:pt>
                <c:pt idx="103">
                  <c:v>78</c:v>
                </c:pt>
                <c:pt idx="104">
                  <c:v>255</c:v>
                </c:pt>
                <c:pt idx="105">
                  <c:v>36</c:v>
                </c:pt>
                <c:pt idx="106">
                  <c:v>212</c:v>
                </c:pt>
                <c:pt idx="107">
                  <c:v>256</c:v>
                </c:pt>
              </c:numCache>
            </c:numRef>
          </c:val>
          <c:extLst>
            <c:ext xmlns:c16="http://schemas.microsoft.com/office/drawing/2014/chart" uri="{C3380CC4-5D6E-409C-BE32-E72D297353CC}">
              <c16:uniqueId val="{00000000-7010-46EB-B649-7A0AF6DB3D54}"/>
            </c:ext>
          </c:extLst>
        </c:ser>
        <c:dLbls>
          <c:showLegendKey val="0"/>
          <c:showVal val="0"/>
          <c:showCatName val="0"/>
          <c:showSerName val="0"/>
          <c:showPercent val="0"/>
          <c:showBubbleSize val="0"/>
        </c:dLbls>
        <c:gapWidth val="64"/>
        <c:axId val="1339867744"/>
        <c:axId val="1339870496"/>
      </c:barChart>
      <c:lineChart>
        <c:grouping val="standard"/>
        <c:varyColors val="0"/>
        <c:ser>
          <c:idx val="1"/>
          <c:order val="1"/>
          <c:tx>
            <c:strRef>
              <c:f>Sheet1!$C$1</c:f>
              <c:strCache>
                <c:ptCount val="1"/>
              </c:strCache>
            </c:strRef>
          </c:tx>
          <c:spPr>
            <a:ln w="28575" cap="rnd">
              <a:solidFill>
                <a:schemeClr val="tx1"/>
              </a:solidFill>
              <a:round/>
            </a:ln>
            <a:effectLst/>
          </c:spPr>
          <c:marker>
            <c:symbol val="none"/>
          </c:marker>
          <c:cat>
            <c:numRef>
              <c:f>Sheet1!$A$2:$A$109</c:f>
              <c:numCache>
                <c:formatCode>m/d/yy</c:formatCode>
                <c:ptCount val="108"/>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numCache>
            </c:numRef>
          </c:cat>
          <c:val>
            <c:numRef>
              <c:f>Sheet1!$C$2:$C$109</c:f>
              <c:numCache>
                <c:formatCode>General</c:formatCode>
                <c:ptCount val="108"/>
              </c:numCache>
            </c:numRef>
          </c:val>
          <c:smooth val="0"/>
          <c:extLst>
            <c:ext xmlns:c16="http://schemas.microsoft.com/office/drawing/2014/chart" uri="{C3380CC4-5D6E-409C-BE32-E72D297353CC}">
              <c16:uniqueId val="{00000017-86F2-6D47-A9DA-D49104174A59}"/>
            </c:ext>
          </c:extLst>
        </c:ser>
        <c:dLbls>
          <c:showLegendKey val="0"/>
          <c:showVal val="0"/>
          <c:showCatName val="0"/>
          <c:showSerName val="0"/>
          <c:showPercent val="0"/>
          <c:showBubbleSize val="0"/>
        </c:dLbls>
        <c:marker val="1"/>
        <c:smooth val="0"/>
        <c:axId val="1339867744"/>
        <c:axId val="1339870496"/>
      </c:lineChart>
      <c:dateAx>
        <c:axId val="1339867744"/>
        <c:scaling>
          <c:orientation val="minMax"/>
          <c:min val="44927"/>
        </c:scaling>
        <c:delete val="0"/>
        <c:axPos val="b"/>
        <c:numFmt formatCode="mmm\ yy" sourceLinked="0"/>
        <c:majorTickMark val="none"/>
        <c:minorTickMark val="none"/>
        <c:tickLblPos val="low"/>
        <c:spPr>
          <a:noFill/>
          <a:ln w="9525" cap="flat" cmpd="sng" algn="ctr">
            <a:noFill/>
            <a:round/>
          </a:ln>
          <a:effectLst/>
        </c:spPr>
        <c:txPr>
          <a:bodyPr rot="-5400000" spcFirstLastPara="1" vertOverflow="ellipsis" wrap="square" anchor="b" anchorCtr="0"/>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39870496"/>
        <c:crosses val="autoZero"/>
        <c:auto val="1"/>
        <c:lblOffset val="100"/>
        <c:baseTimeUnit val="months"/>
        <c:majorUnit val="1"/>
        <c:majorTimeUnit val="months"/>
      </c:dateAx>
      <c:valAx>
        <c:axId val="1339870496"/>
        <c:scaling>
          <c:orientation val="minMax"/>
          <c:max val="600"/>
          <c:min val="0"/>
        </c:scaling>
        <c:delete val="0"/>
        <c:axPos val="l"/>
        <c:majorGridlines>
          <c:spPr>
            <a:ln w="9525" cap="flat" cmpd="sng" algn="ctr">
              <a:solidFill>
                <a:schemeClr val="tx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39867744"/>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695781082920193E-2"/>
          <c:y val="5.4820820567275712E-2"/>
          <c:w val="0.89525714155852998"/>
          <c:h val="0.82787790371997638"/>
        </c:manualLayout>
      </c:layout>
      <c:barChart>
        <c:barDir val="col"/>
        <c:grouping val="clustered"/>
        <c:varyColors val="0"/>
        <c:ser>
          <c:idx val="2"/>
          <c:order val="0"/>
          <c:tx>
            <c:strRef>
              <c:f>Sheet1!$B$1</c:f>
              <c:strCache>
                <c:ptCount val="1"/>
                <c:pt idx="0">
                  <c:v>Column2</c:v>
                </c:pt>
              </c:strCache>
            </c:strRef>
          </c:tx>
          <c:spPr>
            <a:solidFill>
              <a:schemeClr val="tx1">
                <a:alpha val="20000"/>
              </a:schemeClr>
            </a:solidFill>
            <a:ln>
              <a:noFill/>
            </a:ln>
            <a:effectLst/>
          </c:spPr>
          <c:invertIfNegative val="0"/>
          <c:cat>
            <c:numRef>
              <c:f>Sheet1!$A$2:$A$1000</c:f>
              <c:numCache>
                <c:formatCode>m/d/yy</c:formatCode>
                <c:ptCount val="999"/>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pt idx="636">
                  <c:v>36892</c:v>
                </c:pt>
                <c:pt idx="637">
                  <c:v>36923</c:v>
                </c:pt>
                <c:pt idx="638">
                  <c:v>36951</c:v>
                </c:pt>
                <c:pt idx="639">
                  <c:v>36982</c:v>
                </c:pt>
                <c:pt idx="640">
                  <c:v>37012</c:v>
                </c:pt>
                <c:pt idx="641">
                  <c:v>37043</c:v>
                </c:pt>
                <c:pt idx="642">
                  <c:v>37073</c:v>
                </c:pt>
                <c:pt idx="643">
                  <c:v>37104</c:v>
                </c:pt>
                <c:pt idx="644">
                  <c:v>37135</c:v>
                </c:pt>
                <c:pt idx="645">
                  <c:v>37165</c:v>
                </c:pt>
                <c:pt idx="646">
                  <c:v>37196</c:v>
                </c:pt>
                <c:pt idx="647">
                  <c:v>37226</c:v>
                </c:pt>
                <c:pt idx="648">
                  <c:v>37257</c:v>
                </c:pt>
                <c:pt idx="649">
                  <c:v>37288</c:v>
                </c:pt>
                <c:pt idx="650">
                  <c:v>37316</c:v>
                </c:pt>
                <c:pt idx="651">
                  <c:v>37347</c:v>
                </c:pt>
                <c:pt idx="652">
                  <c:v>37377</c:v>
                </c:pt>
                <c:pt idx="653">
                  <c:v>37408</c:v>
                </c:pt>
                <c:pt idx="654">
                  <c:v>37438</c:v>
                </c:pt>
                <c:pt idx="655">
                  <c:v>37469</c:v>
                </c:pt>
                <c:pt idx="656">
                  <c:v>37500</c:v>
                </c:pt>
                <c:pt idx="657">
                  <c:v>37530</c:v>
                </c:pt>
                <c:pt idx="658">
                  <c:v>37561</c:v>
                </c:pt>
                <c:pt idx="659">
                  <c:v>37591</c:v>
                </c:pt>
                <c:pt idx="660">
                  <c:v>37622</c:v>
                </c:pt>
                <c:pt idx="661">
                  <c:v>37653</c:v>
                </c:pt>
                <c:pt idx="662">
                  <c:v>37681</c:v>
                </c:pt>
                <c:pt idx="663">
                  <c:v>37712</c:v>
                </c:pt>
                <c:pt idx="664">
                  <c:v>37742</c:v>
                </c:pt>
                <c:pt idx="665">
                  <c:v>37773</c:v>
                </c:pt>
                <c:pt idx="666">
                  <c:v>37803</c:v>
                </c:pt>
                <c:pt idx="667">
                  <c:v>37834</c:v>
                </c:pt>
                <c:pt idx="668">
                  <c:v>37865</c:v>
                </c:pt>
                <c:pt idx="669">
                  <c:v>37895</c:v>
                </c:pt>
                <c:pt idx="670">
                  <c:v>37926</c:v>
                </c:pt>
                <c:pt idx="671">
                  <c:v>37956</c:v>
                </c:pt>
                <c:pt idx="672">
                  <c:v>37987</c:v>
                </c:pt>
                <c:pt idx="673">
                  <c:v>38018</c:v>
                </c:pt>
                <c:pt idx="674">
                  <c:v>38047</c:v>
                </c:pt>
                <c:pt idx="675">
                  <c:v>38078</c:v>
                </c:pt>
                <c:pt idx="676">
                  <c:v>38108</c:v>
                </c:pt>
                <c:pt idx="677">
                  <c:v>38139</c:v>
                </c:pt>
                <c:pt idx="678">
                  <c:v>38169</c:v>
                </c:pt>
                <c:pt idx="679">
                  <c:v>38200</c:v>
                </c:pt>
                <c:pt idx="680">
                  <c:v>38231</c:v>
                </c:pt>
                <c:pt idx="681">
                  <c:v>38261</c:v>
                </c:pt>
                <c:pt idx="682">
                  <c:v>38292</c:v>
                </c:pt>
                <c:pt idx="683">
                  <c:v>38322</c:v>
                </c:pt>
                <c:pt idx="684">
                  <c:v>38353</c:v>
                </c:pt>
                <c:pt idx="685">
                  <c:v>38384</c:v>
                </c:pt>
                <c:pt idx="686">
                  <c:v>38412</c:v>
                </c:pt>
                <c:pt idx="687">
                  <c:v>38443</c:v>
                </c:pt>
                <c:pt idx="688">
                  <c:v>38473</c:v>
                </c:pt>
                <c:pt idx="689">
                  <c:v>38504</c:v>
                </c:pt>
                <c:pt idx="690">
                  <c:v>38534</c:v>
                </c:pt>
                <c:pt idx="691">
                  <c:v>38565</c:v>
                </c:pt>
                <c:pt idx="692">
                  <c:v>38596</c:v>
                </c:pt>
                <c:pt idx="693">
                  <c:v>38626</c:v>
                </c:pt>
                <c:pt idx="694">
                  <c:v>38657</c:v>
                </c:pt>
                <c:pt idx="695">
                  <c:v>38687</c:v>
                </c:pt>
                <c:pt idx="696">
                  <c:v>38718</c:v>
                </c:pt>
                <c:pt idx="697">
                  <c:v>38749</c:v>
                </c:pt>
                <c:pt idx="698">
                  <c:v>38777</c:v>
                </c:pt>
                <c:pt idx="699">
                  <c:v>38808</c:v>
                </c:pt>
                <c:pt idx="700">
                  <c:v>38838</c:v>
                </c:pt>
                <c:pt idx="701">
                  <c:v>38869</c:v>
                </c:pt>
                <c:pt idx="702">
                  <c:v>38899</c:v>
                </c:pt>
                <c:pt idx="703">
                  <c:v>38930</c:v>
                </c:pt>
                <c:pt idx="704">
                  <c:v>38961</c:v>
                </c:pt>
                <c:pt idx="705">
                  <c:v>38991</c:v>
                </c:pt>
                <c:pt idx="706">
                  <c:v>39022</c:v>
                </c:pt>
                <c:pt idx="707">
                  <c:v>39052</c:v>
                </c:pt>
                <c:pt idx="708">
                  <c:v>39083</c:v>
                </c:pt>
                <c:pt idx="709">
                  <c:v>39114</c:v>
                </c:pt>
                <c:pt idx="710">
                  <c:v>39142</c:v>
                </c:pt>
                <c:pt idx="711">
                  <c:v>39173</c:v>
                </c:pt>
                <c:pt idx="712">
                  <c:v>39203</c:v>
                </c:pt>
                <c:pt idx="713">
                  <c:v>39234</c:v>
                </c:pt>
                <c:pt idx="714">
                  <c:v>39264</c:v>
                </c:pt>
                <c:pt idx="715">
                  <c:v>39295</c:v>
                </c:pt>
                <c:pt idx="716">
                  <c:v>39326</c:v>
                </c:pt>
                <c:pt idx="717">
                  <c:v>39356</c:v>
                </c:pt>
                <c:pt idx="718">
                  <c:v>39387</c:v>
                </c:pt>
                <c:pt idx="719">
                  <c:v>39417</c:v>
                </c:pt>
                <c:pt idx="720">
                  <c:v>39448</c:v>
                </c:pt>
                <c:pt idx="721">
                  <c:v>39479</c:v>
                </c:pt>
                <c:pt idx="722">
                  <c:v>39508</c:v>
                </c:pt>
                <c:pt idx="723">
                  <c:v>39539</c:v>
                </c:pt>
                <c:pt idx="724">
                  <c:v>39569</c:v>
                </c:pt>
                <c:pt idx="725">
                  <c:v>39600</c:v>
                </c:pt>
                <c:pt idx="726">
                  <c:v>39630</c:v>
                </c:pt>
                <c:pt idx="727">
                  <c:v>39661</c:v>
                </c:pt>
                <c:pt idx="728">
                  <c:v>39692</c:v>
                </c:pt>
                <c:pt idx="729">
                  <c:v>39722</c:v>
                </c:pt>
                <c:pt idx="730">
                  <c:v>39753</c:v>
                </c:pt>
                <c:pt idx="731">
                  <c:v>39783</c:v>
                </c:pt>
                <c:pt idx="732">
                  <c:v>39814</c:v>
                </c:pt>
                <c:pt idx="733">
                  <c:v>39845</c:v>
                </c:pt>
                <c:pt idx="734">
                  <c:v>39873</c:v>
                </c:pt>
                <c:pt idx="735">
                  <c:v>39904</c:v>
                </c:pt>
                <c:pt idx="736">
                  <c:v>39934</c:v>
                </c:pt>
                <c:pt idx="737">
                  <c:v>39965</c:v>
                </c:pt>
                <c:pt idx="738">
                  <c:v>39995</c:v>
                </c:pt>
                <c:pt idx="739">
                  <c:v>40026</c:v>
                </c:pt>
                <c:pt idx="740">
                  <c:v>40057</c:v>
                </c:pt>
                <c:pt idx="741">
                  <c:v>40087</c:v>
                </c:pt>
                <c:pt idx="742">
                  <c:v>40118</c:v>
                </c:pt>
                <c:pt idx="743">
                  <c:v>40148</c:v>
                </c:pt>
                <c:pt idx="744">
                  <c:v>40179</c:v>
                </c:pt>
                <c:pt idx="745">
                  <c:v>40210</c:v>
                </c:pt>
                <c:pt idx="746">
                  <c:v>40238</c:v>
                </c:pt>
                <c:pt idx="747">
                  <c:v>40269</c:v>
                </c:pt>
                <c:pt idx="748">
                  <c:v>40299</c:v>
                </c:pt>
                <c:pt idx="749">
                  <c:v>40330</c:v>
                </c:pt>
                <c:pt idx="750">
                  <c:v>40360</c:v>
                </c:pt>
                <c:pt idx="751">
                  <c:v>40391</c:v>
                </c:pt>
                <c:pt idx="752">
                  <c:v>40422</c:v>
                </c:pt>
                <c:pt idx="753">
                  <c:v>40452</c:v>
                </c:pt>
                <c:pt idx="754">
                  <c:v>40483</c:v>
                </c:pt>
                <c:pt idx="755">
                  <c:v>40513</c:v>
                </c:pt>
                <c:pt idx="756">
                  <c:v>40544</c:v>
                </c:pt>
                <c:pt idx="757">
                  <c:v>40575</c:v>
                </c:pt>
                <c:pt idx="758">
                  <c:v>40603</c:v>
                </c:pt>
                <c:pt idx="759">
                  <c:v>40634</c:v>
                </c:pt>
                <c:pt idx="760">
                  <c:v>40664</c:v>
                </c:pt>
                <c:pt idx="761">
                  <c:v>40695</c:v>
                </c:pt>
                <c:pt idx="762">
                  <c:v>40725</c:v>
                </c:pt>
                <c:pt idx="763">
                  <c:v>40756</c:v>
                </c:pt>
                <c:pt idx="764">
                  <c:v>40787</c:v>
                </c:pt>
                <c:pt idx="765">
                  <c:v>40817</c:v>
                </c:pt>
                <c:pt idx="766">
                  <c:v>40848</c:v>
                </c:pt>
                <c:pt idx="767">
                  <c:v>40878</c:v>
                </c:pt>
                <c:pt idx="768">
                  <c:v>40909</c:v>
                </c:pt>
                <c:pt idx="769">
                  <c:v>40940</c:v>
                </c:pt>
                <c:pt idx="770">
                  <c:v>40969</c:v>
                </c:pt>
                <c:pt idx="771">
                  <c:v>41000</c:v>
                </c:pt>
                <c:pt idx="772">
                  <c:v>41030</c:v>
                </c:pt>
                <c:pt idx="773">
                  <c:v>41061</c:v>
                </c:pt>
                <c:pt idx="774">
                  <c:v>41091</c:v>
                </c:pt>
                <c:pt idx="775">
                  <c:v>41122</c:v>
                </c:pt>
                <c:pt idx="776">
                  <c:v>41153</c:v>
                </c:pt>
                <c:pt idx="777">
                  <c:v>41183</c:v>
                </c:pt>
                <c:pt idx="778">
                  <c:v>41214</c:v>
                </c:pt>
                <c:pt idx="779">
                  <c:v>41244</c:v>
                </c:pt>
                <c:pt idx="780">
                  <c:v>41275</c:v>
                </c:pt>
                <c:pt idx="781">
                  <c:v>41306</c:v>
                </c:pt>
                <c:pt idx="782">
                  <c:v>41334</c:v>
                </c:pt>
                <c:pt idx="783">
                  <c:v>41365</c:v>
                </c:pt>
                <c:pt idx="784">
                  <c:v>41395</c:v>
                </c:pt>
                <c:pt idx="785">
                  <c:v>41426</c:v>
                </c:pt>
                <c:pt idx="786">
                  <c:v>41456</c:v>
                </c:pt>
                <c:pt idx="787">
                  <c:v>41487</c:v>
                </c:pt>
                <c:pt idx="788">
                  <c:v>41518</c:v>
                </c:pt>
                <c:pt idx="789">
                  <c:v>41548</c:v>
                </c:pt>
                <c:pt idx="790">
                  <c:v>41579</c:v>
                </c:pt>
                <c:pt idx="791">
                  <c:v>41609</c:v>
                </c:pt>
                <c:pt idx="792">
                  <c:v>41640</c:v>
                </c:pt>
                <c:pt idx="793">
                  <c:v>41671</c:v>
                </c:pt>
                <c:pt idx="794">
                  <c:v>41699</c:v>
                </c:pt>
                <c:pt idx="795">
                  <c:v>41730</c:v>
                </c:pt>
                <c:pt idx="796">
                  <c:v>41760</c:v>
                </c:pt>
                <c:pt idx="797">
                  <c:v>41791</c:v>
                </c:pt>
                <c:pt idx="798">
                  <c:v>41821</c:v>
                </c:pt>
                <c:pt idx="799">
                  <c:v>41852</c:v>
                </c:pt>
                <c:pt idx="800">
                  <c:v>41883</c:v>
                </c:pt>
                <c:pt idx="801">
                  <c:v>41913</c:v>
                </c:pt>
                <c:pt idx="802">
                  <c:v>41944</c:v>
                </c:pt>
                <c:pt idx="803">
                  <c:v>41974</c:v>
                </c:pt>
                <c:pt idx="804">
                  <c:v>42005</c:v>
                </c:pt>
                <c:pt idx="805">
                  <c:v>42036</c:v>
                </c:pt>
                <c:pt idx="806">
                  <c:v>42064</c:v>
                </c:pt>
                <c:pt idx="807">
                  <c:v>42095</c:v>
                </c:pt>
                <c:pt idx="808">
                  <c:v>42125</c:v>
                </c:pt>
                <c:pt idx="809">
                  <c:v>42156</c:v>
                </c:pt>
                <c:pt idx="810">
                  <c:v>42186</c:v>
                </c:pt>
                <c:pt idx="811">
                  <c:v>42217</c:v>
                </c:pt>
                <c:pt idx="812">
                  <c:v>42248</c:v>
                </c:pt>
                <c:pt idx="813">
                  <c:v>42278</c:v>
                </c:pt>
                <c:pt idx="814">
                  <c:v>42309</c:v>
                </c:pt>
                <c:pt idx="815">
                  <c:v>42339</c:v>
                </c:pt>
                <c:pt idx="816">
                  <c:v>42370</c:v>
                </c:pt>
                <c:pt idx="817">
                  <c:v>42401</c:v>
                </c:pt>
                <c:pt idx="818">
                  <c:v>42430</c:v>
                </c:pt>
                <c:pt idx="819">
                  <c:v>42461</c:v>
                </c:pt>
                <c:pt idx="820">
                  <c:v>42491</c:v>
                </c:pt>
                <c:pt idx="821">
                  <c:v>42522</c:v>
                </c:pt>
                <c:pt idx="822">
                  <c:v>42552</c:v>
                </c:pt>
                <c:pt idx="823">
                  <c:v>42583</c:v>
                </c:pt>
                <c:pt idx="824">
                  <c:v>42614</c:v>
                </c:pt>
                <c:pt idx="825">
                  <c:v>42644</c:v>
                </c:pt>
                <c:pt idx="826">
                  <c:v>42675</c:v>
                </c:pt>
                <c:pt idx="827">
                  <c:v>42705</c:v>
                </c:pt>
                <c:pt idx="828">
                  <c:v>42736</c:v>
                </c:pt>
                <c:pt idx="829">
                  <c:v>42767</c:v>
                </c:pt>
                <c:pt idx="830">
                  <c:v>42795</c:v>
                </c:pt>
                <c:pt idx="831">
                  <c:v>42826</c:v>
                </c:pt>
                <c:pt idx="832">
                  <c:v>42856</c:v>
                </c:pt>
                <c:pt idx="833">
                  <c:v>42887</c:v>
                </c:pt>
                <c:pt idx="834">
                  <c:v>42917</c:v>
                </c:pt>
                <c:pt idx="835">
                  <c:v>42948</c:v>
                </c:pt>
                <c:pt idx="836">
                  <c:v>42979</c:v>
                </c:pt>
                <c:pt idx="837">
                  <c:v>43009</c:v>
                </c:pt>
                <c:pt idx="838">
                  <c:v>43040</c:v>
                </c:pt>
                <c:pt idx="839">
                  <c:v>43070</c:v>
                </c:pt>
                <c:pt idx="840">
                  <c:v>43101</c:v>
                </c:pt>
                <c:pt idx="841">
                  <c:v>43132</c:v>
                </c:pt>
                <c:pt idx="842">
                  <c:v>43160</c:v>
                </c:pt>
                <c:pt idx="843">
                  <c:v>43191</c:v>
                </c:pt>
                <c:pt idx="844">
                  <c:v>43221</c:v>
                </c:pt>
                <c:pt idx="845">
                  <c:v>43252</c:v>
                </c:pt>
                <c:pt idx="846">
                  <c:v>43282</c:v>
                </c:pt>
                <c:pt idx="847">
                  <c:v>43313</c:v>
                </c:pt>
                <c:pt idx="848">
                  <c:v>43344</c:v>
                </c:pt>
                <c:pt idx="849">
                  <c:v>43374</c:v>
                </c:pt>
                <c:pt idx="850">
                  <c:v>43405</c:v>
                </c:pt>
                <c:pt idx="851">
                  <c:v>43435</c:v>
                </c:pt>
                <c:pt idx="852">
                  <c:v>43466</c:v>
                </c:pt>
                <c:pt idx="853">
                  <c:v>43497</c:v>
                </c:pt>
                <c:pt idx="854">
                  <c:v>43525</c:v>
                </c:pt>
                <c:pt idx="855">
                  <c:v>43556</c:v>
                </c:pt>
                <c:pt idx="856">
                  <c:v>43586</c:v>
                </c:pt>
                <c:pt idx="857">
                  <c:v>43617</c:v>
                </c:pt>
                <c:pt idx="858">
                  <c:v>43647</c:v>
                </c:pt>
                <c:pt idx="859">
                  <c:v>43678</c:v>
                </c:pt>
                <c:pt idx="860">
                  <c:v>43709</c:v>
                </c:pt>
                <c:pt idx="861">
                  <c:v>43739</c:v>
                </c:pt>
                <c:pt idx="862">
                  <c:v>43770</c:v>
                </c:pt>
                <c:pt idx="863">
                  <c:v>43800</c:v>
                </c:pt>
                <c:pt idx="864">
                  <c:v>43831</c:v>
                </c:pt>
                <c:pt idx="865">
                  <c:v>43862</c:v>
                </c:pt>
                <c:pt idx="866">
                  <c:v>43891</c:v>
                </c:pt>
                <c:pt idx="867">
                  <c:v>43922</c:v>
                </c:pt>
                <c:pt idx="868">
                  <c:v>43952</c:v>
                </c:pt>
                <c:pt idx="869">
                  <c:v>43983</c:v>
                </c:pt>
                <c:pt idx="870">
                  <c:v>44013</c:v>
                </c:pt>
                <c:pt idx="871">
                  <c:v>44044</c:v>
                </c:pt>
                <c:pt idx="872">
                  <c:v>44075</c:v>
                </c:pt>
                <c:pt idx="873">
                  <c:v>44105</c:v>
                </c:pt>
                <c:pt idx="874">
                  <c:v>44136</c:v>
                </c:pt>
                <c:pt idx="875">
                  <c:v>44166</c:v>
                </c:pt>
                <c:pt idx="876">
                  <c:v>44197</c:v>
                </c:pt>
                <c:pt idx="877">
                  <c:v>44228</c:v>
                </c:pt>
                <c:pt idx="878">
                  <c:v>44256</c:v>
                </c:pt>
                <c:pt idx="879">
                  <c:v>44287</c:v>
                </c:pt>
                <c:pt idx="880">
                  <c:v>44317</c:v>
                </c:pt>
                <c:pt idx="881">
                  <c:v>44348</c:v>
                </c:pt>
                <c:pt idx="882">
                  <c:v>44378</c:v>
                </c:pt>
                <c:pt idx="883">
                  <c:v>44409</c:v>
                </c:pt>
                <c:pt idx="884">
                  <c:v>44440</c:v>
                </c:pt>
                <c:pt idx="885">
                  <c:v>44470</c:v>
                </c:pt>
                <c:pt idx="886">
                  <c:v>44501</c:v>
                </c:pt>
                <c:pt idx="887">
                  <c:v>44531</c:v>
                </c:pt>
                <c:pt idx="888">
                  <c:v>44562</c:v>
                </c:pt>
                <c:pt idx="889">
                  <c:v>44593</c:v>
                </c:pt>
                <c:pt idx="890">
                  <c:v>44621</c:v>
                </c:pt>
                <c:pt idx="891">
                  <c:v>44652</c:v>
                </c:pt>
                <c:pt idx="892">
                  <c:v>44682</c:v>
                </c:pt>
                <c:pt idx="893">
                  <c:v>44713</c:v>
                </c:pt>
                <c:pt idx="894">
                  <c:v>44743</c:v>
                </c:pt>
                <c:pt idx="895">
                  <c:v>44774</c:v>
                </c:pt>
                <c:pt idx="896">
                  <c:v>44805</c:v>
                </c:pt>
                <c:pt idx="897">
                  <c:v>44835</c:v>
                </c:pt>
                <c:pt idx="898">
                  <c:v>44866</c:v>
                </c:pt>
                <c:pt idx="899">
                  <c:v>44896</c:v>
                </c:pt>
                <c:pt idx="900">
                  <c:v>44927</c:v>
                </c:pt>
                <c:pt idx="901">
                  <c:v>44958</c:v>
                </c:pt>
                <c:pt idx="902">
                  <c:v>44986</c:v>
                </c:pt>
                <c:pt idx="903">
                  <c:v>45017</c:v>
                </c:pt>
                <c:pt idx="904">
                  <c:v>45047</c:v>
                </c:pt>
                <c:pt idx="905">
                  <c:v>45078</c:v>
                </c:pt>
                <c:pt idx="906">
                  <c:v>45108</c:v>
                </c:pt>
                <c:pt idx="907">
                  <c:v>45139</c:v>
                </c:pt>
                <c:pt idx="908">
                  <c:v>45170</c:v>
                </c:pt>
                <c:pt idx="909">
                  <c:v>45200</c:v>
                </c:pt>
                <c:pt idx="910">
                  <c:v>45231</c:v>
                </c:pt>
                <c:pt idx="911">
                  <c:v>45261</c:v>
                </c:pt>
                <c:pt idx="912">
                  <c:v>45292</c:v>
                </c:pt>
                <c:pt idx="913">
                  <c:v>45323</c:v>
                </c:pt>
                <c:pt idx="914">
                  <c:v>45352</c:v>
                </c:pt>
                <c:pt idx="915">
                  <c:v>45383</c:v>
                </c:pt>
                <c:pt idx="916">
                  <c:v>45413</c:v>
                </c:pt>
                <c:pt idx="917">
                  <c:v>45444</c:v>
                </c:pt>
                <c:pt idx="918">
                  <c:v>45474</c:v>
                </c:pt>
                <c:pt idx="919">
                  <c:v>45505</c:v>
                </c:pt>
                <c:pt idx="920">
                  <c:v>45536</c:v>
                </c:pt>
                <c:pt idx="921">
                  <c:v>45566</c:v>
                </c:pt>
                <c:pt idx="922">
                  <c:v>45597</c:v>
                </c:pt>
                <c:pt idx="923">
                  <c:v>45627</c:v>
                </c:pt>
              </c:numCache>
            </c:numRef>
          </c:cat>
          <c:val>
            <c:numRef>
              <c:f>Sheet1!$B$2:$B$1000</c:f>
              <c:numCache>
                <c:formatCode>General</c:formatCode>
                <c:ptCount val="999"/>
                <c:pt idx="65">
                  <c:v>30</c:v>
                </c:pt>
                <c:pt idx="66">
                  <c:v>30</c:v>
                </c:pt>
                <c:pt idx="67">
                  <c:v>30</c:v>
                </c:pt>
                <c:pt idx="68">
                  <c:v>30</c:v>
                </c:pt>
                <c:pt idx="69">
                  <c:v>30</c:v>
                </c:pt>
                <c:pt idx="70">
                  <c:v>30</c:v>
                </c:pt>
                <c:pt idx="71">
                  <c:v>30</c:v>
                </c:pt>
                <c:pt idx="72">
                  <c:v>30</c:v>
                </c:pt>
                <c:pt idx="73">
                  <c:v>30</c:v>
                </c:pt>
                <c:pt idx="74">
                  <c:v>30</c:v>
                </c:pt>
                <c:pt idx="75">
                  <c:v>30</c:v>
                </c:pt>
                <c:pt idx="76">
                  <c:v>30</c:v>
                </c:pt>
                <c:pt idx="111">
                  <c:v>30</c:v>
                </c:pt>
                <c:pt idx="112">
                  <c:v>30</c:v>
                </c:pt>
                <c:pt idx="113">
                  <c:v>30</c:v>
                </c:pt>
                <c:pt idx="114">
                  <c:v>30</c:v>
                </c:pt>
                <c:pt idx="115">
                  <c:v>30</c:v>
                </c:pt>
                <c:pt idx="116">
                  <c:v>30</c:v>
                </c:pt>
                <c:pt idx="117">
                  <c:v>30</c:v>
                </c:pt>
                <c:pt idx="118">
                  <c:v>30</c:v>
                </c:pt>
                <c:pt idx="119">
                  <c:v>30</c:v>
                </c:pt>
                <c:pt idx="120">
                  <c:v>30</c:v>
                </c:pt>
                <c:pt idx="121">
                  <c:v>30</c:v>
                </c:pt>
                <c:pt idx="122">
                  <c:v>30</c:v>
                </c:pt>
                <c:pt idx="123">
                  <c:v>30</c:v>
                </c:pt>
                <c:pt idx="147">
                  <c:v>30</c:v>
                </c:pt>
                <c:pt idx="148">
                  <c:v>30</c:v>
                </c:pt>
                <c:pt idx="149">
                  <c:v>30</c:v>
                </c:pt>
                <c:pt idx="150">
                  <c:v>30</c:v>
                </c:pt>
                <c:pt idx="151">
                  <c:v>30</c:v>
                </c:pt>
                <c:pt idx="152">
                  <c:v>30</c:v>
                </c:pt>
                <c:pt idx="153">
                  <c:v>30</c:v>
                </c:pt>
                <c:pt idx="154">
                  <c:v>30</c:v>
                </c:pt>
                <c:pt idx="155">
                  <c:v>30</c:v>
                </c:pt>
                <c:pt idx="156">
                  <c:v>30</c:v>
                </c:pt>
                <c:pt idx="157">
                  <c:v>30</c:v>
                </c:pt>
                <c:pt idx="263">
                  <c:v>30</c:v>
                </c:pt>
                <c:pt idx="264">
                  <c:v>30</c:v>
                </c:pt>
                <c:pt idx="265">
                  <c:v>30</c:v>
                </c:pt>
                <c:pt idx="266">
                  <c:v>30</c:v>
                </c:pt>
                <c:pt idx="267">
                  <c:v>30</c:v>
                </c:pt>
                <c:pt idx="268">
                  <c:v>30</c:v>
                </c:pt>
                <c:pt idx="269">
                  <c:v>30</c:v>
                </c:pt>
                <c:pt idx="270">
                  <c:v>30</c:v>
                </c:pt>
                <c:pt idx="271">
                  <c:v>30</c:v>
                </c:pt>
                <c:pt idx="272">
                  <c:v>30</c:v>
                </c:pt>
                <c:pt idx="273">
                  <c:v>30</c:v>
                </c:pt>
                <c:pt idx="274">
                  <c:v>30</c:v>
                </c:pt>
                <c:pt idx="310">
                  <c:v>30</c:v>
                </c:pt>
                <c:pt idx="311">
                  <c:v>30</c:v>
                </c:pt>
                <c:pt idx="312">
                  <c:v>30</c:v>
                </c:pt>
                <c:pt idx="313">
                  <c:v>30</c:v>
                </c:pt>
                <c:pt idx="314">
                  <c:v>30</c:v>
                </c:pt>
                <c:pt idx="315">
                  <c:v>30</c:v>
                </c:pt>
                <c:pt idx="316">
                  <c:v>30</c:v>
                </c:pt>
                <c:pt idx="317">
                  <c:v>30</c:v>
                </c:pt>
                <c:pt idx="318">
                  <c:v>30</c:v>
                </c:pt>
                <c:pt idx="319">
                  <c:v>30</c:v>
                </c:pt>
                <c:pt idx="320">
                  <c:v>30</c:v>
                </c:pt>
                <c:pt idx="321">
                  <c:v>30</c:v>
                </c:pt>
                <c:pt idx="322">
                  <c:v>30</c:v>
                </c:pt>
                <c:pt idx="323">
                  <c:v>30</c:v>
                </c:pt>
                <c:pt idx="324">
                  <c:v>30</c:v>
                </c:pt>
                <c:pt idx="325">
                  <c:v>30</c:v>
                </c:pt>
                <c:pt idx="326">
                  <c:v>30</c:v>
                </c:pt>
                <c:pt idx="384">
                  <c:v>30</c:v>
                </c:pt>
                <c:pt idx="385">
                  <c:v>30</c:v>
                </c:pt>
                <c:pt idx="386">
                  <c:v>30</c:v>
                </c:pt>
                <c:pt idx="387">
                  <c:v>30</c:v>
                </c:pt>
                <c:pt idx="388">
                  <c:v>30</c:v>
                </c:pt>
                <c:pt idx="389">
                  <c:v>30</c:v>
                </c:pt>
                <c:pt idx="390">
                  <c:v>30</c:v>
                </c:pt>
                <c:pt idx="402">
                  <c:v>30</c:v>
                </c:pt>
                <c:pt idx="403">
                  <c:v>30</c:v>
                </c:pt>
                <c:pt idx="404">
                  <c:v>30</c:v>
                </c:pt>
                <c:pt idx="405">
                  <c:v>30</c:v>
                </c:pt>
                <c:pt idx="406">
                  <c:v>30</c:v>
                </c:pt>
                <c:pt idx="407">
                  <c:v>30</c:v>
                </c:pt>
                <c:pt idx="408">
                  <c:v>30</c:v>
                </c:pt>
                <c:pt idx="409">
                  <c:v>30</c:v>
                </c:pt>
                <c:pt idx="410">
                  <c:v>30</c:v>
                </c:pt>
                <c:pt idx="411">
                  <c:v>30</c:v>
                </c:pt>
                <c:pt idx="412">
                  <c:v>30</c:v>
                </c:pt>
                <c:pt idx="413">
                  <c:v>30</c:v>
                </c:pt>
                <c:pt idx="414">
                  <c:v>30</c:v>
                </c:pt>
                <c:pt idx="415">
                  <c:v>30</c:v>
                </c:pt>
                <c:pt idx="416">
                  <c:v>30</c:v>
                </c:pt>
                <c:pt idx="417">
                  <c:v>30</c:v>
                </c:pt>
                <c:pt idx="418">
                  <c:v>30</c:v>
                </c:pt>
                <c:pt idx="510">
                  <c:v>30</c:v>
                </c:pt>
                <c:pt idx="511">
                  <c:v>30</c:v>
                </c:pt>
                <c:pt idx="512">
                  <c:v>30</c:v>
                </c:pt>
                <c:pt idx="513">
                  <c:v>30</c:v>
                </c:pt>
                <c:pt idx="514">
                  <c:v>30</c:v>
                </c:pt>
                <c:pt idx="515">
                  <c:v>30</c:v>
                </c:pt>
                <c:pt idx="516">
                  <c:v>30</c:v>
                </c:pt>
                <c:pt idx="517">
                  <c:v>30</c:v>
                </c:pt>
                <c:pt idx="518">
                  <c:v>30</c:v>
                </c:pt>
                <c:pt idx="638">
                  <c:v>30</c:v>
                </c:pt>
                <c:pt idx="639">
                  <c:v>30</c:v>
                </c:pt>
                <c:pt idx="640">
                  <c:v>30</c:v>
                </c:pt>
                <c:pt idx="641">
                  <c:v>30</c:v>
                </c:pt>
                <c:pt idx="642">
                  <c:v>30</c:v>
                </c:pt>
                <c:pt idx="643">
                  <c:v>30</c:v>
                </c:pt>
                <c:pt idx="644">
                  <c:v>30</c:v>
                </c:pt>
                <c:pt idx="645">
                  <c:v>30</c:v>
                </c:pt>
                <c:pt idx="646">
                  <c:v>30</c:v>
                </c:pt>
                <c:pt idx="719">
                  <c:v>30</c:v>
                </c:pt>
                <c:pt idx="720">
                  <c:v>30</c:v>
                </c:pt>
                <c:pt idx="721">
                  <c:v>30</c:v>
                </c:pt>
                <c:pt idx="722">
                  <c:v>30</c:v>
                </c:pt>
                <c:pt idx="723">
                  <c:v>30</c:v>
                </c:pt>
                <c:pt idx="724">
                  <c:v>30</c:v>
                </c:pt>
                <c:pt idx="725">
                  <c:v>30</c:v>
                </c:pt>
                <c:pt idx="726">
                  <c:v>30</c:v>
                </c:pt>
                <c:pt idx="727">
                  <c:v>30</c:v>
                </c:pt>
                <c:pt idx="728">
                  <c:v>30</c:v>
                </c:pt>
                <c:pt idx="729">
                  <c:v>30</c:v>
                </c:pt>
                <c:pt idx="730">
                  <c:v>30</c:v>
                </c:pt>
                <c:pt idx="731">
                  <c:v>30</c:v>
                </c:pt>
                <c:pt idx="732">
                  <c:v>30</c:v>
                </c:pt>
                <c:pt idx="733">
                  <c:v>30</c:v>
                </c:pt>
                <c:pt idx="734">
                  <c:v>30</c:v>
                </c:pt>
                <c:pt idx="735">
                  <c:v>30</c:v>
                </c:pt>
                <c:pt idx="736">
                  <c:v>30</c:v>
                </c:pt>
                <c:pt idx="737">
                  <c:v>30</c:v>
                </c:pt>
                <c:pt idx="865">
                  <c:v>30</c:v>
                </c:pt>
                <c:pt idx="866">
                  <c:v>30</c:v>
                </c:pt>
                <c:pt idx="867">
                  <c:v>30</c:v>
                </c:pt>
              </c:numCache>
            </c:numRef>
          </c:val>
          <c:extLst>
            <c:ext xmlns:c16="http://schemas.microsoft.com/office/drawing/2014/chart" uri="{C3380CC4-5D6E-409C-BE32-E72D297353CC}">
              <c16:uniqueId val="{00000002-99DF-214D-93B3-A22334867C23}"/>
            </c:ext>
          </c:extLst>
        </c:ser>
        <c:dLbls>
          <c:showLegendKey val="0"/>
          <c:showVal val="0"/>
          <c:showCatName val="0"/>
          <c:showSerName val="0"/>
          <c:showPercent val="0"/>
          <c:showBubbleSize val="0"/>
        </c:dLbls>
        <c:gapWidth val="0"/>
        <c:axId val="1280048304"/>
        <c:axId val="103956175"/>
      </c:barChart>
      <c:lineChart>
        <c:grouping val="standard"/>
        <c:varyColors val="0"/>
        <c:ser>
          <c:idx val="3"/>
          <c:order val="1"/>
          <c:tx>
            <c:strRef>
              <c:f>Sheet1!$C$1</c:f>
              <c:strCache>
                <c:ptCount val="1"/>
                <c:pt idx="0">
                  <c:v>Column3</c:v>
                </c:pt>
              </c:strCache>
            </c:strRef>
          </c:tx>
          <c:spPr>
            <a:ln w="28575" cap="rnd">
              <a:solidFill>
                <a:srgbClr val="66BC29"/>
              </a:solidFill>
              <a:round/>
            </a:ln>
            <a:effectLst/>
          </c:spPr>
          <c:marker>
            <c:symbol val="none"/>
          </c:marker>
          <c:cat>
            <c:numRef>
              <c:f>Sheet1!$A$2:$A$1000</c:f>
              <c:numCache>
                <c:formatCode>m/d/yy</c:formatCode>
                <c:ptCount val="999"/>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pt idx="636">
                  <c:v>36892</c:v>
                </c:pt>
                <c:pt idx="637">
                  <c:v>36923</c:v>
                </c:pt>
                <c:pt idx="638">
                  <c:v>36951</c:v>
                </c:pt>
                <c:pt idx="639">
                  <c:v>36982</c:v>
                </c:pt>
                <c:pt idx="640">
                  <c:v>37012</c:v>
                </c:pt>
                <c:pt idx="641">
                  <c:v>37043</c:v>
                </c:pt>
                <c:pt idx="642">
                  <c:v>37073</c:v>
                </c:pt>
                <c:pt idx="643">
                  <c:v>37104</c:v>
                </c:pt>
                <c:pt idx="644">
                  <c:v>37135</c:v>
                </c:pt>
                <c:pt idx="645">
                  <c:v>37165</c:v>
                </c:pt>
                <c:pt idx="646">
                  <c:v>37196</c:v>
                </c:pt>
                <c:pt idx="647">
                  <c:v>37226</c:v>
                </c:pt>
                <c:pt idx="648">
                  <c:v>37257</c:v>
                </c:pt>
                <c:pt idx="649">
                  <c:v>37288</c:v>
                </c:pt>
                <c:pt idx="650">
                  <c:v>37316</c:v>
                </c:pt>
                <c:pt idx="651">
                  <c:v>37347</c:v>
                </c:pt>
                <c:pt idx="652">
                  <c:v>37377</c:v>
                </c:pt>
                <c:pt idx="653">
                  <c:v>37408</c:v>
                </c:pt>
                <c:pt idx="654">
                  <c:v>37438</c:v>
                </c:pt>
                <c:pt idx="655">
                  <c:v>37469</c:v>
                </c:pt>
                <c:pt idx="656">
                  <c:v>37500</c:v>
                </c:pt>
                <c:pt idx="657">
                  <c:v>37530</c:v>
                </c:pt>
                <c:pt idx="658">
                  <c:v>37561</c:v>
                </c:pt>
                <c:pt idx="659">
                  <c:v>37591</c:v>
                </c:pt>
                <c:pt idx="660">
                  <c:v>37622</c:v>
                </c:pt>
                <c:pt idx="661">
                  <c:v>37653</c:v>
                </c:pt>
                <c:pt idx="662">
                  <c:v>37681</c:v>
                </c:pt>
                <c:pt idx="663">
                  <c:v>37712</c:v>
                </c:pt>
                <c:pt idx="664">
                  <c:v>37742</c:v>
                </c:pt>
                <c:pt idx="665">
                  <c:v>37773</c:v>
                </c:pt>
                <c:pt idx="666">
                  <c:v>37803</c:v>
                </c:pt>
                <c:pt idx="667">
                  <c:v>37834</c:v>
                </c:pt>
                <c:pt idx="668">
                  <c:v>37865</c:v>
                </c:pt>
                <c:pt idx="669">
                  <c:v>37895</c:v>
                </c:pt>
                <c:pt idx="670">
                  <c:v>37926</c:v>
                </c:pt>
                <c:pt idx="671">
                  <c:v>37956</c:v>
                </c:pt>
                <c:pt idx="672">
                  <c:v>37987</c:v>
                </c:pt>
                <c:pt idx="673">
                  <c:v>38018</c:v>
                </c:pt>
                <c:pt idx="674">
                  <c:v>38047</c:v>
                </c:pt>
                <c:pt idx="675">
                  <c:v>38078</c:v>
                </c:pt>
                <c:pt idx="676">
                  <c:v>38108</c:v>
                </c:pt>
                <c:pt idx="677">
                  <c:v>38139</c:v>
                </c:pt>
                <c:pt idx="678">
                  <c:v>38169</c:v>
                </c:pt>
                <c:pt idx="679">
                  <c:v>38200</c:v>
                </c:pt>
                <c:pt idx="680">
                  <c:v>38231</c:v>
                </c:pt>
                <c:pt idx="681">
                  <c:v>38261</c:v>
                </c:pt>
                <c:pt idx="682">
                  <c:v>38292</c:v>
                </c:pt>
                <c:pt idx="683">
                  <c:v>38322</c:v>
                </c:pt>
                <c:pt idx="684">
                  <c:v>38353</c:v>
                </c:pt>
                <c:pt idx="685">
                  <c:v>38384</c:v>
                </c:pt>
                <c:pt idx="686">
                  <c:v>38412</c:v>
                </c:pt>
                <c:pt idx="687">
                  <c:v>38443</c:v>
                </c:pt>
                <c:pt idx="688">
                  <c:v>38473</c:v>
                </c:pt>
                <c:pt idx="689">
                  <c:v>38504</c:v>
                </c:pt>
                <c:pt idx="690">
                  <c:v>38534</c:v>
                </c:pt>
                <c:pt idx="691">
                  <c:v>38565</c:v>
                </c:pt>
                <c:pt idx="692">
                  <c:v>38596</c:v>
                </c:pt>
                <c:pt idx="693">
                  <c:v>38626</c:v>
                </c:pt>
                <c:pt idx="694">
                  <c:v>38657</c:v>
                </c:pt>
                <c:pt idx="695">
                  <c:v>38687</c:v>
                </c:pt>
                <c:pt idx="696">
                  <c:v>38718</c:v>
                </c:pt>
                <c:pt idx="697">
                  <c:v>38749</c:v>
                </c:pt>
                <c:pt idx="698">
                  <c:v>38777</c:v>
                </c:pt>
                <c:pt idx="699">
                  <c:v>38808</c:v>
                </c:pt>
                <c:pt idx="700">
                  <c:v>38838</c:v>
                </c:pt>
                <c:pt idx="701">
                  <c:v>38869</c:v>
                </c:pt>
                <c:pt idx="702">
                  <c:v>38899</c:v>
                </c:pt>
                <c:pt idx="703">
                  <c:v>38930</c:v>
                </c:pt>
                <c:pt idx="704">
                  <c:v>38961</c:v>
                </c:pt>
                <c:pt idx="705">
                  <c:v>38991</c:v>
                </c:pt>
                <c:pt idx="706">
                  <c:v>39022</c:v>
                </c:pt>
                <c:pt idx="707">
                  <c:v>39052</c:v>
                </c:pt>
                <c:pt idx="708">
                  <c:v>39083</c:v>
                </c:pt>
                <c:pt idx="709">
                  <c:v>39114</c:v>
                </c:pt>
                <c:pt idx="710">
                  <c:v>39142</c:v>
                </c:pt>
                <c:pt idx="711">
                  <c:v>39173</c:v>
                </c:pt>
                <c:pt idx="712">
                  <c:v>39203</c:v>
                </c:pt>
                <c:pt idx="713">
                  <c:v>39234</c:v>
                </c:pt>
                <c:pt idx="714">
                  <c:v>39264</c:v>
                </c:pt>
                <c:pt idx="715">
                  <c:v>39295</c:v>
                </c:pt>
                <c:pt idx="716">
                  <c:v>39326</c:v>
                </c:pt>
                <c:pt idx="717">
                  <c:v>39356</c:v>
                </c:pt>
                <c:pt idx="718">
                  <c:v>39387</c:v>
                </c:pt>
                <c:pt idx="719">
                  <c:v>39417</c:v>
                </c:pt>
                <c:pt idx="720">
                  <c:v>39448</c:v>
                </c:pt>
                <c:pt idx="721">
                  <c:v>39479</c:v>
                </c:pt>
                <c:pt idx="722">
                  <c:v>39508</c:v>
                </c:pt>
                <c:pt idx="723">
                  <c:v>39539</c:v>
                </c:pt>
                <c:pt idx="724">
                  <c:v>39569</c:v>
                </c:pt>
                <c:pt idx="725">
                  <c:v>39600</c:v>
                </c:pt>
                <c:pt idx="726">
                  <c:v>39630</c:v>
                </c:pt>
                <c:pt idx="727">
                  <c:v>39661</c:v>
                </c:pt>
                <c:pt idx="728">
                  <c:v>39692</c:v>
                </c:pt>
                <c:pt idx="729">
                  <c:v>39722</c:v>
                </c:pt>
                <c:pt idx="730">
                  <c:v>39753</c:v>
                </c:pt>
                <c:pt idx="731">
                  <c:v>39783</c:v>
                </c:pt>
                <c:pt idx="732">
                  <c:v>39814</c:v>
                </c:pt>
                <c:pt idx="733">
                  <c:v>39845</c:v>
                </c:pt>
                <c:pt idx="734">
                  <c:v>39873</c:v>
                </c:pt>
                <c:pt idx="735">
                  <c:v>39904</c:v>
                </c:pt>
                <c:pt idx="736">
                  <c:v>39934</c:v>
                </c:pt>
                <c:pt idx="737">
                  <c:v>39965</c:v>
                </c:pt>
                <c:pt idx="738">
                  <c:v>39995</c:v>
                </c:pt>
                <c:pt idx="739">
                  <c:v>40026</c:v>
                </c:pt>
                <c:pt idx="740">
                  <c:v>40057</c:v>
                </c:pt>
                <c:pt idx="741">
                  <c:v>40087</c:v>
                </c:pt>
                <c:pt idx="742">
                  <c:v>40118</c:v>
                </c:pt>
                <c:pt idx="743">
                  <c:v>40148</c:v>
                </c:pt>
                <c:pt idx="744">
                  <c:v>40179</c:v>
                </c:pt>
                <c:pt idx="745">
                  <c:v>40210</c:v>
                </c:pt>
                <c:pt idx="746">
                  <c:v>40238</c:v>
                </c:pt>
                <c:pt idx="747">
                  <c:v>40269</c:v>
                </c:pt>
                <c:pt idx="748">
                  <c:v>40299</c:v>
                </c:pt>
                <c:pt idx="749">
                  <c:v>40330</c:v>
                </c:pt>
                <c:pt idx="750">
                  <c:v>40360</c:v>
                </c:pt>
                <c:pt idx="751">
                  <c:v>40391</c:v>
                </c:pt>
                <c:pt idx="752">
                  <c:v>40422</c:v>
                </c:pt>
                <c:pt idx="753">
                  <c:v>40452</c:v>
                </c:pt>
                <c:pt idx="754">
                  <c:v>40483</c:v>
                </c:pt>
                <c:pt idx="755">
                  <c:v>40513</c:v>
                </c:pt>
                <c:pt idx="756">
                  <c:v>40544</c:v>
                </c:pt>
                <c:pt idx="757">
                  <c:v>40575</c:v>
                </c:pt>
                <c:pt idx="758">
                  <c:v>40603</c:v>
                </c:pt>
                <c:pt idx="759">
                  <c:v>40634</c:v>
                </c:pt>
                <c:pt idx="760">
                  <c:v>40664</c:v>
                </c:pt>
                <c:pt idx="761">
                  <c:v>40695</c:v>
                </c:pt>
                <c:pt idx="762">
                  <c:v>40725</c:v>
                </c:pt>
                <c:pt idx="763">
                  <c:v>40756</c:v>
                </c:pt>
                <c:pt idx="764">
                  <c:v>40787</c:v>
                </c:pt>
                <c:pt idx="765">
                  <c:v>40817</c:v>
                </c:pt>
                <c:pt idx="766">
                  <c:v>40848</c:v>
                </c:pt>
                <c:pt idx="767">
                  <c:v>40878</c:v>
                </c:pt>
                <c:pt idx="768">
                  <c:v>40909</c:v>
                </c:pt>
                <c:pt idx="769">
                  <c:v>40940</c:v>
                </c:pt>
                <c:pt idx="770">
                  <c:v>40969</c:v>
                </c:pt>
                <c:pt idx="771">
                  <c:v>41000</c:v>
                </c:pt>
                <c:pt idx="772">
                  <c:v>41030</c:v>
                </c:pt>
                <c:pt idx="773">
                  <c:v>41061</c:v>
                </c:pt>
                <c:pt idx="774">
                  <c:v>41091</c:v>
                </c:pt>
                <c:pt idx="775">
                  <c:v>41122</c:v>
                </c:pt>
                <c:pt idx="776">
                  <c:v>41153</c:v>
                </c:pt>
                <c:pt idx="777">
                  <c:v>41183</c:v>
                </c:pt>
                <c:pt idx="778">
                  <c:v>41214</c:v>
                </c:pt>
                <c:pt idx="779">
                  <c:v>41244</c:v>
                </c:pt>
                <c:pt idx="780">
                  <c:v>41275</c:v>
                </c:pt>
                <c:pt idx="781">
                  <c:v>41306</c:v>
                </c:pt>
                <c:pt idx="782">
                  <c:v>41334</c:v>
                </c:pt>
                <c:pt idx="783">
                  <c:v>41365</c:v>
                </c:pt>
                <c:pt idx="784">
                  <c:v>41395</c:v>
                </c:pt>
                <c:pt idx="785">
                  <c:v>41426</c:v>
                </c:pt>
                <c:pt idx="786">
                  <c:v>41456</c:v>
                </c:pt>
                <c:pt idx="787">
                  <c:v>41487</c:v>
                </c:pt>
                <c:pt idx="788">
                  <c:v>41518</c:v>
                </c:pt>
                <c:pt idx="789">
                  <c:v>41548</c:v>
                </c:pt>
                <c:pt idx="790">
                  <c:v>41579</c:v>
                </c:pt>
                <c:pt idx="791">
                  <c:v>41609</c:v>
                </c:pt>
                <c:pt idx="792">
                  <c:v>41640</c:v>
                </c:pt>
                <c:pt idx="793">
                  <c:v>41671</c:v>
                </c:pt>
                <c:pt idx="794">
                  <c:v>41699</c:v>
                </c:pt>
                <c:pt idx="795">
                  <c:v>41730</c:v>
                </c:pt>
                <c:pt idx="796">
                  <c:v>41760</c:v>
                </c:pt>
                <c:pt idx="797">
                  <c:v>41791</c:v>
                </c:pt>
                <c:pt idx="798">
                  <c:v>41821</c:v>
                </c:pt>
                <c:pt idx="799">
                  <c:v>41852</c:v>
                </c:pt>
                <c:pt idx="800">
                  <c:v>41883</c:v>
                </c:pt>
                <c:pt idx="801">
                  <c:v>41913</c:v>
                </c:pt>
                <c:pt idx="802">
                  <c:v>41944</c:v>
                </c:pt>
                <c:pt idx="803">
                  <c:v>41974</c:v>
                </c:pt>
                <c:pt idx="804">
                  <c:v>42005</c:v>
                </c:pt>
                <c:pt idx="805">
                  <c:v>42036</c:v>
                </c:pt>
                <c:pt idx="806">
                  <c:v>42064</c:v>
                </c:pt>
                <c:pt idx="807">
                  <c:v>42095</c:v>
                </c:pt>
                <c:pt idx="808">
                  <c:v>42125</c:v>
                </c:pt>
                <c:pt idx="809">
                  <c:v>42156</c:v>
                </c:pt>
                <c:pt idx="810">
                  <c:v>42186</c:v>
                </c:pt>
                <c:pt idx="811">
                  <c:v>42217</c:v>
                </c:pt>
                <c:pt idx="812">
                  <c:v>42248</c:v>
                </c:pt>
                <c:pt idx="813">
                  <c:v>42278</c:v>
                </c:pt>
                <c:pt idx="814">
                  <c:v>42309</c:v>
                </c:pt>
                <c:pt idx="815">
                  <c:v>42339</c:v>
                </c:pt>
                <c:pt idx="816">
                  <c:v>42370</c:v>
                </c:pt>
                <c:pt idx="817">
                  <c:v>42401</c:v>
                </c:pt>
                <c:pt idx="818">
                  <c:v>42430</c:v>
                </c:pt>
                <c:pt idx="819">
                  <c:v>42461</c:v>
                </c:pt>
                <c:pt idx="820">
                  <c:v>42491</c:v>
                </c:pt>
                <c:pt idx="821">
                  <c:v>42522</c:v>
                </c:pt>
                <c:pt idx="822">
                  <c:v>42552</c:v>
                </c:pt>
                <c:pt idx="823">
                  <c:v>42583</c:v>
                </c:pt>
                <c:pt idx="824">
                  <c:v>42614</c:v>
                </c:pt>
                <c:pt idx="825">
                  <c:v>42644</c:v>
                </c:pt>
                <c:pt idx="826">
                  <c:v>42675</c:v>
                </c:pt>
                <c:pt idx="827">
                  <c:v>42705</c:v>
                </c:pt>
                <c:pt idx="828">
                  <c:v>42736</c:v>
                </c:pt>
                <c:pt idx="829">
                  <c:v>42767</c:v>
                </c:pt>
                <c:pt idx="830">
                  <c:v>42795</c:v>
                </c:pt>
                <c:pt idx="831">
                  <c:v>42826</c:v>
                </c:pt>
                <c:pt idx="832">
                  <c:v>42856</c:v>
                </c:pt>
                <c:pt idx="833">
                  <c:v>42887</c:v>
                </c:pt>
                <c:pt idx="834">
                  <c:v>42917</c:v>
                </c:pt>
                <c:pt idx="835">
                  <c:v>42948</c:v>
                </c:pt>
                <c:pt idx="836">
                  <c:v>42979</c:v>
                </c:pt>
                <c:pt idx="837">
                  <c:v>43009</c:v>
                </c:pt>
                <c:pt idx="838">
                  <c:v>43040</c:v>
                </c:pt>
                <c:pt idx="839">
                  <c:v>43070</c:v>
                </c:pt>
                <c:pt idx="840">
                  <c:v>43101</c:v>
                </c:pt>
                <c:pt idx="841">
                  <c:v>43132</c:v>
                </c:pt>
                <c:pt idx="842">
                  <c:v>43160</c:v>
                </c:pt>
                <c:pt idx="843">
                  <c:v>43191</c:v>
                </c:pt>
                <c:pt idx="844">
                  <c:v>43221</c:v>
                </c:pt>
                <c:pt idx="845">
                  <c:v>43252</c:v>
                </c:pt>
                <c:pt idx="846">
                  <c:v>43282</c:v>
                </c:pt>
                <c:pt idx="847">
                  <c:v>43313</c:v>
                </c:pt>
                <c:pt idx="848">
                  <c:v>43344</c:v>
                </c:pt>
                <c:pt idx="849">
                  <c:v>43374</c:v>
                </c:pt>
                <c:pt idx="850">
                  <c:v>43405</c:v>
                </c:pt>
                <c:pt idx="851">
                  <c:v>43435</c:v>
                </c:pt>
                <c:pt idx="852">
                  <c:v>43466</c:v>
                </c:pt>
                <c:pt idx="853">
                  <c:v>43497</c:v>
                </c:pt>
                <c:pt idx="854">
                  <c:v>43525</c:v>
                </c:pt>
                <c:pt idx="855">
                  <c:v>43556</c:v>
                </c:pt>
                <c:pt idx="856">
                  <c:v>43586</c:v>
                </c:pt>
                <c:pt idx="857">
                  <c:v>43617</c:v>
                </c:pt>
                <c:pt idx="858">
                  <c:v>43647</c:v>
                </c:pt>
                <c:pt idx="859">
                  <c:v>43678</c:v>
                </c:pt>
                <c:pt idx="860">
                  <c:v>43709</c:v>
                </c:pt>
                <c:pt idx="861">
                  <c:v>43739</c:v>
                </c:pt>
                <c:pt idx="862">
                  <c:v>43770</c:v>
                </c:pt>
                <c:pt idx="863">
                  <c:v>43800</c:v>
                </c:pt>
                <c:pt idx="864">
                  <c:v>43831</c:v>
                </c:pt>
                <c:pt idx="865">
                  <c:v>43862</c:v>
                </c:pt>
                <c:pt idx="866">
                  <c:v>43891</c:v>
                </c:pt>
                <c:pt idx="867">
                  <c:v>43922</c:v>
                </c:pt>
                <c:pt idx="868">
                  <c:v>43952</c:v>
                </c:pt>
                <c:pt idx="869">
                  <c:v>43983</c:v>
                </c:pt>
                <c:pt idx="870">
                  <c:v>44013</c:v>
                </c:pt>
                <c:pt idx="871">
                  <c:v>44044</c:v>
                </c:pt>
                <c:pt idx="872">
                  <c:v>44075</c:v>
                </c:pt>
                <c:pt idx="873">
                  <c:v>44105</c:v>
                </c:pt>
                <c:pt idx="874">
                  <c:v>44136</c:v>
                </c:pt>
                <c:pt idx="875">
                  <c:v>44166</c:v>
                </c:pt>
                <c:pt idx="876">
                  <c:v>44197</c:v>
                </c:pt>
                <c:pt idx="877">
                  <c:v>44228</c:v>
                </c:pt>
                <c:pt idx="878">
                  <c:v>44256</c:v>
                </c:pt>
                <c:pt idx="879">
                  <c:v>44287</c:v>
                </c:pt>
                <c:pt idx="880">
                  <c:v>44317</c:v>
                </c:pt>
                <c:pt idx="881">
                  <c:v>44348</c:v>
                </c:pt>
                <c:pt idx="882">
                  <c:v>44378</c:v>
                </c:pt>
                <c:pt idx="883">
                  <c:v>44409</c:v>
                </c:pt>
                <c:pt idx="884">
                  <c:v>44440</c:v>
                </c:pt>
                <c:pt idx="885">
                  <c:v>44470</c:v>
                </c:pt>
                <c:pt idx="886">
                  <c:v>44501</c:v>
                </c:pt>
                <c:pt idx="887">
                  <c:v>44531</c:v>
                </c:pt>
                <c:pt idx="888">
                  <c:v>44562</c:v>
                </c:pt>
                <c:pt idx="889">
                  <c:v>44593</c:v>
                </c:pt>
                <c:pt idx="890">
                  <c:v>44621</c:v>
                </c:pt>
                <c:pt idx="891">
                  <c:v>44652</c:v>
                </c:pt>
                <c:pt idx="892">
                  <c:v>44682</c:v>
                </c:pt>
                <c:pt idx="893">
                  <c:v>44713</c:v>
                </c:pt>
                <c:pt idx="894">
                  <c:v>44743</c:v>
                </c:pt>
                <c:pt idx="895">
                  <c:v>44774</c:v>
                </c:pt>
                <c:pt idx="896">
                  <c:v>44805</c:v>
                </c:pt>
                <c:pt idx="897">
                  <c:v>44835</c:v>
                </c:pt>
                <c:pt idx="898">
                  <c:v>44866</c:v>
                </c:pt>
                <c:pt idx="899">
                  <c:v>44896</c:v>
                </c:pt>
                <c:pt idx="900">
                  <c:v>44927</c:v>
                </c:pt>
                <c:pt idx="901">
                  <c:v>44958</c:v>
                </c:pt>
                <c:pt idx="902">
                  <c:v>44986</c:v>
                </c:pt>
                <c:pt idx="903">
                  <c:v>45017</c:v>
                </c:pt>
                <c:pt idx="904">
                  <c:v>45047</c:v>
                </c:pt>
                <c:pt idx="905">
                  <c:v>45078</c:v>
                </c:pt>
                <c:pt idx="906">
                  <c:v>45108</c:v>
                </c:pt>
                <c:pt idx="907">
                  <c:v>45139</c:v>
                </c:pt>
                <c:pt idx="908">
                  <c:v>45170</c:v>
                </c:pt>
                <c:pt idx="909">
                  <c:v>45200</c:v>
                </c:pt>
                <c:pt idx="910">
                  <c:v>45231</c:v>
                </c:pt>
                <c:pt idx="911">
                  <c:v>45261</c:v>
                </c:pt>
                <c:pt idx="912">
                  <c:v>45292</c:v>
                </c:pt>
                <c:pt idx="913">
                  <c:v>45323</c:v>
                </c:pt>
                <c:pt idx="914">
                  <c:v>45352</c:v>
                </c:pt>
                <c:pt idx="915">
                  <c:v>45383</c:v>
                </c:pt>
                <c:pt idx="916">
                  <c:v>45413</c:v>
                </c:pt>
                <c:pt idx="917">
                  <c:v>45444</c:v>
                </c:pt>
                <c:pt idx="918">
                  <c:v>45474</c:v>
                </c:pt>
                <c:pt idx="919">
                  <c:v>45505</c:v>
                </c:pt>
                <c:pt idx="920">
                  <c:v>45536</c:v>
                </c:pt>
                <c:pt idx="921">
                  <c:v>45566</c:v>
                </c:pt>
                <c:pt idx="922">
                  <c:v>45597</c:v>
                </c:pt>
                <c:pt idx="923">
                  <c:v>45627</c:v>
                </c:pt>
              </c:numCache>
            </c:numRef>
          </c:cat>
          <c:val>
            <c:numRef>
              <c:f>Sheet1!$C$2:$C$1000</c:f>
              <c:numCache>
                <c:formatCode>General</c:formatCode>
                <c:ptCount val="999"/>
              </c:numCache>
            </c:numRef>
          </c:val>
          <c:smooth val="0"/>
          <c:extLst>
            <c:ext xmlns:c16="http://schemas.microsoft.com/office/drawing/2014/chart" uri="{C3380CC4-5D6E-409C-BE32-E72D297353CC}">
              <c16:uniqueId val="{00000000-FF09-8849-A8D5-A11CD2D8D74D}"/>
            </c:ext>
          </c:extLst>
        </c:ser>
        <c:ser>
          <c:idx val="0"/>
          <c:order val="2"/>
          <c:tx>
            <c:strRef>
              <c:f>Sheet1!$D$1</c:f>
              <c:strCache>
                <c:ptCount val="1"/>
                <c:pt idx="0">
                  <c:v>Unemployment Rate</c:v>
                </c:pt>
              </c:strCache>
            </c:strRef>
          </c:tx>
          <c:spPr>
            <a:ln w="28575" cap="rnd">
              <a:solidFill>
                <a:srgbClr val="65A002"/>
              </a:solidFill>
              <a:round/>
            </a:ln>
            <a:effectLst/>
          </c:spPr>
          <c:marker>
            <c:symbol val="none"/>
          </c:marker>
          <c:cat>
            <c:numRef>
              <c:f>Sheet1!$A$2:$A$1000</c:f>
              <c:numCache>
                <c:formatCode>m/d/yy</c:formatCode>
                <c:ptCount val="999"/>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pt idx="636">
                  <c:v>36892</c:v>
                </c:pt>
                <c:pt idx="637">
                  <c:v>36923</c:v>
                </c:pt>
                <c:pt idx="638">
                  <c:v>36951</c:v>
                </c:pt>
                <c:pt idx="639">
                  <c:v>36982</c:v>
                </c:pt>
                <c:pt idx="640">
                  <c:v>37012</c:v>
                </c:pt>
                <c:pt idx="641">
                  <c:v>37043</c:v>
                </c:pt>
                <c:pt idx="642">
                  <c:v>37073</c:v>
                </c:pt>
                <c:pt idx="643">
                  <c:v>37104</c:v>
                </c:pt>
                <c:pt idx="644">
                  <c:v>37135</c:v>
                </c:pt>
                <c:pt idx="645">
                  <c:v>37165</c:v>
                </c:pt>
                <c:pt idx="646">
                  <c:v>37196</c:v>
                </c:pt>
                <c:pt idx="647">
                  <c:v>37226</c:v>
                </c:pt>
                <c:pt idx="648">
                  <c:v>37257</c:v>
                </c:pt>
                <c:pt idx="649">
                  <c:v>37288</c:v>
                </c:pt>
                <c:pt idx="650">
                  <c:v>37316</c:v>
                </c:pt>
                <c:pt idx="651">
                  <c:v>37347</c:v>
                </c:pt>
                <c:pt idx="652">
                  <c:v>37377</c:v>
                </c:pt>
                <c:pt idx="653">
                  <c:v>37408</c:v>
                </c:pt>
                <c:pt idx="654">
                  <c:v>37438</c:v>
                </c:pt>
                <c:pt idx="655">
                  <c:v>37469</c:v>
                </c:pt>
                <c:pt idx="656">
                  <c:v>37500</c:v>
                </c:pt>
                <c:pt idx="657">
                  <c:v>37530</c:v>
                </c:pt>
                <c:pt idx="658">
                  <c:v>37561</c:v>
                </c:pt>
                <c:pt idx="659">
                  <c:v>37591</c:v>
                </c:pt>
                <c:pt idx="660">
                  <c:v>37622</c:v>
                </c:pt>
                <c:pt idx="661">
                  <c:v>37653</c:v>
                </c:pt>
                <c:pt idx="662">
                  <c:v>37681</c:v>
                </c:pt>
                <c:pt idx="663">
                  <c:v>37712</c:v>
                </c:pt>
                <c:pt idx="664">
                  <c:v>37742</c:v>
                </c:pt>
                <c:pt idx="665">
                  <c:v>37773</c:v>
                </c:pt>
                <c:pt idx="666">
                  <c:v>37803</c:v>
                </c:pt>
                <c:pt idx="667">
                  <c:v>37834</c:v>
                </c:pt>
                <c:pt idx="668">
                  <c:v>37865</c:v>
                </c:pt>
                <c:pt idx="669">
                  <c:v>37895</c:v>
                </c:pt>
                <c:pt idx="670">
                  <c:v>37926</c:v>
                </c:pt>
                <c:pt idx="671">
                  <c:v>37956</c:v>
                </c:pt>
                <c:pt idx="672">
                  <c:v>37987</c:v>
                </c:pt>
                <c:pt idx="673">
                  <c:v>38018</c:v>
                </c:pt>
                <c:pt idx="674">
                  <c:v>38047</c:v>
                </c:pt>
                <c:pt idx="675">
                  <c:v>38078</c:v>
                </c:pt>
                <c:pt idx="676">
                  <c:v>38108</c:v>
                </c:pt>
                <c:pt idx="677">
                  <c:v>38139</c:v>
                </c:pt>
                <c:pt idx="678">
                  <c:v>38169</c:v>
                </c:pt>
                <c:pt idx="679">
                  <c:v>38200</c:v>
                </c:pt>
                <c:pt idx="680">
                  <c:v>38231</c:v>
                </c:pt>
                <c:pt idx="681">
                  <c:v>38261</c:v>
                </c:pt>
                <c:pt idx="682">
                  <c:v>38292</c:v>
                </c:pt>
                <c:pt idx="683">
                  <c:v>38322</c:v>
                </c:pt>
                <c:pt idx="684">
                  <c:v>38353</c:v>
                </c:pt>
                <c:pt idx="685">
                  <c:v>38384</c:v>
                </c:pt>
                <c:pt idx="686">
                  <c:v>38412</c:v>
                </c:pt>
                <c:pt idx="687">
                  <c:v>38443</c:v>
                </c:pt>
                <c:pt idx="688">
                  <c:v>38473</c:v>
                </c:pt>
                <c:pt idx="689">
                  <c:v>38504</c:v>
                </c:pt>
                <c:pt idx="690">
                  <c:v>38534</c:v>
                </c:pt>
                <c:pt idx="691">
                  <c:v>38565</c:v>
                </c:pt>
                <c:pt idx="692">
                  <c:v>38596</c:v>
                </c:pt>
                <c:pt idx="693">
                  <c:v>38626</c:v>
                </c:pt>
                <c:pt idx="694">
                  <c:v>38657</c:v>
                </c:pt>
                <c:pt idx="695">
                  <c:v>38687</c:v>
                </c:pt>
                <c:pt idx="696">
                  <c:v>38718</c:v>
                </c:pt>
                <c:pt idx="697">
                  <c:v>38749</c:v>
                </c:pt>
                <c:pt idx="698">
                  <c:v>38777</c:v>
                </c:pt>
                <c:pt idx="699">
                  <c:v>38808</c:v>
                </c:pt>
                <c:pt idx="700">
                  <c:v>38838</c:v>
                </c:pt>
                <c:pt idx="701">
                  <c:v>38869</c:v>
                </c:pt>
                <c:pt idx="702">
                  <c:v>38899</c:v>
                </c:pt>
                <c:pt idx="703">
                  <c:v>38930</c:v>
                </c:pt>
                <c:pt idx="704">
                  <c:v>38961</c:v>
                </c:pt>
                <c:pt idx="705">
                  <c:v>38991</c:v>
                </c:pt>
                <c:pt idx="706">
                  <c:v>39022</c:v>
                </c:pt>
                <c:pt idx="707">
                  <c:v>39052</c:v>
                </c:pt>
                <c:pt idx="708">
                  <c:v>39083</c:v>
                </c:pt>
                <c:pt idx="709">
                  <c:v>39114</c:v>
                </c:pt>
                <c:pt idx="710">
                  <c:v>39142</c:v>
                </c:pt>
                <c:pt idx="711">
                  <c:v>39173</c:v>
                </c:pt>
                <c:pt idx="712">
                  <c:v>39203</c:v>
                </c:pt>
                <c:pt idx="713">
                  <c:v>39234</c:v>
                </c:pt>
                <c:pt idx="714">
                  <c:v>39264</c:v>
                </c:pt>
                <c:pt idx="715">
                  <c:v>39295</c:v>
                </c:pt>
                <c:pt idx="716">
                  <c:v>39326</c:v>
                </c:pt>
                <c:pt idx="717">
                  <c:v>39356</c:v>
                </c:pt>
                <c:pt idx="718">
                  <c:v>39387</c:v>
                </c:pt>
                <c:pt idx="719">
                  <c:v>39417</c:v>
                </c:pt>
                <c:pt idx="720">
                  <c:v>39448</c:v>
                </c:pt>
                <c:pt idx="721">
                  <c:v>39479</c:v>
                </c:pt>
                <c:pt idx="722">
                  <c:v>39508</c:v>
                </c:pt>
                <c:pt idx="723">
                  <c:v>39539</c:v>
                </c:pt>
                <c:pt idx="724">
                  <c:v>39569</c:v>
                </c:pt>
                <c:pt idx="725">
                  <c:v>39600</c:v>
                </c:pt>
                <c:pt idx="726">
                  <c:v>39630</c:v>
                </c:pt>
                <c:pt idx="727">
                  <c:v>39661</c:v>
                </c:pt>
                <c:pt idx="728">
                  <c:v>39692</c:v>
                </c:pt>
                <c:pt idx="729">
                  <c:v>39722</c:v>
                </c:pt>
                <c:pt idx="730">
                  <c:v>39753</c:v>
                </c:pt>
                <c:pt idx="731">
                  <c:v>39783</c:v>
                </c:pt>
                <c:pt idx="732">
                  <c:v>39814</c:v>
                </c:pt>
                <c:pt idx="733">
                  <c:v>39845</c:v>
                </c:pt>
                <c:pt idx="734">
                  <c:v>39873</c:v>
                </c:pt>
                <c:pt idx="735">
                  <c:v>39904</c:v>
                </c:pt>
                <c:pt idx="736">
                  <c:v>39934</c:v>
                </c:pt>
                <c:pt idx="737">
                  <c:v>39965</c:v>
                </c:pt>
                <c:pt idx="738">
                  <c:v>39995</c:v>
                </c:pt>
                <c:pt idx="739">
                  <c:v>40026</c:v>
                </c:pt>
                <c:pt idx="740">
                  <c:v>40057</c:v>
                </c:pt>
                <c:pt idx="741">
                  <c:v>40087</c:v>
                </c:pt>
                <c:pt idx="742">
                  <c:v>40118</c:v>
                </c:pt>
                <c:pt idx="743">
                  <c:v>40148</c:v>
                </c:pt>
                <c:pt idx="744">
                  <c:v>40179</c:v>
                </c:pt>
                <c:pt idx="745">
                  <c:v>40210</c:v>
                </c:pt>
                <c:pt idx="746">
                  <c:v>40238</c:v>
                </c:pt>
                <c:pt idx="747">
                  <c:v>40269</c:v>
                </c:pt>
                <c:pt idx="748">
                  <c:v>40299</c:v>
                </c:pt>
                <c:pt idx="749">
                  <c:v>40330</c:v>
                </c:pt>
                <c:pt idx="750">
                  <c:v>40360</c:v>
                </c:pt>
                <c:pt idx="751">
                  <c:v>40391</c:v>
                </c:pt>
                <c:pt idx="752">
                  <c:v>40422</c:v>
                </c:pt>
                <c:pt idx="753">
                  <c:v>40452</c:v>
                </c:pt>
                <c:pt idx="754">
                  <c:v>40483</c:v>
                </c:pt>
                <c:pt idx="755">
                  <c:v>40513</c:v>
                </c:pt>
                <c:pt idx="756">
                  <c:v>40544</c:v>
                </c:pt>
                <c:pt idx="757">
                  <c:v>40575</c:v>
                </c:pt>
                <c:pt idx="758">
                  <c:v>40603</c:v>
                </c:pt>
                <c:pt idx="759">
                  <c:v>40634</c:v>
                </c:pt>
                <c:pt idx="760">
                  <c:v>40664</c:v>
                </c:pt>
                <c:pt idx="761">
                  <c:v>40695</c:v>
                </c:pt>
                <c:pt idx="762">
                  <c:v>40725</c:v>
                </c:pt>
                <c:pt idx="763">
                  <c:v>40756</c:v>
                </c:pt>
                <c:pt idx="764">
                  <c:v>40787</c:v>
                </c:pt>
                <c:pt idx="765">
                  <c:v>40817</c:v>
                </c:pt>
                <c:pt idx="766">
                  <c:v>40848</c:v>
                </c:pt>
                <c:pt idx="767">
                  <c:v>40878</c:v>
                </c:pt>
                <c:pt idx="768">
                  <c:v>40909</c:v>
                </c:pt>
                <c:pt idx="769">
                  <c:v>40940</c:v>
                </c:pt>
                <c:pt idx="770">
                  <c:v>40969</c:v>
                </c:pt>
                <c:pt idx="771">
                  <c:v>41000</c:v>
                </c:pt>
                <c:pt idx="772">
                  <c:v>41030</c:v>
                </c:pt>
                <c:pt idx="773">
                  <c:v>41061</c:v>
                </c:pt>
                <c:pt idx="774">
                  <c:v>41091</c:v>
                </c:pt>
                <c:pt idx="775">
                  <c:v>41122</c:v>
                </c:pt>
                <c:pt idx="776">
                  <c:v>41153</c:v>
                </c:pt>
                <c:pt idx="777">
                  <c:v>41183</c:v>
                </c:pt>
                <c:pt idx="778">
                  <c:v>41214</c:v>
                </c:pt>
                <c:pt idx="779">
                  <c:v>41244</c:v>
                </c:pt>
                <c:pt idx="780">
                  <c:v>41275</c:v>
                </c:pt>
                <c:pt idx="781">
                  <c:v>41306</c:v>
                </c:pt>
                <c:pt idx="782">
                  <c:v>41334</c:v>
                </c:pt>
                <c:pt idx="783">
                  <c:v>41365</c:v>
                </c:pt>
                <c:pt idx="784">
                  <c:v>41395</c:v>
                </c:pt>
                <c:pt idx="785">
                  <c:v>41426</c:v>
                </c:pt>
                <c:pt idx="786">
                  <c:v>41456</c:v>
                </c:pt>
                <c:pt idx="787">
                  <c:v>41487</c:v>
                </c:pt>
                <c:pt idx="788">
                  <c:v>41518</c:v>
                </c:pt>
                <c:pt idx="789">
                  <c:v>41548</c:v>
                </c:pt>
                <c:pt idx="790">
                  <c:v>41579</c:v>
                </c:pt>
                <c:pt idx="791">
                  <c:v>41609</c:v>
                </c:pt>
                <c:pt idx="792">
                  <c:v>41640</c:v>
                </c:pt>
                <c:pt idx="793">
                  <c:v>41671</c:v>
                </c:pt>
                <c:pt idx="794">
                  <c:v>41699</c:v>
                </c:pt>
                <c:pt idx="795">
                  <c:v>41730</c:v>
                </c:pt>
                <c:pt idx="796">
                  <c:v>41760</c:v>
                </c:pt>
                <c:pt idx="797">
                  <c:v>41791</c:v>
                </c:pt>
                <c:pt idx="798">
                  <c:v>41821</c:v>
                </c:pt>
                <c:pt idx="799">
                  <c:v>41852</c:v>
                </c:pt>
                <c:pt idx="800">
                  <c:v>41883</c:v>
                </c:pt>
                <c:pt idx="801">
                  <c:v>41913</c:v>
                </c:pt>
                <c:pt idx="802">
                  <c:v>41944</c:v>
                </c:pt>
                <c:pt idx="803">
                  <c:v>41974</c:v>
                </c:pt>
                <c:pt idx="804">
                  <c:v>42005</c:v>
                </c:pt>
                <c:pt idx="805">
                  <c:v>42036</c:v>
                </c:pt>
                <c:pt idx="806">
                  <c:v>42064</c:v>
                </c:pt>
                <c:pt idx="807">
                  <c:v>42095</c:v>
                </c:pt>
                <c:pt idx="808">
                  <c:v>42125</c:v>
                </c:pt>
                <c:pt idx="809">
                  <c:v>42156</c:v>
                </c:pt>
                <c:pt idx="810">
                  <c:v>42186</c:v>
                </c:pt>
                <c:pt idx="811">
                  <c:v>42217</c:v>
                </c:pt>
                <c:pt idx="812">
                  <c:v>42248</c:v>
                </c:pt>
                <c:pt idx="813">
                  <c:v>42278</c:v>
                </c:pt>
                <c:pt idx="814">
                  <c:v>42309</c:v>
                </c:pt>
                <c:pt idx="815">
                  <c:v>42339</c:v>
                </c:pt>
                <c:pt idx="816">
                  <c:v>42370</c:v>
                </c:pt>
                <c:pt idx="817">
                  <c:v>42401</c:v>
                </c:pt>
                <c:pt idx="818">
                  <c:v>42430</c:v>
                </c:pt>
                <c:pt idx="819">
                  <c:v>42461</c:v>
                </c:pt>
                <c:pt idx="820">
                  <c:v>42491</c:v>
                </c:pt>
                <c:pt idx="821">
                  <c:v>42522</c:v>
                </c:pt>
                <c:pt idx="822">
                  <c:v>42552</c:v>
                </c:pt>
                <c:pt idx="823">
                  <c:v>42583</c:v>
                </c:pt>
                <c:pt idx="824">
                  <c:v>42614</c:v>
                </c:pt>
                <c:pt idx="825">
                  <c:v>42644</c:v>
                </c:pt>
                <c:pt idx="826">
                  <c:v>42675</c:v>
                </c:pt>
                <c:pt idx="827">
                  <c:v>42705</c:v>
                </c:pt>
                <c:pt idx="828">
                  <c:v>42736</c:v>
                </c:pt>
                <c:pt idx="829">
                  <c:v>42767</c:v>
                </c:pt>
                <c:pt idx="830">
                  <c:v>42795</c:v>
                </c:pt>
                <c:pt idx="831">
                  <c:v>42826</c:v>
                </c:pt>
                <c:pt idx="832">
                  <c:v>42856</c:v>
                </c:pt>
                <c:pt idx="833">
                  <c:v>42887</c:v>
                </c:pt>
                <c:pt idx="834">
                  <c:v>42917</c:v>
                </c:pt>
                <c:pt idx="835">
                  <c:v>42948</c:v>
                </c:pt>
                <c:pt idx="836">
                  <c:v>42979</c:v>
                </c:pt>
                <c:pt idx="837">
                  <c:v>43009</c:v>
                </c:pt>
                <c:pt idx="838">
                  <c:v>43040</c:v>
                </c:pt>
                <c:pt idx="839">
                  <c:v>43070</c:v>
                </c:pt>
                <c:pt idx="840">
                  <c:v>43101</c:v>
                </c:pt>
                <c:pt idx="841">
                  <c:v>43132</c:v>
                </c:pt>
                <c:pt idx="842">
                  <c:v>43160</c:v>
                </c:pt>
                <c:pt idx="843">
                  <c:v>43191</c:v>
                </c:pt>
                <c:pt idx="844">
                  <c:v>43221</c:v>
                </c:pt>
                <c:pt idx="845">
                  <c:v>43252</c:v>
                </c:pt>
                <c:pt idx="846">
                  <c:v>43282</c:v>
                </c:pt>
                <c:pt idx="847">
                  <c:v>43313</c:v>
                </c:pt>
                <c:pt idx="848">
                  <c:v>43344</c:v>
                </c:pt>
                <c:pt idx="849">
                  <c:v>43374</c:v>
                </c:pt>
                <c:pt idx="850">
                  <c:v>43405</c:v>
                </c:pt>
                <c:pt idx="851">
                  <c:v>43435</c:v>
                </c:pt>
                <c:pt idx="852">
                  <c:v>43466</c:v>
                </c:pt>
                <c:pt idx="853">
                  <c:v>43497</c:v>
                </c:pt>
                <c:pt idx="854">
                  <c:v>43525</c:v>
                </c:pt>
                <c:pt idx="855">
                  <c:v>43556</c:v>
                </c:pt>
                <c:pt idx="856">
                  <c:v>43586</c:v>
                </c:pt>
                <c:pt idx="857">
                  <c:v>43617</c:v>
                </c:pt>
                <c:pt idx="858">
                  <c:v>43647</c:v>
                </c:pt>
                <c:pt idx="859">
                  <c:v>43678</c:v>
                </c:pt>
                <c:pt idx="860">
                  <c:v>43709</c:v>
                </c:pt>
                <c:pt idx="861">
                  <c:v>43739</c:v>
                </c:pt>
                <c:pt idx="862">
                  <c:v>43770</c:v>
                </c:pt>
                <c:pt idx="863">
                  <c:v>43800</c:v>
                </c:pt>
                <c:pt idx="864">
                  <c:v>43831</c:v>
                </c:pt>
                <c:pt idx="865">
                  <c:v>43862</c:v>
                </c:pt>
                <c:pt idx="866">
                  <c:v>43891</c:v>
                </c:pt>
                <c:pt idx="867">
                  <c:v>43922</c:v>
                </c:pt>
                <c:pt idx="868">
                  <c:v>43952</c:v>
                </c:pt>
                <c:pt idx="869">
                  <c:v>43983</c:v>
                </c:pt>
                <c:pt idx="870">
                  <c:v>44013</c:v>
                </c:pt>
                <c:pt idx="871">
                  <c:v>44044</c:v>
                </c:pt>
                <c:pt idx="872">
                  <c:v>44075</c:v>
                </c:pt>
                <c:pt idx="873">
                  <c:v>44105</c:v>
                </c:pt>
                <c:pt idx="874">
                  <c:v>44136</c:v>
                </c:pt>
                <c:pt idx="875">
                  <c:v>44166</c:v>
                </c:pt>
                <c:pt idx="876">
                  <c:v>44197</c:v>
                </c:pt>
                <c:pt idx="877">
                  <c:v>44228</c:v>
                </c:pt>
                <c:pt idx="878">
                  <c:v>44256</c:v>
                </c:pt>
                <c:pt idx="879">
                  <c:v>44287</c:v>
                </c:pt>
                <c:pt idx="880">
                  <c:v>44317</c:v>
                </c:pt>
                <c:pt idx="881">
                  <c:v>44348</c:v>
                </c:pt>
                <c:pt idx="882">
                  <c:v>44378</c:v>
                </c:pt>
                <c:pt idx="883">
                  <c:v>44409</c:v>
                </c:pt>
                <c:pt idx="884">
                  <c:v>44440</c:v>
                </c:pt>
                <c:pt idx="885">
                  <c:v>44470</c:v>
                </c:pt>
                <c:pt idx="886">
                  <c:v>44501</c:v>
                </c:pt>
                <c:pt idx="887">
                  <c:v>44531</c:v>
                </c:pt>
                <c:pt idx="888">
                  <c:v>44562</c:v>
                </c:pt>
                <c:pt idx="889">
                  <c:v>44593</c:v>
                </c:pt>
                <c:pt idx="890">
                  <c:v>44621</c:v>
                </c:pt>
                <c:pt idx="891">
                  <c:v>44652</c:v>
                </c:pt>
                <c:pt idx="892">
                  <c:v>44682</c:v>
                </c:pt>
                <c:pt idx="893">
                  <c:v>44713</c:v>
                </c:pt>
                <c:pt idx="894">
                  <c:v>44743</c:v>
                </c:pt>
                <c:pt idx="895">
                  <c:v>44774</c:v>
                </c:pt>
                <c:pt idx="896">
                  <c:v>44805</c:v>
                </c:pt>
                <c:pt idx="897">
                  <c:v>44835</c:v>
                </c:pt>
                <c:pt idx="898">
                  <c:v>44866</c:v>
                </c:pt>
                <c:pt idx="899">
                  <c:v>44896</c:v>
                </c:pt>
                <c:pt idx="900">
                  <c:v>44927</c:v>
                </c:pt>
                <c:pt idx="901">
                  <c:v>44958</c:v>
                </c:pt>
                <c:pt idx="902">
                  <c:v>44986</c:v>
                </c:pt>
                <c:pt idx="903">
                  <c:v>45017</c:v>
                </c:pt>
                <c:pt idx="904">
                  <c:v>45047</c:v>
                </c:pt>
                <c:pt idx="905">
                  <c:v>45078</c:v>
                </c:pt>
                <c:pt idx="906">
                  <c:v>45108</c:v>
                </c:pt>
                <c:pt idx="907">
                  <c:v>45139</c:v>
                </c:pt>
                <c:pt idx="908">
                  <c:v>45170</c:v>
                </c:pt>
                <c:pt idx="909">
                  <c:v>45200</c:v>
                </c:pt>
                <c:pt idx="910">
                  <c:v>45231</c:v>
                </c:pt>
                <c:pt idx="911">
                  <c:v>45261</c:v>
                </c:pt>
                <c:pt idx="912">
                  <c:v>45292</c:v>
                </c:pt>
                <c:pt idx="913">
                  <c:v>45323</c:v>
                </c:pt>
                <c:pt idx="914">
                  <c:v>45352</c:v>
                </c:pt>
                <c:pt idx="915">
                  <c:v>45383</c:v>
                </c:pt>
                <c:pt idx="916">
                  <c:v>45413</c:v>
                </c:pt>
                <c:pt idx="917">
                  <c:v>45444</c:v>
                </c:pt>
                <c:pt idx="918">
                  <c:v>45474</c:v>
                </c:pt>
                <c:pt idx="919">
                  <c:v>45505</c:v>
                </c:pt>
                <c:pt idx="920">
                  <c:v>45536</c:v>
                </c:pt>
                <c:pt idx="921">
                  <c:v>45566</c:v>
                </c:pt>
                <c:pt idx="922">
                  <c:v>45597</c:v>
                </c:pt>
                <c:pt idx="923">
                  <c:v>45627</c:v>
                </c:pt>
              </c:numCache>
            </c:numRef>
          </c:cat>
          <c:val>
            <c:numRef>
              <c:f>Sheet1!$D$2:$D$1000</c:f>
              <c:numCache>
                <c:formatCode>#0.0</c:formatCode>
                <c:ptCount val="999"/>
                <c:pt idx="0">
                  <c:v>3.4</c:v>
                </c:pt>
                <c:pt idx="1">
                  <c:v>3.8</c:v>
                </c:pt>
                <c:pt idx="2">
                  <c:v>4</c:v>
                </c:pt>
                <c:pt idx="3">
                  <c:v>3.9</c:v>
                </c:pt>
                <c:pt idx="4">
                  <c:v>3.5</c:v>
                </c:pt>
                <c:pt idx="5">
                  <c:v>3.6</c:v>
                </c:pt>
                <c:pt idx="6">
                  <c:v>3.6</c:v>
                </c:pt>
                <c:pt idx="7">
                  <c:v>3.9</c:v>
                </c:pt>
                <c:pt idx="8">
                  <c:v>3.8</c:v>
                </c:pt>
                <c:pt idx="9">
                  <c:v>3.7</c:v>
                </c:pt>
                <c:pt idx="10">
                  <c:v>3.8</c:v>
                </c:pt>
                <c:pt idx="11">
                  <c:v>4</c:v>
                </c:pt>
                <c:pt idx="12">
                  <c:v>4.3</c:v>
                </c:pt>
                <c:pt idx="13">
                  <c:v>4.7</c:v>
                </c:pt>
                <c:pt idx="14">
                  <c:v>5</c:v>
                </c:pt>
                <c:pt idx="15">
                  <c:v>5.3</c:v>
                </c:pt>
                <c:pt idx="16">
                  <c:v>6.1</c:v>
                </c:pt>
                <c:pt idx="17">
                  <c:v>6.2</c:v>
                </c:pt>
                <c:pt idx="18">
                  <c:v>6.7</c:v>
                </c:pt>
                <c:pt idx="19">
                  <c:v>6.8</c:v>
                </c:pt>
                <c:pt idx="20">
                  <c:v>6.6</c:v>
                </c:pt>
                <c:pt idx="21">
                  <c:v>7.9</c:v>
                </c:pt>
                <c:pt idx="22">
                  <c:v>6.4</c:v>
                </c:pt>
                <c:pt idx="23">
                  <c:v>6.6</c:v>
                </c:pt>
                <c:pt idx="24">
                  <c:v>6.5</c:v>
                </c:pt>
                <c:pt idx="25">
                  <c:v>6.4</c:v>
                </c:pt>
                <c:pt idx="26">
                  <c:v>6.3</c:v>
                </c:pt>
                <c:pt idx="27">
                  <c:v>5.8</c:v>
                </c:pt>
                <c:pt idx="28">
                  <c:v>5.5</c:v>
                </c:pt>
                <c:pt idx="29">
                  <c:v>5.4</c:v>
                </c:pt>
                <c:pt idx="30">
                  <c:v>5</c:v>
                </c:pt>
                <c:pt idx="31">
                  <c:v>4.5</c:v>
                </c:pt>
                <c:pt idx="32">
                  <c:v>4.4000000000000004</c:v>
                </c:pt>
                <c:pt idx="33">
                  <c:v>4.2</c:v>
                </c:pt>
                <c:pt idx="34">
                  <c:v>4.2</c:v>
                </c:pt>
                <c:pt idx="35">
                  <c:v>4.3</c:v>
                </c:pt>
                <c:pt idx="36">
                  <c:v>3.7</c:v>
                </c:pt>
                <c:pt idx="37">
                  <c:v>3.4</c:v>
                </c:pt>
                <c:pt idx="38">
                  <c:v>3.4</c:v>
                </c:pt>
                <c:pt idx="39">
                  <c:v>3.1</c:v>
                </c:pt>
                <c:pt idx="40">
                  <c:v>3</c:v>
                </c:pt>
                <c:pt idx="41">
                  <c:v>3.2</c:v>
                </c:pt>
                <c:pt idx="42">
                  <c:v>3.1</c:v>
                </c:pt>
                <c:pt idx="43">
                  <c:v>3.1</c:v>
                </c:pt>
                <c:pt idx="44">
                  <c:v>3.3</c:v>
                </c:pt>
                <c:pt idx="45">
                  <c:v>3.5</c:v>
                </c:pt>
                <c:pt idx="46">
                  <c:v>3.5</c:v>
                </c:pt>
                <c:pt idx="47">
                  <c:v>3.1</c:v>
                </c:pt>
                <c:pt idx="48">
                  <c:v>3.2</c:v>
                </c:pt>
                <c:pt idx="49">
                  <c:v>3.1</c:v>
                </c:pt>
                <c:pt idx="50">
                  <c:v>2.9</c:v>
                </c:pt>
                <c:pt idx="51">
                  <c:v>2.9</c:v>
                </c:pt>
                <c:pt idx="52">
                  <c:v>3</c:v>
                </c:pt>
                <c:pt idx="53">
                  <c:v>3</c:v>
                </c:pt>
                <c:pt idx="54">
                  <c:v>3.2</c:v>
                </c:pt>
                <c:pt idx="55">
                  <c:v>3.4</c:v>
                </c:pt>
                <c:pt idx="56">
                  <c:v>3.1</c:v>
                </c:pt>
                <c:pt idx="57">
                  <c:v>3</c:v>
                </c:pt>
                <c:pt idx="58">
                  <c:v>2.8</c:v>
                </c:pt>
                <c:pt idx="59">
                  <c:v>2.7</c:v>
                </c:pt>
                <c:pt idx="60">
                  <c:v>2.9</c:v>
                </c:pt>
                <c:pt idx="61">
                  <c:v>2.6</c:v>
                </c:pt>
                <c:pt idx="62">
                  <c:v>2.6</c:v>
                </c:pt>
                <c:pt idx="63">
                  <c:v>2.7</c:v>
                </c:pt>
                <c:pt idx="64">
                  <c:v>2.5</c:v>
                </c:pt>
                <c:pt idx="65">
                  <c:v>2.5</c:v>
                </c:pt>
                <c:pt idx="66">
                  <c:v>2.6</c:v>
                </c:pt>
                <c:pt idx="67">
                  <c:v>2.7</c:v>
                </c:pt>
                <c:pt idx="68">
                  <c:v>2.9</c:v>
                </c:pt>
                <c:pt idx="69">
                  <c:v>3.1</c:v>
                </c:pt>
                <c:pt idx="70">
                  <c:v>3.5</c:v>
                </c:pt>
                <c:pt idx="71">
                  <c:v>4.5</c:v>
                </c:pt>
                <c:pt idx="72">
                  <c:v>4.9000000000000004</c:v>
                </c:pt>
                <c:pt idx="73">
                  <c:v>5.2</c:v>
                </c:pt>
                <c:pt idx="74">
                  <c:v>5.7</c:v>
                </c:pt>
                <c:pt idx="75">
                  <c:v>5.9</c:v>
                </c:pt>
                <c:pt idx="76">
                  <c:v>5.9</c:v>
                </c:pt>
                <c:pt idx="77">
                  <c:v>5.6</c:v>
                </c:pt>
                <c:pt idx="78">
                  <c:v>5.8</c:v>
                </c:pt>
                <c:pt idx="79">
                  <c:v>6</c:v>
                </c:pt>
                <c:pt idx="80">
                  <c:v>6.1</c:v>
                </c:pt>
                <c:pt idx="81">
                  <c:v>5.7</c:v>
                </c:pt>
                <c:pt idx="82">
                  <c:v>5.3</c:v>
                </c:pt>
                <c:pt idx="83">
                  <c:v>5</c:v>
                </c:pt>
                <c:pt idx="84">
                  <c:v>4.9000000000000004</c:v>
                </c:pt>
                <c:pt idx="85">
                  <c:v>4.7</c:v>
                </c:pt>
                <c:pt idx="86">
                  <c:v>4.5999999999999996</c:v>
                </c:pt>
                <c:pt idx="87">
                  <c:v>4.7</c:v>
                </c:pt>
                <c:pt idx="88">
                  <c:v>4.3</c:v>
                </c:pt>
                <c:pt idx="89">
                  <c:v>4.2</c:v>
                </c:pt>
                <c:pt idx="90">
                  <c:v>4</c:v>
                </c:pt>
                <c:pt idx="91">
                  <c:v>4.2</c:v>
                </c:pt>
                <c:pt idx="92">
                  <c:v>4.0999999999999996</c:v>
                </c:pt>
                <c:pt idx="93">
                  <c:v>4.3</c:v>
                </c:pt>
                <c:pt idx="94">
                  <c:v>4.2</c:v>
                </c:pt>
                <c:pt idx="95">
                  <c:v>4.2</c:v>
                </c:pt>
                <c:pt idx="96">
                  <c:v>4</c:v>
                </c:pt>
                <c:pt idx="97">
                  <c:v>3.9</c:v>
                </c:pt>
                <c:pt idx="98">
                  <c:v>4.2</c:v>
                </c:pt>
                <c:pt idx="99">
                  <c:v>4</c:v>
                </c:pt>
                <c:pt idx="100">
                  <c:v>4.3</c:v>
                </c:pt>
                <c:pt idx="101">
                  <c:v>4.3</c:v>
                </c:pt>
                <c:pt idx="102">
                  <c:v>4.4000000000000004</c:v>
                </c:pt>
                <c:pt idx="103">
                  <c:v>4.0999999999999996</c:v>
                </c:pt>
                <c:pt idx="104">
                  <c:v>3.9</c:v>
                </c:pt>
                <c:pt idx="105">
                  <c:v>3.9</c:v>
                </c:pt>
                <c:pt idx="106">
                  <c:v>4.3</c:v>
                </c:pt>
                <c:pt idx="107">
                  <c:v>4.2</c:v>
                </c:pt>
                <c:pt idx="108">
                  <c:v>4.2</c:v>
                </c:pt>
                <c:pt idx="109">
                  <c:v>3.9</c:v>
                </c:pt>
                <c:pt idx="110">
                  <c:v>3.7</c:v>
                </c:pt>
                <c:pt idx="111">
                  <c:v>3.9</c:v>
                </c:pt>
                <c:pt idx="112">
                  <c:v>4.0999999999999996</c:v>
                </c:pt>
                <c:pt idx="113">
                  <c:v>4.3</c:v>
                </c:pt>
                <c:pt idx="114">
                  <c:v>4.2</c:v>
                </c:pt>
                <c:pt idx="115">
                  <c:v>4.0999999999999996</c:v>
                </c:pt>
                <c:pt idx="116">
                  <c:v>4.4000000000000004</c:v>
                </c:pt>
                <c:pt idx="117">
                  <c:v>4.5</c:v>
                </c:pt>
                <c:pt idx="118">
                  <c:v>5.0999999999999996</c:v>
                </c:pt>
                <c:pt idx="119">
                  <c:v>5.2</c:v>
                </c:pt>
                <c:pt idx="120">
                  <c:v>5.8</c:v>
                </c:pt>
                <c:pt idx="121">
                  <c:v>6.4</c:v>
                </c:pt>
                <c:pt idx="122">
                  <c:v>6.7</c:v>
                </c:pt>
                <c:pt idx="123">
                  <c:v>7.4</c:v>
                </c:pt>
                <c:pt idx="124">
                  <c:v>7.4</c:v>
                </c:pt>
                <c:pt idx="125">
                  <c:v>7.3</c:v>
                </c:pt>
                <c:pt idx="126">
                  <c:v>7.5</c:v>
                </c:pt>
                <c:pt idx="127">
                  <c:v>7.4</c:v>
                </c:pt>
                <c:pt idx="128">
                  <c:v>7.1</c:v>
                </c:pt>
                <c:pt idx="129">
                  <c:v>6.7</c:v>
                </c:pt>
                <c:pt idx="130">
                  <c:v>6.2</c:v>
                </c:pt>
                <c:pt idx="131">
                  <c:v>6.2</c:v>
                </c:pt>
                <c:pt idx="132">
                  <c:v>6</c:v>
                </c:pt>
                <c:pt idx="133">
                  <c:v>5.9</c:v>
                </c:pt>
                <c:pt idx="134">
                  <c:v>5.6</c:v>
                </c:pt>
                <c:pt idx="135">
                  <c:v>5.2</c:v>
                </c:pt>
                <c:pt idx="136">
                  <c:v>5.0999999999999996</c:v>
                </c:pt>
                <c:pt idx="137">
                  <c:v>5</c:v>
                </c:pt>
                <c:pt idx="138">
                  <c:v>5.0999999999999996</c:v>
                </c:pt>
                <c:pt idx="139">
                  <c:v>5.2</c:v>
                </c:pt>
                <c:pt idx="140">
                  <c:v>5.5</c:v>
                </c:pt>
                <c:pt idx="141">
                  <c:v>5.7</c:v>
                </c:pt>
                <c:pt idx="142">
                  <c:v>5.8</c:v>
                </c:pt>
                <c:pt idx="143">
                  <c:v>5.3</c:v>
                </c:pt>
                <c:pt idx="144">
                  <c:v>5.2</c:v>
                </c:pt>
                <c:pt idx="145">
                  <c:v>4.8</c:v>
                </c:pt>
                <c:pt idx="146">
                  <c:v>5.4</c:v>
                </c:pt>
                <c:pt idx="147">
                  <c:v>5.2</c:v>
                </c:pt>
                <c:pt idx="148">
                  <c:v>5.0999999999999996</c:v>
                </c:pt>
                <c:pt idx="149">
                  <c:v>5.4</c:v>
                </c:pt>
                <c:pt idx="150">
                  <c:v>5.5</c:v>
                </c:pt>
                <c:pt idx="151">
                  <c:v>5.6</c:v>
                </c:pt>
                <c:pt idx="152">
                  <c:v>5.5</c:v>
                </c:pt>
                <c:pt idx="153">
                  <c:v>6.1</c:v>
                </c:pt>
                <c:pt idx="154">
                  <c:v>6.1</c:v>
                </c:pt>
                <c:pt idx="155">
                  <c:v>6.6</c:v>
                </c:pt>
                <c:pt idx="156">
                  <c:v>6.6</c:v>
                </c:pt>
                <c:pt idx="157">
                  <c:v>6.9</c:v>
                </c:pt>
                <c:pt idx="158">
                  <c:v>6.9</c:v>
                </c:pt>
                <c:pt idx="159">
                  <c:v>7</c:v>
                </c:pt>
                <c:pt idx="160">
                  <c:v>7.1</c:v>
                </c:pt>
                <c:pt idx="161">
                  <c:v>6.9</c:v>
                </c:pt>
                <c:pt idx="162">
                  <c:v>7</c:v>
                </c:pt>
                <c:pt idx="163">
                  <c:v>6.6</c:v>
                </c:pt>
                <c:pt idx="164">
                  <c:v>6.7</c:v>
                </c:pt>
                <c:pt idx="165">
                  <c:v>6.5</c:v>
                </c:pt>
                <c:pt idx="166">
                  <c:v>6.1</c:v>
                </c:pt>
                <c:pt idx="167">
                  <c:v>6</c:v>
                </c:pt>
                <c:pt idx="168">
                  <c:v>5.8</c:v>
                </c:pt>
                <c:pt idx="169">
                  <c:v>5.5</c:v>
                </c:pt>
                <c:pt idx="170">
                  <c:v>5.6</c:v>
                </c:pt>
                <c:pt idx="171">
                  <c:v>5.6</c:v>
                </c:pt>
                <c:pt idx="172">
                  <c:v>5.5</c:v>
                </c:pt>
                <c:pt idx="173">
                  <c:v>5.5</c:v>
                </c:pt>
                <c:pt idx="174">
                  <c:v>5.4</c:v>
                </c:pt>
                <c:pt idx="175">
                  <c:v>5.7</c:v>
                </c:pt>
                <c:pt idx="176">
                  <c:v>5.6</c:v>
                </c:pt>
                <c:pt idx="177">
                  <c:v>5.4</c:v>
                </c:pt>
                <c:pt idx="178">
                  <c:v>5.7</c:v>
                </c:pt>
                <c:pt idx="179">
                  <c:v>5.5</c:v>
                </c:pt>
                <c:pt idx="180">
                  <c:v>5.7</c:v>
                </c:pt>
                <c:pt idx="181">
                  <c:v>5.9</c:v>
                </c:pt>
                <c:pt idx="182">
                  <c:v>5.7</c:v>
                </c:pt>
                <c:pt idx="183">
                  <c:v>5.7</c:v>
                </c:pt>
                <c:pt idx="184">
                  <c:v>5.9</c:v>
                </c:pt>
                <c:pt idx="185">
                  <c:v>5.6</c:v>
                </c:pt>
                <c:pt idx="186">
                  <c:v>5.6</c:v>
                </c:pt>
                <c:pt idx="187">
                  <c:v>5.4</c:v>
                </c:pt>
                <c:pt idx="188">
                  <c:v>5.5</c:v>
                </c:pt>
                <c:pt idx="189">
                  <c:v>5.5</c:v>
                </c:pt>
                <c:pt idx="190">
                  <c:v>5.7</c:v>
                </c:pt>
                <c:pt idx="191">
                  <c:v>5.5</c:v>
                </c:pt>
                <c:pt idx="192">
                  <c:v>5.6</c:v>
                </c:pt>
                <c:pt idx="193">
                  <c:v>5.4</c:v>
                </c:pt>
                <c:pt idx="194">
                  <c:v>5.4</c:v>
                </c:pt>
                <c:pt idx="195">
                  <c:v>5.3</c:v>
                </c:pt>
                <c:pt idx="196">
                  <c:v>5.0999999999999996</c:v>
                </c:pt>
                <c:pt idx="197">
                  <c:v>5.2</c:v>
                </c:pt>
                <c:pt idx="198">
                  <c:v>4.9000000000000004</c:v>
                </c:pt>
                <c:pt idx="199">
                  <c:v>5</c:v>
                </c:pt>
                <c:pt idx="200">
                  <c:v>5.0999999999999996</c:v>
                </c:pt>
                <c:pt idx="201">
                  <c:v>5.0999999999999996</c:v>
                </c:pt>
                <c:pt idx="202">
                  <c:v>4.8</c:v>
                </c:pt>
                <c:pt idx="203">
                  <c:v>5</c:v>
                </c:pt>
                <c:pt idx="204">
                  <c:v>4.9000000000000004</c:v>
                </c:pt>
                <c:pt idx="205">
                  <c:v>5.0999999999999996</c:v>
                </c:pt>
                <c:pt idx="206">
                  <c:v>4.7</c:v>
                </c:pt>
                <c:pt idx="207">
                  <c:v>4.8</c:v>
                </c:pt>
                <c:pt idx="208">
                  <c:v>4.5999999999999996</c:v>
                </c:pt>
                <c:pt idx="209">
                  <c:v>4.5999999999999996</c:v>
                </c:pt>
                <c:pt idx="210">
                  <c:v>4.4000000000000004</c:v>
                </c:pt>
                <c:pt idx="211">
                  <c:v>4.4000000000000004</c:v>
                </c:pt>
                <c:pt idx="212">
                  <c:v>4.3</c:v>
                </c:pt>
                <c:pt idx="213">
                  <c:v>4.2</c:v>
                </c:pt>
                <c:pt idx="214">
                  <c:v>4.0999999999999996</c:v>
                </c:pt>
                <c:pt idx="215">
                  <c:v>4</c:v>
                </c:pt>
                <c:pt idx="216">
                  <c:v>4</c:v>
                </c:pt>
                <c:pt idx="217">
                  <c:v>3.8</c:v>
                </c:pt>
                <c:pt idx="218">
                  <c:v>3.8</c:v>
                </c:pt>
                <c:pt idx="219">
                  <c:v>3.8</c:v>
                </c:pt>
                <c:pt idx="220">
                  <c:v>3.9</c:v>
                </c:pt>
                <c:pt idx="221">
                  <c:v>3.8</c:v>
                </c:pt>
                <c:pt idx="222">
                  <c:v>3.8</c:v>
                </c:pt>
                <c:pt idx="223">
                  <c:v>3.8</c:v>
                </c:pt>
                <c:pt idx="224">
                  <c:v>3.7</c:v>
                </c:pt>
                <c:pt idx="225">
                  <c:v>3.7</c:v>
                </c:pt>
                <c:pt idx="226">
                  <c:v>3.6</c:v>
                </c:pt>
                <c:pt idx="227">
                  <c:v>3.8</c:v>
                </c:pt>
                <c:pt idx="228">
                  <c:v>3.9</c:v>
                </c:pt>
                <c:pt idx="229">
                  <c:v>3.8</c:v>
                </c:pt>
                <c:pt idx="230">
                  <c:v>3.8</c:v>
                </c:pt>
                <c:pt idx="231">
                  <c:v>3.8</c:v>
                </c:pt>
                <c:pt idx="232">
                  <c:v>3.8</c:v>
                </c:pt>
                <c:pt idx="233">
                  <c:v>3.9</c:v>
                </c:pt>
                <c:pt idx="234">
                  <c:v>3.8</c:v>
                </c:pt>
                <c:pt idx="235">
                  <c:v>3.8</c:v>
                </c:pt>
                <c:pt idx="236">
                  <c:v>3.8</c:v>
                </c:pt>
                <c:pt idx="237">
                  <c:v>4</c:v>
                </c:pt>
                <c:pt idx="238">
                  <c:v>3.9</c:v>
                </c:pt>
                <c:pt idx="239">
                  <c:v>3.8</c:v>
                </c:pt>
                <c:pt idx="240">
                  <c:v>3.7</c:v>
                </c:pt>
                <c:pt idx="241">
                  <c:v>3.8</c:v>
                </c:pt>
                <c:pt idx="242">
                  <c:v>3.7</c:v>
                </c:pt>
                <c:pt idx="243">
                  <c:v>3.5</c:v>
                </c:pt>
                <c:pt idx="244">
                  <c:v>3.5</c:v>
                </c:pt>
                <c:pt idx="245">
                  <c:v>3.7</c:v>
                </c:pt>
                <c:pt idx="246">
                  <c:v>3.7</c:v>
                </c:pt>
                <c:pt idx="247">
                  <c:v>3.5</c:v>
                </c:pt>
                <c:pt idx="248">
                  <c:v>3.4</c:v>
                </c:pt>
                <c:pt idx="249">
                  <c:v>3.4</c:v>
                </c:pt>
                <c:pt idx="250">
                  <c:v>3.4</c:v>
                </c:pt>
                <c:pt idx="251">
                  <c:v>3.4</c:v>
                </c:pt>
                <c:pt idx="252">
                  <c:v>3.4</c:v>
                </c:pt>
                <c:pt idx="253">
                  <c:v>3.4</c:v>
                </c:pt>
                <c:pt idx="254">
                  <c:v>3.4</c:v>
                </c:pt>
                <c:pt idx="255">
                  <c:v>3.4</c:v>
                </c:pt>
                <c:pt idx="256">
                  <c:v>3.4</c:v>
                </c:pt>
                <c:pt idx="257">
                  <c:v>3.5</c:v>
                </c:pt>
                <c:pt idx="258">
                  <c:v>3.5</c:v>
                </c:pt>
                <c:pt idx="259">
                  <c:v>3.5</c:v>
                </c:pt>
                <c:pt idx="260">
                  <c:v>3.7</c:v>
                </c:pt>
                <c:pt idx="261">
                  <c:v>3.7</c:v>
                </c:pt>
                <c:pt idx="262">
                  <c:v>3.5</c:v>
                </c:pt>
                <c:pt idx="263">
                  <c:v>3.5</c:v>
                </c:pt>
                <c:pt idx="264">
                  <c:v>3.9</c:v>
                </c:pt>
                <c:pt idx="265">
                  <c:v>4.2</c:v>
                </c:pt>
                <c:pt idx="266">
                  <c:v>4.4000000000000004</c:v>
                </c:pt>
                <c:pt idx="267">
                  <c:v>4.5999999999999996</c:v>
                </c:pt>
                <c:pt idx="268">
                  <c:v>4.8</c:v>
                </c:pt>
                <c:pt idx="269">
                  <c:v>4.9000000000000004</c:v>
                </c:pt>
                <c:pt idx="270">
                  <c:v>5</c:v>
                </c:pt>
                <c:pt idx="271">
                  <c:v>5.0999999999999996</c:v>
                </c:pt>
                <c:pt idx="272">
                  <c:v>5.4</c:v>
                </c:pt>
                <c:pt idx="273">
                  <c:v>5.5</c:v>
                </c:pt>
                <c:pt idx="274">
                  <c:v>5.9</c:v>
                </c:pt>
                <c:pt idx="275">
                  <c:v>6.1</c:v>
                </c:pt>
                <c:pt idx="276">
                  <c:v>5.9</c:v>
                </c:pt>
                <c:pt idx="277">
                  <c:v>5.9</c:v>
                </c:pt>
                <c:pt idx="278">
                  <c:v>6</c:v>
                </c:pt>
                <c:pt idx="279">
                  <c:v>5.9</c:v>
                </c:pt>
                <c:pt idx="280">
                  <c:v>5.9</c:v>
                </c:pt>
                <c:pt idx="281">
                  <c:v>5.9</c:v>
                </c:pt>
                <c:pt idx="282">
                  <c:v>6</c:v>
                </c:pt>
                <c:pt idx="283">
                  <c:v>6.1</c:v>
                </c:pt>
                <c:pt idx="284">
                  <c:v>6</c:v>
                </c:pt>
                <c:pt idx="285">
                  <c:v>5.8</c:v>
                </c:pt>
                <c:pt idx="286">
                  <c:v>6</c:v>
                </c:pt>
                <c:pt idx="287">
                  <c:v>6</c:v>
                </c:pt>
                <c:pt idx="288">
                  <c:v>5.8</c:v>
                </c:pt>
                <c:pt idx="289">
                  <c:v>5.7</c:v>
                </c:pt>
                <c:pt idx="290">
                  <c:v>5.8</c:v>
                </c:pt>
                <c:pt idx="291">
                  <c:v>5.7</c:v>
                </c:pt>
                <c:pt idx="292">
                  <c:v>5.7</c:v>
                </c:pt>
                <c:pt idx="293">
                  <c:v>5.7</c:v>
                </c:pt>
                <c:pt idx="294">
                  <c:v>5.6</c:v>
                </c:pt>
                <c:pt idx="295">
                  <c:v>5.6</c:v>
                </c:pt>
                <c:pt idx="296">
                  <c:v>5.5</c:v>
                </c:pt>
                <c:pt idx="297">
                  <c:v>5.6</c:v>
                </c:pt>
                <c:pt idx="298">
                  <c:v>5.3</c:v>
                </c:pt>
                <c:pt idx="299">
                  <c:v>5.2</c:v>
                </c:pt>
                <c:pt idx="300">
                  <c:v>4.9000000000000004</c:v>
                </c:pt>
                <c:pt idx="301">
                  <c:v>5</c:v>
                </c:pt>
                <c:pt idx="302">
                  <c:v>4.9000000000000004</c:v>
                </c:pt>
                <c:pt idx="303">
                  <c:v>5</c:v>
                </c:pt>
                <c:pt idx="304">
                  <c:v>4.9000000000000004</c:v>
                </c:pt>
                <c:pt idx="305">
                  <c:v>4.9000000000000004</c:v>
                </c:pt>
                <c:pt idx="306">
                  <c:v>4.8</c:v>
                </c:pt>
                <c:pt idx="307">
                  <c:v>4.8</c:v>
                </c:pt>
                <c:pt idx="308">
                  <c:v>4.8</c:v>
                </c:pt>
                <c:pt idx="309">
                  <c:v>4.5999999999999996</c:v>
                </c:pt>
                <c:pt idx="310">
                  <c:v>4.8</c:v>
                </c:pt>
                <c:pt idx="311">
                  <c:v>4.9000000000000004</c:v>
                </c:pt>
                <c:pt idx="312">
                  <c:v>5.0999999999999996</c:v>
                </c:pt>
                <c:pt idx="313">
                  <c:v>5.2</c:v>
                </c:pt>
                <c:pt idx="314">
                  <c:v>5.0999999999999996</c:v>
                </c:pt>
                <c:pt idx="315">
                  <c:v>5.0999999999999996</c:v>
                </c:pt>
                <c:pt idx="316">
                  <c:v>5.0999999999999996</c:v>
                </c:pt>
                <c:pt idx="317">
                  <c:v>5.4</c:v>
                </c:pt>
                <c:pt idx="318">
                  <c:v>5.5</c:v>
                </c:pt>
                <c:pt idx="319">
                  <c:v>5.5</c:v>
                </c:pt>
                <c:pt idx="320">
                  <c:v>5.9</c:v>
                </c:pt>
                <c:pt idx="321">
                  <c:v>6</c:v>
                </c:pt>
                <c:pt idx="322">
                  <c:v>6.6</c:v>
                </c:pt>
                <c:pt idx="323">
                  <c:v>7.2</c:v>
                </c:pt>
                <c:pt idx="324">
                  <c:v>8.1</c:v>
                </c:pt>
                <c:pt idx="325">
                  <c:v>8.1</c:v>
                </c:pt>
                <c:pt idx="326">
                  <c:v>8.6</c:v>
                </c:pt>
                <c:pt idx="327">
                  <c:v>8.8000000000000007</c:v>
                </c:pt>
                <c:pt idx="328">
                  <c:v>9</c:v>
                </c:pt>
                <c:pt idx="329">
                  <c:v>8.8000000000000007</c:v>
                </c:pt>
                <c:pt idx="330">
                  <c:v>8.6</c:v>
                </c:pt>
                <c:pt idx="331">
                  <c:v>8.4</c:v>
                </c:pt>
                <c:pt idx="332">
                  <c:v>8.4</c:v>
                </c:pt>
                <c:pt idx="333">
                  <c:v>8.4</c:v>
                </c:pt>
                <c:pt idx="334">
                  <c:v>8.3000000000000007</c:v>
                </c:pt>
                <c:pt idx="335">
                  <c:v>8.1999999999999993</c:v>
                </c:pt>
                <c:pt idx="336">
                  <c:v>7.9</c:v>
                </c:pt>
                <c:pt idx="337">
                  <c:v>7.7</c:v>
                </c:pt>
                <c:pt idx="338">
                  <c:v>7.6</c:v>
                </c:pt>
                <c:pt idx="339">
                  <c:v>7.7</c:v>
                </c:pt>
                <c:pt idx="340">
                  <c:v>7.4</c:v>
                </c:pt>
                <c:pt idx="341">
                  <c:v>7.6</c:v>
                </c:pt>
                <c:pt idx="342">
                  <c:v>7.8</c:v>
                </c:pt>
                <c:pt idx="343">
                  <c:v>7.8</c:v>
                </c:pt>
                <c:pt idx="344">
                  <c:v>7.6</c:v>
                </c:pt>
                <c:pt idx="345">
                  <c:v>7.7</c:v>
                </c:pt>
                <c:pt idx="346">
                  <c:v>7.8</c:v>
                </c:pt>
                <c:pt idx="347">
                  <c:v>7.8</c:v>
                </c:pt>
                <c:pt idx="348">
                  <c:v>7.5</c:v>
                </c:pt>
                <c:pt idx="349">
                  <c:v>7.6</c:v>
                </c:pt>
                <c:pt idx="350">
                  <c:v>7.4</c:v>
                </c:pt>
                <c:pt idx="351">
                  <c:v>7.2</c:v>
                </c:pt>
                <c:pt idx="352">
                  <c:v>7</c:v>
                </c:pt>
                <c:pt idx="353">
                  <c:v>7.2</c:v>
                </c:pt>
                <c:pt idx="354">
                  <c:v>6.9</c:v>
                </c:pt>
                <c:pt idx="355">
                  <c:v>7</c:v>
                </c:pt>
                <c:pt idx="356">
                  <c:v>6.8</c:v>
                </c:pt>
                <c:pt idx="357">
                  <c:v>6.8</c:v>
                </c:pt>
                <c:pt idx="358">
                  <c:v>6.8</c:v>
                </c:pt>
                <c:pt idx="359">
                  <c:v>6.4</c:v>
                </c:pt>
                <c:pt idx="360">
                  <c:v>6.4</c:v>
                </c:pt>
                <c:pt idx="361">
                  <c:v>6.3</c:v>
                </c:pt>
                <c:pt idx="362">
                  <c:v>6.3</c:v>
                </c:pt>
                <c:pt idx="363">
                  <c:v>6.1</c:v>
                </c:pt>
                <c:pt idx="364">
                  <c:v>6</c:v>
                </c:pt>
                <c:pt idx="365">
                  <c:v>5.9</c:v>
                </c:pt>
                <c:pt idx="366">
                  <c:v>6.2</c:v>
                </c:pt>
                <c:pt idx="367">
                  <c:v>5.9</c:v>
                </c:pt>
                <c:pt idx="368">
                  <c:v>6</c:v>
                </c:pt>
                <c:pt idx="369">
                  <c:v>5.8</c:v>
                </c:pt>
                <c:pt idx="370">
                  <c:v>5.9</c:v>
                </c:pt>
                <c:pt idx="371">
                  <c:v>6</c:v>
                </c:pt>
                <c:pt idx="372">
                  <c:v>5.9</c:v>
                </c:pt>
                <c:pt idx="373">
                  <c:v>5.9</c:v>
                </c:pt>
                <c:pt idx="374">
                  <c:v>5.8</c:v>
                </c:pt>
                <c:pt idx="375">
                  <c:v>5.8</c:v>
                </c:pt>
                <c:pt idx="376">
                  <c:v>5.6</c:v>
                </c:pt>
                <c:pt idx="377">
                  <c:v>5.7</c:v>
                </c:pt>
                <c:pt idx="378">
                  <c:v>5.7</c:v>
                </c:pt>
                <c:pt idx="379">
                  <c:v>6</c:v>
                </c:pt>
                <c:pt idx="380">
                  <c:v>5.9</c:v>
                </c:pt>
                <c:pt idx="381">
                  <c:v>6</c:v>
                </c:pt>
                <c:pt idx="382">
                  <c:v>5.9</c:v>
                </c:pt>
                <c:pt idx="383">
                  <c:v>6</c:v>
                </c:pt>
                <c:pt idx="384">
                  <c:v>6.3</c:v>
                </c:pt>
                <c:pt idx="385">
                  <c:v>6.3</c:v>
                </c:pt>
                <c:pt idx="386">
                  <c:v>6.3</c:v>
                </c:pt>
                <c:pt idx="387">
                  <c:v>6.9</c:v>
                </c:pt>
                <c:pt idx="388">
                  <c:v>7.5</c:v>
                </c:pt>
                <c:pt idx="389">
                  <c:v>7.6</c:v>
                </c:pt>
                <c:pt idx="390">
                  <c:v>7.8</c:v>
                </c:pt>
                <c:pt idx="391">
                  <c:v>7.7</c:v>
                </c:pt>
                <c:pt idx="392">
                  <c:v>7.5</c:v>
                </c:pt>
                <c:pt idx="393">
                  <c:v>7.5</c:v>
                </c:pt>
                <c:pt idx="394">
                  <c:v>7.5</c:v>
                </c:pt>
                <c:pt idx="395">
                  <c:v>7.2</c:v>
                </c:pt>
                <c:pt idx="396">
                  <c:v>7.5</c:v>
                </c:pt>
                <c:pt idx="397">
                  <c:v>7.4</c:v>
                </c:pt>
                <c:pt idx="398">
                  <c:v>7.4</c:v>
                </c:pt>
                <c:pt idx="399">
                  <c:v>7.2</c:v>
                </c:pt>
                <c:pt idx="400">
                  <c:v>7.5</c:v>
                </c:pt>
                <c:pt idx="401">
                  <c:v>7.5</c:v>
                </c:pt>
                <c:pt idx="402">
                  <c:v>7.2</c:v>
                </c:pt>
                <c:pt idx="403">
                  <c:v>7.4</c:v>
                </c:pt>
                <c:pt idx="404">
                  <c:v>7.6</c:v>
                </c:pt>
                <c:pt idx="405">
                  <c:v>7.9</c:v>
                </c:pt>
                <c:pt idx="406">
                  <c:v>8.3000000000000007</c:v>
                </c:pt>
                <c:pt idx="407">
                  <c:v>8.5</c:v>
                </c:pt>
                <c:pt idx="408">
                  <c:v>8.6</c:v>
                </c:pt>
                <c:pt idx="409">
                  <c:v>8.9</c:v>
                </c:pt>
                <c:pt idx="410">
                  <c:v>9</c:v>
                </c:pt>
                <c:pt idx="411">
                  <c:v>9.3000000000000007</c:v>
                </c:pt>
                <c:pt idx="412">
                  <c:v>9.4</c:v>
                </c:pt>
                <c:pt idx="413">
                  <c:v>9.6</c:v>
                </c:pt>
                <c:pt idx="414">
                  <c:v>9.8000000000000007</c:v>
                </c:pt>
                <c:pt idx="415">
                  <c:v>9.8000000000000007</c:v>
                </c:pt>
                <c:pt idx="416">
                  <c:v>10.1</c:v>
                </c:pt>
                <c:pt idx="417">
                  <c:v>10.4</c:v>
                </c:pt>
                <c:pt idx="418">
                  <c:v>10.8</c:v>
                </c:pt>
                <c:pt idx="419">
                  <c:v>10.8</c:v>
                </c:pt>
                <c:pt idx="420">
                  <c:v>10.4</c:v>
                </c:pt>
                <c:pt idx="421">
                  <c:v>10.4</c:v>
                </c:pt>
                <c:pt idx="422">
                  <c:v>10.3</c:v>
                </c:pt>
                <c:pt idx="423">
                  <c:v>10.199999999999999</c:v>
                </c:pt>
                <c:pt idx="424">
                  <c:v>10.1</c:v>
                </c:pt>
                <c:pt idx="425">
                  <c:v>10.1</c:v>
                </c:pt>
                <c:pt idx="426">
                  <c:v>9.4</c:v>
                </c:pt>
                <c:pt idx="427">
                  <c:v>9.5</c:v>
                </c:pt>
                <c:pt idx="428">
                  <c:v>9.1999999999999993</c:v>
                </c:pt>
                <c:pt idx="429">
                  <c:v>8.8000000000000007</c:v>
                </c:pt>
                <c:pt idx="430">
                  <c:v>8.5</c:v>
                </c:pt>
                <c:pt idx="431">
                  <c:v>8.3000000000000007</c:v>
                </c:pt>
                <c:pt idx="432">
                  <c:v>8</c:v>
                </c:pt>
                <c:pt idx="433">
                  <c:v>7.8</c:v>
                </c:pt>
                <c:pt idx="434">
                  <c:v>7.8</c:v>
                </c:pt>
                <c:pt idx="435">
                  <c:v>7.7</c:v>
                </c:pt>
                <c:pt idx="436">
                  <c:v>7.4</c:v>
                </c:pt>
                <c:pt idx="437">
                  <c:v>7.2</c:v>
                </c:pt>
                <c:pt idx="438">
                  <c:v>7.5</c:v>
                </c:pt>
                <c:pt idx="439">
                  <c:v>7.5</c:v>
                </c:pt>
                <c:pt idx="440">
                  <c:v>7.3</c:v>
                </c:pt>
                <c:pt idx="441">
                  <c:v>7.4</c:v>
                </c:pt>
                <c:pt idx="442">
                  <c:v>7.2</c:v>
                </c:pt>
                <c:pt idx="443">
                  <c:v>7.3</c:v>
                </c:pt>
                <c:pt idx="444">
                  <c:v>7.3</c:v>
                </c:pt>
                <c:pt idx="445">
                  <c:v>7.2</c:v>
                </c:pt>
                <c:pt idx="446">
                  <c:v>7.2</c:v>
                </c:pt>
                <c:pt idx="447">
                  <c:v>7.3</c:v>
                </c:pt>
                <c:pt idx="448">
                  <c:v>7.2</c:v>
                </c:pt>
                <c:pt idx="449">
                  <c:v>7.4</c:v>
                </c:pt>
                <c:pt idx="450">
                  <c:v>7.4</c:v>
                </c:pt>
                <c:pt idx="451">
                  <c:v>7.1</c:v>
                </c:pt>
                <c:pt idx="452">
                  <c:v>7.1</c:v>
                </c:pt>
                <c:pt idx="453">
                  <c:v>7.1</c:v>
                </c:pt>
                <c:pt idx="454">
                  <c:v>7</c:v>
                </c:pt>
                <c:pt idx="455">
                  <c:v>7</c:v>
                </c:pt>
                <c:pt idx="456">
                  <c:v>6.7</c:v>
                </c:pt>
                <c:pt idx="457">
                  <c:v>7.2</c:v>
                </c:pt>
                <c:pt idx="458">
                  <c:v>7.2</c:v>
                </c:pt>
                <c:pt idx="459">
                  <c:v>7.1</c:v>
                </c:pt>
                <c:pt idx="460">
                  <c:v>7.2</c:v>
                </c:pt>
                <c:pt idx="461">
                  <c:v>7.2</c:v>
                </c:pt>
                <c:pt idx="462">
                  <c:v>7</c:v>
                </c:pt>
                <c:pt idx="463">
                  <c:v>6.9</c:v>
                </c:pt>
                <c:pt idx="464">
                  <c:v>7</c:v>
                </c:pt>
                <c:pt idx="465">
                  <c:v>7</c:v>
                </c:pt>
                <c:pt idx="466">
                  <c:v>6.9</c:v>
                </c:pt>
                <c:pt idx="467">
                  <c:v>6.6</c:v>
                </c:pt>
                <c:pt idx="468">
                  <c:v>6.6</c:v>
                </c:pt>
                <c:pt idx="469">
                  <c:v>6.6</c:v>
                </c:pt>
                <c:pt idx="470">
                  <c:v>6.6</c:v>
                </c:pt>
                <c:pt idx="471">
                  <c:v>6.3</c:v>
                </c:pt>
                <c:pt idx="472">
                  <c:v>6.3</c:v>
                </c:pt>
                <c:pt idx="473">
                  <c:v>6.2</c:v>
                </c:pt>
                <c:pt idx="474">
                  <c:v>6.1</c:v>
                </c:pt>
                <c:pt idx="475">
                  <c:v>6</c:v>
                </c:pt>
                <c:pt idx="476">
                  <c:v>5.9</c:v>
                </c:pt>
                <c:pt idx="477">
                  <c:v>6</c:v>
                </c:pt>
                <c:pt idx="478">
                  <c:v>5.8</c:v>
                </c:pt>
                <c:pt idx="479">
                  <c:v>5.7</c:v>
                </c:pt>
                <c:pt idx="480">
                  <c:v>5.7</c:v>
                </c:pt>
                <c:pt idx="481">
                  <c:v>5.7</c:v>
                </c:pt>
                <c:pt idx="482">
                  <c:v>5.7</c:v>
                </c:pt>
                <c:pt idx="483">
                  <c:v>5.4</c:v>
                </c:pt>
                <c:pt idx="484">
                  <c:v>5.6</c:v>
                </c:pt>
                <c:pt idx="485">
                  <c:v>5.4</c:v>
                </c:pt>
                <c:pt idx="486">
                  <c:v>5.4</c:v>
                </c:pt>
                <c:pt idx="487">
                  <c:v>5.6</c:v>
                </c:pt>
                <c:pt idx="488">
                  <c:v>5.4</c:v>
                </c:pt>
                <c:pt idx="489">
                  <c:v>5.4</c:v>
                </c:pt>
                <c:pt idx="490">
                  <c:v>5.3</c:v>
                </c:pt>
                <c:pt idx="491">
                  <c:v>5.3</c:v>
                </c:pt>
                <c:pt idx="492">
                  <c:v>5.4</c:v>
                </c:pt>
                <c:pt idx="493">
                  <c:v>5.2</c:v>
                </c:pt>
                <c:pt idx="494">
                  <c:v>5</c:v>
                </c:pt>
                <c:pt idx="495">
                  <c:v>5.2</c:v>
                </c:pt>
                <c:pt idx="496">
                  <c:v>5.2</c:v>
                </c:pt>
                <c:pt idx="497">
                  <c:v>5.3</c:v>
                </c:pt>
                <c:pt idx="498">
                  <c:v>5.2</c:v>
                </c:pt>
                <c:pt idx="499">
                  <c:v>5.2</c:v>
                </c:pt>
                <c:pt idx="500">
                  <c:v>5.3</c:v>
                </c:pt>
                <c:pt idx="501">
                  <c:v>5.3</c:v>
                </c:pt>
                <c:pt idx="502">
                  <c:v>5.4</c:v>
                </c:pt>
                <c:pt idx="503">
                  <c:v>5.4</c:v>
                </c:pt>
                <c:pt idx="504">
                  <c:v>5.4</c:v>
                </c:pt>
                <c:pt idx="505">
                  <c:v>5.3</c:v>
                </c:pt>
                <c:pt idx="506">
                  <c:v>5.2</c:v>
                </c:pt>
                <c:pt idx="507">
                  <c:v>5.4</c:v>
                </c:pt>
                <c:pt idx="508">
                  <c:v>5.4</c:v>
                </c:pt>
                <c:pt idx="509">
                  <c:v>5.2</c:v>
                </c:pt>
                <c:pt idx="510">
                  <c:v>5.5</c:v>
                </c:pt>
                <c:pt idx="511">
                  <c:v>5.7</c:v>
                </c:pt>
                <c:pt idx="512">
                  <c:v>5.9</c:v>
                </c:pt>
                <c:pt idx="513">
                  <c:v>5.9</c:v>
                </c:pt>
                <c:pt idx="514">
                  <c:v>6.2</c:v>
                </c:pt>
                <c:pt idx="515">
                  <c:v>6.3</c:v>
                </c:pt>
                <c:pt idx="516">
                  <c:v>6.4</c:v>
                </c:pt>
                <c:pt idx="517">
                  <c:v>6.6</c:v>
                </c:pt>
                <c:pt idx="518">
                  <c:v>6.8</c:v>
                </c:pt>
                <c:pt idx="519">
                  <c:v>6.7</c:v>
                </c:pt>
                <c:pt idx="520">
                  <c:v>6.9</c:v>
                </c:pt>
                <c:pt idx="521">
                  <c:v>6.9</c:v>
                </c:pt>
                <c:pt idx="522">
                  <c:v>6.8</c:v>
                </c:pt>
                <c:pt idx="523">
                  <c:v>6.9</c:v>
                </c:pt>
                <c:pt idx="524">
                  <c:v>6.9</c:v>
                </c:pt>
                <c:pt idx="525">
                  <c:v>7</c:v>
                </c:pt>
                <c:pt idx="526">
                  <c:v>7</c:v>
                </c:pt>
                <c:pt idx="527">
                  <c:v>7.3</c:v>
                </c:pt>
                <c:pt idx="528">
                  <c:v>7.3</c:v>
                </c:pt>
                <c:pt idx="529">
                  <c:v>7.4</c:v>
                </c:pt>
                <c:pt idx="530">
                  <c:v>7.4</c:v>
                </c:pt>
                <c:pt idx="531">
                  <c:v>7.4</c:v>
                </c:pt>
                <c:pt idx="532">
                  <c:v>7.6</c:v>
                </c:pt>
                <c:pt idx="533">
                  <c:v>7.8</c:v>
                </c:pt>
                <c:pt idx="534">
                  <c:v>7.7</c:v>
                </c:pt>
                <c:pt idx="535">
                  <c:v>7.6</c:v>
                </c:pt>
                <c:pt idx="536">
                  <c:v>7.6</c:v>
                </c:pt>
                <c:pt idx="537">
                  <c:v>7.3</c:v>
                </c:pt>
                <c:pt idx="538">
                  <c:v>7.4</c:v>
                </c:pt>
                <c:pt idx="539">
                  <c:v>7.4</c:v>
                </c:pt>
                <c:pt idx="540">
                  <c:v>7.3</c:v>
                </c:pt>
                <c:pt idx="541">
                  <c:v>7.1</c:v>
                </c:pt>
                <c:pt idx="542">
                  <c:v>7</c:v>
                </c:pt>
                <c:pt idx="543">
                  <c:v>7.1</c:v>
                </c:pt>
                <c:pt idx="544">
                  <c:v>7.1</c:v>
                </c:pt>
                <c:pt idx="545">
                  <c:v>7</c:v>
                </c:pt>
                <c:pt idx="546">
                  <c:v>6.9</c:v>
                </c:pt>
                <c:pt idx="547">
                  <c:v>6.8</c:v>
                </c:pt>
                <c:pt idx="548">
                  <c:v>6.7</c:v>
                </c:pt>
                <c:pt idx="549">
                  <c:v>6.8</c:v>
                </c:pt>
                <c:pt idx="550">
                  <c:v>6.6</c:v>
                </c:pt>
                <c:pt idx="551">
                  <c:v>6.5</c:v>
                </c:pt>
                <c:pt idx="552">
                  <c:v>6.6</c:v>
                </c:pt>
                <c:pt idx="553">
                  <c:v>6.6</c:v>
                </c:pt>
                <c:pt idx="554">
                  <c:v>6.5</c:v>
                </c:pt>
                <c:pt idx="555">
                  <c:v>6.4</c:v>
                </c:pt>
                <c:pt idx="556">
                  <c:v>6.1</c:v>
                </c:pt>
                <c:pt idx="557">
                  <c:v>6.1</c:v>
                </c:pt>
                <c:pt idx="558">
                  <c:v>6.1</c:v>
                </c:pt>
                <c:pt idx="559">
                  <c:v>6</c:v>
                </c:pt>
                <c:pt idx="560">
                  <c:v>5.9</c:v>
                </c:pt>
                <c:pt idx="561">
                  <c:v>5.8</c:v>
                </c:pt>
                <c:pt idx="562">
                  <c:v>5.6</c:v>
                </c:pt>
                <c:pt idx="563">
                  <c:v>5.5</c:v>
                </c:pt>
                <c:pt idx="564">
                  <c:v>5.6</c:v>
                </c:pt>
                <c:pt idx="565">
                  <c:v>5.4</c:v>
                </c:pt>
                <c:pt idx="566">
                  <c:v>5.4</c:v>
                </c:pt>
                <c:pt idx="567">
                  <c:v>5.8</c:v>
                </c:pt>
                <c:pt idx="568">
                  <c:v>5.6</c:v>
                </c:pt>
                <c:pt idx="569">
                  <c:v>5.6</c:v>
                </c:pt>
                <c:pt idx="570">
                  <c:v>5.7</c:v>
                </c:pt>
                <c:pt idx="571">
                  <c:v>5.7</c:v>
                </c:pt>
                <c:pt idx="572">
                  <c:v>5.6</c:v>
                </c:pt>
                <c:pt idx="573">
                  <c:v>5.5</c:v>
                </c:pt>
                <c:pt idx="574">
                  <c:v>5.6</c:v>
                </c:pt>
                <c:pt idx="575">
                  <c:v>5.6</c:v>
                </c:pt>
                <c:pt idx="576">
                  <c:v>5.6</c:v>
                </c:pt>
                <c:pt idx="577">
                  <c:v>5.5</c:v>
                </c:pt>
                <c:pt idx="578">
                  <c:v>5.5</c:v>
                </c:pt>
                <c:pt idx="579">
                  <c:v>5.6</c:v>
                </c:pt>
                <c:pt idx="580">
                  <c:v>5.6</c:v>
                </c:pt>
                <c:pt idx="581">
                  <c:v>5.3</c:v>
                </c:pt>
                <c:pt idx="582">
                  <c:v>5.5</c:v>
                </c:pt>
                <c:pt idx="583">
                  <c:v>5.0999999999999996</c:v>
                </c:pt>
                <c:pt idx="584">
                  <c:v>5.2</c:v>
                </c:pt>
                <c:pt idx="585">
                  <c:v>5.2</c:v>
                </c:pt>
                <c:pt idx="586">
                  <c:v>5.4</c:v>
                </c:pt>
                <c:pt idx="587">
                  <c:v>5.4</c:v>
                </c:pt>
                <c:pt idx="588">
                  <c:v>5.3</c:v>
                </c:pt>
                <c:pt idx="589">
                  <c:v>5.2</c:v>
                </c:pt>
                <c:pt idx="590">
                  <c:v>5.2</c:v>
                </c:pt>
                <c:pt idx="591">
                  <c:v>5.0999999999999996</c:v>
                </c:pt>
                <c:pt idx="592">
                  <c:v>4.9000000000000004</c:v>
                </c:pt>
                <c:pt idx="593">
                  <c:v>5</c:v>
                </c:pt>
                <c:pt idx="594">
                  <c:v>4.9000000000000004</c:v>
                </c:pt>
                <c:pt idx="595">
                  <c:v>4.8</c:v>
                </c:pt>
                <c:pt idx="596">
                  <c:v>4.9000000000000004</c:v>
                </c:pt>
                <c:pt idx="597">
                  <c:v>4.7</c:v>
                </c:pt>
                <c:pt idx="598">
                  <c:v>4.5999999999999996</c:v>
                </c:pt>
                <c:pt idx="599">
                  <c:v>4.7</c:v>
                </c:pt>
                <c:pt idx="600">
                  <c:v>4.5999999999999996</c:v>
                </c:pt>
                <c:pt idx="601">
                  <c:v>4.5999999999999996</c:v>
                </c:pt>
                <c:pt idx="602">
                  <c:v>4.7</c:v>
                </c:pt>
                <c:pt idx="603">
                  <c:v>4.3</c:v>
                </c:pt>
                <c:pt idx="604">
                  <c:v>4.4000000000000004</c:v>
                </c:pt>
                <c:pt idx="605">
                  <c:v>4.5</c:v>
                </c:pt>
                <c:pt idx="606">
                  <c:v>4.5</c:v>
                </c:pt>
                <c:pt idx="607">
                  <c:v>4.5</c:v>
                </c:pt>
                <c:pt idx="608">
                  <c:v>4.5999999999999996</c:v>
                </c:pt>
                <c:pt idx="609">
                  <c:v>4.5</c:v>
                </c:pt>
                <c:pt idx="610">
                  <c:v>4.4000000000000004</c:v>
                </c:pt>
                <c:pt idx="611">
                  <c:v>4.4000000000000004</c:v>
                </c:pt>
                <c:pt idx="612">
                  <c:v>4.3</c:v>
                </c:pt>
                <c:pt idx="613">
                  <c:v>4.4000000000000004</c:v>
                </c:pt>
                <c:pt idx="614">
                  <c:v>4.2</c:v>
                </c:pt>
                <c:pt idx="615">
                  <c:v>4.3</c:v>
                </c:pt>
                <c:pt idx="616">
                  <c:v>4.2</c:v>
                </c:pt>
                <c:pt idx="617">
                  <c:v>4.3</c:v>
                </c:pt>
                <c:pt idx="618">
                  <c:v>4.3</c:v>
                </c:pt>
                <c:pt idx="619">
                  <c:v>4.2</c:v>
                </c:pt>
                <c:pt idx="620">
                  <c:v>4.2</c:v>
                </c:pt>
                <c:pt idx="621">
                  <c:v>4.0999999999999996</c:v>
                </c:pt>
                <c:pt idx="622">
                  <c:v>4.0999999999999996</c:v>
                </c:pt>
                <c:pt idx="623">
                  <c:v>4</c:v>
                </c:pt>
                <c:pt idx="624">
                  <c:v>4</c:v>
                </c:pt>
                <c:pt idx="625">
                  <c:v>4.0999999999999996</c:v>
                </c:pt>
                <c:pt idx="626">
                  <c:v>4</c:v>
                </c:pt>
                <c:pt idx="627">
                  <c:v>3.8</c:v>
                </c:pt>
                <c:pt idx="628">
                  <c:v>4</c:v>
                </c:pt>
                <c:pt idx="629">
                  <c:v>4</c:v>
                </c:pt>
                <c:pt idx="630">
                  <c:v>4</c:v>
                </c:pt>
                <c:pt idx="631">
                  <c:v>4.0999999999999996</c:v>
                </c:pt>
                <c:pt idx="632">
                  <c:v>3.9</c:v>
                </c:pt>
                <c:pt idx="633">
                  <c:v>3.9</c:v>
                </c:pt>
                <c:pt idx="634">
                  <c:v>3.9</c:v>
                </c:pt>
                <c:pt idx="635">
                  <c:v>3.9</c:v>
                </c:pt>
                <c:pt idx="636">
                  <c:v>4.2</c:v>
                </c:pt>
                <c:pt idx="637">
                  <c:v>4.2</c:v>
                </c:pt>
                <c:pt idx="638">
                  <c:v>4.3</c:v>
                </c:pt>
                <c:pt idx="639">
                  <c:v>4.4000000000000004</c:v>
                </c:pt>
                <c:pt idx="640">
                  <c:v>4.3</c:v>
                </c:pt>
                <c:pt idx="641">
                  <c:v>4.5</c:v>
                </c:pt>
                <c:pt idx="642">
                  <c:v>4.5999999999999996</c:v>
                </c:pt>
                <c:pt idx="643">
                  <c:v>4.9000000000000004</c:v>
                </c:pt>
                <c:pt idx="644">
                  <c:v>5</c:v>
                </c:pt>
                <c:pt idx="645">
                  <c:v>5.3</c:v>
                </c:pt>
                <c:pt idx="646">
                  <c:v>5.5</c:v>
                </c:pt>
                <c:pt idx="647">
                  <c:v>5.7</c:v>
                </c:pt>
                <c:pt idx="648">
                  <c:v>5.7</c:v>
                </c:pt>
                <c:pt idx="649">
                  <c:v>5.7</c:v>
                </c:pt>
                <c:pt idx="650">
                  <c:v>5.7</c:v>
                </c:pt>
                <c:pt idx="651">
                  <c:v>5.9</c:v>
                </c:pt>
                <c:pt idx="652">
                  <c:v>5.8</c:v>
                </c:pt>
                <c:pt idx="653">
                  <c:v>5.8</c:v>
                </c:pt>
                <c:pt idx="654">
                  <c:v>5.8</c:v>
                </c:pt>
                <c:pt idx="655">
                  <c:v>5.7</c:v>
                </c:pt>
                <c:pt idx="656">
                  <c:v>5.7</c:v>
                </c:pt>
                <c:pt idx="657">
                  <c:v>5.7</c:v>
                </c:pt>
                <c:pt idx="658">
                  <c:v>5.9</c:v>
                </c:pt>
                <c:pt idx="659">
                  <c:v>6</c:v>
                </c:pt>
                <c:pt idx="660">
                  <c:v>5.8</c:v>
                </c:pt>
                <c:pt idx="661">
                  <c:v>5.9</c:v>
                </c:pt>
                <c:pt idx="662">
                  <c:v>5.9</c:v>
                </c:pt>
                <c:pt idx="663">
                  <c:v>6</c:v>
                </c:pt>
                <c:pt idx="664">
                  <c:v>6.1</c:v>
                </c:pt>
                <c:pt idx="665">
                  <c:v>6.3</c:v>
                </c:pt>
                <c:pt idx="666">
                  <c:v>6.2</c:v>
                </c:pt>
                <c:pt idx="667">
                  <c:v>6.1</c:v>
                </c:pt>
                <c:pt idx="668">
                  <c:v>6.1</c:v>
                </c:pt>
                <c:pt idx="669">
                  <c:v>6</c:v>
                </c:pt>
                <c:pt idx="670">
                  <c:v>5.8</c:v>
                </c:pt>
                <c:pt idx="671">
                  <c:v>5.7</c:v>
                </c:pt>
                <c:pt idx="672">
                  <c:v>5.7</c:v>
                </c:pt>
                <c:pt idx="673">
                  <c:v>5.6</c:v>
                </c:pt>
                <c:pt idx="674">
                  <c:v>5.8</c:v>
                </c:pt>
                <c:pt idx="675">
                  <c:v>5.6</c:v>
                </c:pt>
                <c:pt idx="676">
                  <c:v>5.6</c:v>
                </c:pt>
                <c:pt idx="677">
                  <c:v>5.6</c:v>
                </c:pt>
                <c:pt idx="678">
                  <c:v>5.5</c:v>
                </c:pt>
                <c:pt idx="679">
                  <c:v>5.4</c:v>
                </c:pt>
                <c:pt idx="680">
                  <c:v>5.4</c:v>
                </c:pt>
                <c:pt idx="681">
                  <c:v>5.5</c:v>
                </c:pt>
                <c:pt idx="682">
                  <c:v>5.4</c:v>
                </c:pt>
                <c:pt idx="683">
                  <c:v>5.4</c:v>
                </c:pt>
                <c:pt idx="684">
                  <c:v>5.3</c:v>
                </c:pt>
                <c:pt idx="685">
                  <c:v>5.4</c:v>
                </c:pt>
                <c:pt idx="686">
                  <c:v>5.2</c:v>
                </c:pt>
                <c:pt idx="687">
                  <c:v>5.2</c:v>
                </c:pt>
                <c:pt idx="688">
                  <c:v>5.0999999999999996</c:v>
                </c:pt>
                <c:pt idx="689">
                  <c:v>5</c:v>
                </c:pt>
                <c:pt idx="690">
                  <c:v>5</c:v>
                </c:pt>
                <c:pt idx="691">
                  <c:v>4.9000000000000004</c:v>
                </c:pt>
                <c:pt idx="692">
                  <c:v>5</c:v>
                </c:pt>
                <c:pt idx="693">
                  <c:v>5</c:v>
                </c:pt>
                <c:pt idx="694">
                  <c:v>5</c:v>
                </c:pt>
                <c:pt idx="695">
                  <c:v>4.9000000000000004</c:v>
                </c:pt>
                <c:pt idx="696">
                  <c:v>4.7</c:v>
                </c:pt>
                <c:pt idx="697">
                  <c:v>4.8</c:v>
                </c:pt>
                <c:pt idx="698">
                  <c:v>4.7</c:v>
                </c:pt>
                <c:pt idx="699">
                  <c:v>4.7</c:v>
                </c:pt>
                <c:pt idx="700">
                  <c:v>4.5999999999999996</c:v>
                </c:pt>
                <c:pt idx="701">
                  <c:v>4.5999999999999996</c:v>
                </c:pt>
                <c:pt idx="702">
                  <c:v>4.7</c:v>
                </c:pt>
                <c:pt idx="703">
                  <c:v>4.7</c:v>
                </c:pt>
                <c:pt idx="704">
                  <c:v>4.5</c:v>
                </c:pt>
                <c:pt idx="705">
                  <c:v>4.4000000000000004</c:v>
                </c:pt>
                <c:pt idx="706">
                  <c:v>4.5</c:v>
                </c:pt>
                <c:pt idx="707">
                  <c:v>4.4000000000000004</c:v>
                </c:pt>
                <c:pt idx="708">
                  <c:v>4.5999999999999996</c:v>
                </c:pt>
                <c:pt idx="709">
                  <c:v>4.5</c:v>
                </c:pt>
                <c:pt idx="710">
                  <c:v>4.4000000000000004</c:v>
                </c:pt>
                <c:pt idx="711">
                  <c:v>4.5</c:v>
                </c:pt>
                <c:pt idx="712">
                  <c:v>4.4000000000000004</c:v>
                </c:pt>
                <c:pt idx="713">
                  <c:v>4.5999999999999996</c:v>
                </c:pt>
                <c:pt idx="714">
                  <c:v>4.7</c:v>
                </c:pt>
                <c:pt idx="715">
                  <c:v>4.5999999999999996</c:v>
                </c:pt>
                <c:pt idx="716">
                  <c:v>4.7</c:v>
                </c:pt>
                <c:pt idx="717">
                  <c:v>4.7</c:v>
                </c:pt>
                <c:pt idx="718">
                  <c:v>4.7</c:v>
                </c:pt>
                <c:pt idx="719">
                  <c:v>5</c:v>
                </c:pt>
                <c:pt idx="720">
                  <c:v>5</c:v>
                </c:pt>
                <c:pt idx="721">
                  <c:v>4.9000000000000004</c:v>
                </c:pt>
                <c:pt idx="722">
                  <c:v>5.0999999999999996</c:v>
                </c:pt>
                <c:pt idx="723">
                  <c:v>5</c:v>
                </c:pt>
                <c:pt idx="724">
                  <c:v>5.4</c:v>
                </c:pt>
                <c:pt idx="725">
                  <c:v>5.6</c:v>
                </c:pt>
                <c:pt idx="726">
                  <c:v>5.8</c:v>
                </c:pt>
                <c:pt idx="727">
                  <c:v>6.1</c:v>
                </c:pt>
                <c:pt idx="728">
                  <c:v>6.1</c:v>
                </c:pt>
                <c:pt idx="729">
                  <c:v>6.5</c:v>
                </c:pt>
                <c:pt idx="730">
                  <c:v>6.8</c:v>
                </c:pt>
                <c:pt idx="731">
                  <c:v>7.3</c:v>
                </c:pt>
                <c:pt idx="732">
                  <c:v>7.8</c:v>
                </c:pt>
                <c:pt idx="733">
                  <c:v>8.3000000000000007</c:v>
                </c:pt>
                <c:pt idx="734">
                  <c:v>8.6999999999999993</c:v>
                </c:pt>
                <c:pt idx="735">
                  <c:v>9</c:v>
                </c:pt>
                <c:pt idx="736">
                  <c:v>9.4</c:v>
                </c:pt>
                <c:pt idx="737">
                  <c:v>9.5</c:v>
                </c:pt>
                <c:pt idx="738">
                  <c:v>9.5</c:v>
                </c:pt>
                <c:pt idx="739">
                  <c:v>9.6</c:v>
                </c:pt>
                <c:pt idx="740">
                  <c:v>9.8000000000000007</c:v>
                </c:pt>
                <c:pt idx="741">
                  <c:v>10</c:v>
                </c:pt>
                <c:pt idx="742">
                  <c:v>9.9</c:v>
                </c:pt>
                <c:pt idx="743">
                  <c:v>9.9</c:v>
                </c:pt>
                <c:pt idx="744">
                  <c:v>9.8000000000000007</c:v>
                </c:pt>
                <c:pt idx="745">
                  <c:v>9.8000000000000007</c:v>
                </c:pt>
                <c:pt idx="746">
                  <c:v>9.9</c:v>
                </c:pt>
                <c:pt idx="747">
                  <c:v>9.9</c:v>
                </c:pt>
                <c:pt idx="748">
                  <c:v>9.6</c:v>
                </c:pt>
                <c:pt idx="749">
                  <c:v>9.4</c:v>
                </c:pt>
                <c:pt idx="750">
                  <c:v>9.4</c:v>
                </c:pt>
                <c:pt idx="751">
                  <c:v>9.5</c:v>
                </c:pt>
                <c:pt idx="752">
                  <c:v>9.5</c:v>
                </c:pt>
                <c:pt idx="753">
                  <c:v>9.4</c:v>
                </c:pt>
                <c:pt idx="754">
                  <c:v>9.8000000000000007</c:v>
                </c:pt>
                <c:pt idx="755">
                  <c:v>9.3000000000000007</c:v>
                </c:pt>
                <c:pt idx="756">
                  <c:v>9.1</c:v>
                </c:pt>
                <c:pt idx="757">
                  <c:v>9</c:v>
                </c:pt>
                <c:pt idx="758">
                  <c:v>9</c:v>
                </c:pt>
                <c:pt idx="759">
                  <c:v>9.1</c:v>
                </c:pt>
                <c:pt idx="760">
                  <c:v>9</c:v>
                </c:pt>
                <c:pt idx="761">
                  <c:v>9.1</c:v>
                </c:pt>
                <c:pt idx="762">
                  <c:v>9</c:v>
                </c:pt>
                <c:pt idx="763">
                  <c:v>9</c:v>
                </c:pt>
                <c:pt idx="764">
                  <c:v>9</c:v>
                </c:pt>
                <c:pt idx="765">
                  <c:v>8.8000000000000007</c:v>
                </c:pt>
                <c:pt idx="766">
                  <c:v>8.6</c:v>
                </c:pt>
                <c:pt idx="767">
                  <c:v>8.5</c:v>
                </c:pt>
                <c:pt idx="768">
                  <c:v>8.3000000000000007</c:v>
                </c:pt>
                <c:pt idx="769">
                  <c:v>8.3000000000000007</c:v>
                </c:pt>
                <c:pt idx="770">
                  <c:v>8.1999999999999993</c:v>
                </c:pt>
                <c:pt idx="771">
                  <c:v>8.1999999999999993</c:v>
                </c:pt>
                <c:pt idx="772">
                  <c:v>8.1999999999999993</c:v>
                </c:pt>
                <c:pt idx="773">
                  <c:v>8.1999999999999993</c:v>
                </c:pt>
                <c:pt idx="774">
                  <c:v>8.1999999999999993</c:v>
                </c:pt>
                <c:pt idx="775">
                  <c:v>8.1</c:v>
                </c:pt>
                <c:pt idx="776">
                  <c:v>7.8</c:v>
                </c:pt>
                <c:pt idx="777">
                  <c:v>7.8</c:v>
                </c:pt>
                <c:pt idx="778">
                  <c:v>7.7</c:v>
                </c:pt>
                <c:pt idx="779">
                  <c:v>7.9</c:v>
                </c:pt>
                <c:pt idx="780">
                  <c:v>8</c:v>
                </c:pt>
                <c:pt idx="781">
                  <c:v>7.7</c:v>
                </c:pt>
                <c:pt idx="782">
                  <c:v>7.5</c:v>
                </c:pt>
                <c:pt idx="783">
                  <c:v>7.6</c:v>
                </c:pt>
                <c:pt idx="784">
                  <c:v>7.5</c:v>
                </c:pt>
                <c:pt idx="785">
                  <c:v>7.5</c:v>
                </c:pt>
                <c:pt idx="786">
                  <c:v>7.3</c:v>
                </c:pt>
                <c:pt idx="787">
                  <c:v>7.2</c:v>
                </c:pt>
                <c:pt idx="788">
                  <c:v>7.2</c:v>
                </c:pt>
                <c:pt idx="789">
                  <c:v>7.2</c:v>
                </c:pt>
                <c:pt idx="790">
                  <c:v>6.9</c:v>
                </c:pt>
                <c:pt idx="791">
                  <c:v>6.7</c:v>
                </c:pt>
                <c:pt idx="792">
                  <c:v>6.6</c:v>
                </c:pt>
                <c:pt idx="793">
                  <c:v>6.7</c:v>
                </c:pt>
                <c:pt idx="794">
                  <c:v>6.7</c:v>
                </c:pt>
                <c:pt idx="795">
                  <c:v>6.2</c:v>
                </c:pt>
                <c:pt idx="796">
                  <c:v>6.3</c:v>
                </c:pt>
                <c:pt idx="797">
                  <c:v>6.1</c:v>
                </c:pt>
                <c:pt idx="798">
                  <c:v>6.2</c:v>
                </c:pt>
                <c:pt idx="799">
                  <c:v>6.1</c:v>
                </c:pt>
                <c:pt idx="800">
                  <c:v>5.9</c:v>
                </c:pt>
                <c:pt idx="801">
                  <c:v>5.7</c:v>
                </c:pt>
                <c:pt idx="802">
                  <c:v>5.8</c:v>
                </c:pt>
                <c:pt idx="803">
                  <c:v>5.6</c:v>
                </c:pt>
                <c:pt idx="804">
                  <c:v>5.7</c:v>
                </c:pt>
                <c:pt idx="805">
                  <c:v>5.5</c:v>
                </c:pt>
                <c:pt idx="806">
                  <c:v>5.4</c:v>
                </c:pt>
                <c:pt idx="807">
                  <c:v>5.4</c:v>
                </c:pt>
                <c:pt idx="808">
                  <c:v>5.6</c:v>
                </c:pt>
                <c:pt idx="809">
                  <c:v>5.3</c:v>
                </c:pt>
                <c:pt idx="810">
                  <c:v>5.2</c:v>
                </c:pt>
                <c:pt idx="811">
                  <c:v>5.0999999999999996</c:v>
                </c:pt>
                <c:pt idx="812">
                  <c:v>5</c:v>
                </c:pt>
                <c:pt idx="813">
                  <c:v>5</c:v>
                </c:pt>
                <c:pt idx="814">
                  <c:v>5.0999999999999996</c:v>
                </c:pt>
                <c:pt idx="815">
                  <c:v>5</c:v>
                </c:pt>
                <c:pt idx="816">
                  <c:v>4.8</c:v>
                </c:pt>
                <c:pt idx="817">
                  <c:v>4.9000000000000004</c:v>
                </c:pt>
                <c:pt idx="818">
                  <c:v>5</c:v>
                </c:pt>
                <c:pt idx="819">
                  <c:v>5.0999999999999996</c:v>
                </c:pt>
                <c:pt idx="820">
                  <c:v>4.8</c:v>
                </c:pt>
                <c:pt idx="821">
                  <c:v>4.9000000000000004</c:v>
                </c:pt>
                <c:pt idx="822">
                  <c:v>4.8</c:v>
                </c:pt>
                <c:pt idx="823">
                  <c:v>4.9000000000000004</c:v>
                </c:pt>
                <c:pt idx="824">
                  <c:v>5</c:v>
                </c:pt>
                <c:pt idx="825">
                  <c:v>4.9000000000000004</c:v>
                </c:pt>
                <c:pt idx="826">
                  <c:v>4.7</c:v>
                </c:pt>
                <c:pt idx="827">
                  <c:v>4.7</c:v>
                </c:pt>
                <c:pt idx="828">
                  <c:v>4.7</c:v>
                </c:pt>
                <c:pt idx="829">
                  <c:v>4.5999999999999996</c:v>
                </c:pt>
                <c:pt idx="830">
                  <c:v>4.4000000000000004</c:v>
                </c:pt>
                <c:pt idx="831">
                  <c:v>4.4000000000000004</c:v>
                </c:pt>
                <c:pt idx="832">
                  <c:v>4.4000000000000004</c:v>
                </c:pt>
                <c:pt idx="833">
                  <c:v>4.3</c:v>
                </c:pt>
                <c:pt idx="834">
                  <c:v>4.3</c:v>
                </c:pt>
                <c:pt idx="835">
                  <c:v>4.4000000000000004</c:v>
                </c:pt>
                <c:pt idx="836">
                  <c:v>4.3</c:v>
                </c:pt>
                <c:pt idx="837">
                  <c:v>4.2</c:v>
                </c:pt>
                <c:pt idx="838">
                  <c:v>4.2</c:v>
                </c:pt>
                <c:pt idx="839">
                  <c:v>4.0999999999999996</c:v>
                </c:pt>
                <c:pt idx="840">
                  <c:v>4</c:v>
                </c:pt>
                <c:pt idx="841">
                  <c:v>4.0999999999999996</c:v>
                </c:pt>
                <c:pt idx="842">
                  <c:v>4</c:v>
                </c:pt>
                <c:pt idx="843">
                  <c:v>4</c:v>
                </c:pt>
                <c:pt idx="844">
                  <c:v>3.8</c:v>
                </c:pt>
                <c:pt idx="845">
                  <c:v>4</c:v>
                </c:pt>
                <c:pt idx="846">
                  <c:v>3.8</c:v>
                </c:pt>
                <c:pt idx="847">
                  <c:v>3.8</c:v>
                </c:pt>
                <c:pt idx="848">
                  <c:v>3.7</c:v>
                </c:pt>
                <c:pt idx="849">
                  <c:v>3.8</c:v>
                </c:pt>
                <c:pt idx="850">
                  <c:v>3.8</c:v>
                </c:pt>
                <c:pt idx="851">
                  <c:v>3.9</c:v>
                </c:pt>
                <c:pt idx="852">
                  <c:v>4</c:v>
                </c:pt>
                <c:pt idx="853">
                  <c:v>3.8</c:v>
                </c:pt>
                <c:pt idx="854">
                  <c:v>3.8</c:v>
                </c:pt>
                <c:pt idx="855">
                  <c:v>3.7</c:v>
                </c:pt>
                <c:pt idx="856">
                  <c:v>3.6</c:v>
                </c:pt>
                <c:pt idx="857">
                  <c:v>3.6</c:v>
                </c:pt>
                <c:pt idx="858">
                  <c:v>3.7</c:v>
                </c:pt>
                <c:pt idx="859">
                  <c:v>3.6</c:v>
                </c:pt>
                <c:pt idx="860">
                  <c:v>3.5</c:v>
                </c:pt>
                <c:pt idx="861">
                  <c:v>3.6</c:v>
                </c:pt>
                <c:pt idx="862">
                  <c:v>3.6</c:v>
                </c:pt>
                <c:pt idx="863">
                  <c:v>3.6</c:v>
                </c:pt>
                <c:pt idx="864">
                  <c:v>3.6</c:v>
                </c:pt>
                <c:pt idx="865">
                  <c:v>3.5</c:v>
                </c:pt>
                <c:pt idx="866">
                  <c:v>4.4000000000000004</c:v>
                </c:pt>
                <c:pt idx="867">
                  <c:v>14.8</c:v>
                </c:pt>
                <c:pt idx="868">
                  <c:v>13.2</c:v>
                </c:pt>
                <c:pt idx="869">
                  <c:v>11</c:v>
                </c:pt>
                <c:pt idx="870">
                  <c:v>10.199999999999999</c:v>
                </c:pt>
                <c:pt idx="871">
                  <c:v>8.4</c:v>
                </c:pt>
                <c:pt idx="872">
                  <c:v>7.8</c:v>
                </c:pt>
                <c:pt idx="873">
                  <c:v>6.8</c:v>
                </c:pt>
                <c:pt idx="874">
                  <c:v>6.7</c:v>
                </c:pt>
                <c:pt idx="875">
                  <c:v>6.7</c:v>
                </c:pt>
                <c:pt idx="876">
                  <c:v>6.4</c:v>
                </c:pt>
                <c:pt idx="877">
                  <c:v>6.2</c:v>
                </c:pt>
                <c:pt idx="878">
                  <c:v>6.1</c:v>
                </c:pt>
                <c:pt idx="879">
                  <c:v>6.1</c:v>
                </c:pt>
                <c:pt idx="880">
                  <c:v>5.8</c:v>
                </c:pt>
                <c:pt idx="881">
                  <c:v>5.9</c:v>
                </c:pt>
                <c:pt idx="882">
                  <c:v>5.4</c:v>
                </c:pt>
                <c:pt idx="883">
                  <c:v>5.0999999999999996</c:v>
                </c:pt>
                <c:pt idx="884">
                  <c:v>4.7</c:v>
                </c:pt>
                <c:pt idx="885">
                  <c:v>4.5</c:v>
                </c:pt>
                <c:pt idx="886">
                  <c:v>4.0999999999999996</c:v>
                </c:pt>
                <c:pt idx="887">
                  <c:v>3.9</c:v>
                </c:pt>
                <c:pt idx="888">
                  <c:v>4</c:v>
                </c:pt>
                <c:pt idx="889">
                  <c:v>3.8</c:v>
                </c:pt>
                <c:pt idx="890">
                  <c:v>3.6</c:v>
                </c:pt>
                <c:pt idx="891">
                  <c:v>3.7</c:v>
                </c:pt>
                <c:pt idx="892">
                  <c:v>3.6</c:v>
                </c:pt>
                <c:pt idx="893">
                  <c:v>3.6</c:v>
                </c:pt>
                <c:pt idx="894">
                  <c:v>3.5</c:v>
                </c:pt>
                <c:pt idx="895">
                  <c:v>3.6</c:v>
                </c:pt>
                <c:pt idx="896">
                  <c:v>3.5</c:v>
                </c:pt>
                <c:pt idx="897">
                  <c:v>3.6</c:v>
                </c:pt>
                <c:pt idx="898">
                  <c:v>3.6</c:v>
                </c:pt>
                <c:pt idx="899">
                  <c:v>3.5</c:v>
                </c:pt>
                <c:pt idx="900">
                  <c:v>3.4</c:v>
                </c:pt>
                <c:pt idx="901">
                  <c:v>3.6</c:v>
                </c:pt>
                <c:pt idx="902">
                  <c:v>3.5</c:v>
                </c:pt>
                <c:pt idx="903">
                  <c:v>3.4</c:v>
                </c:pt>
                <c:pt idx="904">
                  <c:v>3.7</c:v>
                </c:pt>
                <c:pt idx="905">
                  <c:v>3.6</c:v>
                </c:pt>
                <c:pt idx="906">
                  <c:v>3.5</c:v>
                </c:pt>
                <c:pt idx="907">
                  <c:v>3.8</c:v>
                </c:pt>
                <c:pt idx="908">
                  <c:v>3.8</c:v>
                </c:pt>
                <c:pt idx="909">
                  <c:v>3.8</c:v>
                </c:pt>
                <c:pt idx="910">
                  <c:v>3.7</c:v>
                </c:pt>
                <c:pt idx="911">
                  <c:v>3.7</c:v>
                </c:pt>
                <c:pt idx="912">
                  <c:v>3.7</c:v>
                </c:pt>
                <c:pt idx="913" formatCode="General">
                  <c:v>3.9</c:v>
                </c:pt>
                <c:pt idx="914" formatCode="General">
                  <c:v>3.8</c:v>
                </c:pt>
                <c:pt idx="915" formatCode="General">
                  <c:v>3.9</c:v>
                </c:pt>
                <c:pt idx="916" formatCode="General">
                  <c:v>4</c:v>
                </c:pt>
                <c:pt idx="917" formatCode="General">
                  <c:v>4.0999999999999996</c:v>
                </c:pt>
                <c:pt idx="918" formatCode="General">
                  <c:v>4.3</c:v>
                </c:pt>
                <c:pt idx="919" formatCode="General">
                  <c:v>4.2</c:v>
                </c:pt>
                <c:pt idx="920" formatCode="General">
                  <c:v>4.0999999999999996</c:v>
                </c:pt>
                <c:pt idx="921" formatCode="General">
                  <c:v>4.0999999999999996</c:v>
                </c:pt>
                <c:pt idx="922" formatCode="General">
                  <c:v>4.2</c:v>
                </c:pt>
                <c:pt idx="923" formatCode="General">
                  <c:v>4.0999999999999996</c:v>
                </c:pt>
              </c:numCache>
            </c:numRef>
          </c:val>
          <c:smooth val="0"/>
          <c:extLst>
            <c:ext xmlns:c16="http://schemas.microsoft.com/office/drawing/2014/chart" uri="{C3380CC4-5D6E-409C-BE32-E72D297353CC}">
              <c16:uniqueId val="{00000000-5B08-A34C-A787-32E2F3539D53}"/>
            </c:ext>
          </c:extLst>
        </c:ser>
        <c:dLbls>
          <c:showLegendKey val="0"/>
          <c:showVal val="0"/>
          <c:showCatName val="0"/>
          <c:showSerName val="0"/>
          <c:showPercent val="0"/>
          <c:showBubbleSize val="0"/>
        </c:dLbls>
        <c:marker val="1"/>
        <c:smooth val="0"/>
        <c:axId val="1280048304"/>
        <c:axId val="103956175"/>
      </c:lineChart>
      <c:dateAx>
        <c:axId val="1280048304"/>
        <c:scaling>
          <c:orientation val="minMax"/>
          <c:min val="36526"/>
        </c:scaling>
        <c:delete val="0"/>
        <c:axPos val="b"/>
        <c:numFmt formatCode="yyyy"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3956175"/>
        <c:crosses val="autoZero"/>
        <c:auto val="1"/>
        <c:lblOffset val="100"/>
        <c:baseTimeUnit val="months"/>
        <c:majorUnit val="2"/>
        <c:majorTimeUnit val="years"/>
      </c:dateAx>
      <c:valAx>
        <c:axId val="103956175"/>
        <c:scaling>
          <c:orientation val="minMax"/>
          <c:max val="16"/>
          <c:min val="0"/>
        </c:scaling>
        <c:delete val="0"/>
        <c:axPos val="l"/>
        <c:majorGridlines>
          <c:spPr>
            <a:ln w="9525" cap="flat" cmpd="sng" algn="ctr">
              <a:solidFill>
                <a:schemeClr val="tx1"/>
              </a:solidFill>
              <a:round/>
            </a:ln>
            <a:effectLst/>
          </c:spPr>
        </c:majorGridlines>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280048304"/>
        <c:crosses val="autoZero"/>
        <c:crossBetween val="between"/>
        <c:majorUnit val="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66943155233008E-2"/>
          <c:y val="4.4457225812447099E-2"/>
          <c:w val="0.90262426375177007"/>
          <c:h val="0.846989694812746"/>
        </c:manualLayout>
      </c:layout>
      <c:barChart>
        <c:barDir val="col"/>
        <c:grouping val="clustered"/>
        <c:varyColors val="0"/>
        <c:ser>
          <c:idx val="1"/>
          <c:order val="1"/>
          <c:tx>
            <c:strRef>
              <c:f>Sheet1!$C$1</c:f>
              <c:strCache>
                <c:ptCount val="1"/>
                <c:pt idx="0">
                  <c:v>Recession</c:v>
                </c:pt>
              </c:strCache>
            </c:strRef>
          </c:tx>
          <c:spPr>
            <a:solidFill>
              <a:schemeClr val="tx1">
                <a:alpha val="20000"/>
              </a:schemeClr>
            </a:solidFill>
          </c:spPr>
          <c:invertIfNegative val="0"/>
          <c:cat>
            <c:numRef>
              <c:f>Sheet1!$A$2:$A$301</c:f>
              <c:numCache>
                <c:formatCode>m/d/yy</c:formatCode>
                <c:ptCount val="300"/>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numCache>
            </c:numRef>
          </c:cat>
          <c:val>
            <c:numRef>
              <c:f>Sheet1!$C$2:$C$301</c:f>
              <c:numCache>
                <c:formatCode>General</c:formatCode>
                <c:ptCount val="300"/>
                <c:pt idx="14">
                  <c:v>68</c:v>
                </c:pt>
                <c:pt idx="15">
                  <c:v>68</c:v>
                </c:pt>
                <c:pt idx="16">
                  <c:v>68</c:v>
                </c:pt>
                <c:pt idx="17">
                  <c:v>68</c:v>
                </c:pt>
                <c:pt idx="18">
                  <c:v>68</c:v>
                </c:pt>
                <c:pt idx="19">
                  <c:v>68</c:v>
                </c:pt>
                <c:pt idx="20">
                  <c:v>68</c:v>
                </c:pt>
                <c:pt idx="21">
                  <c:v>68</c:v>
                </c:pt>
                <c:pt idx="22">
                  <c:v>68</c:v>
                </c:pt>
                <c:pt idx="94">
                  <c:v>68</c:v>
                </c:pt>
                <c:pt idx="95">
                  <c:v>68</c:v>
                </c:pt>
                <c:pt idx="96">
                  <c:v>68</c:v>
                </c:pt>
                <c:pt idx="97">
                  <c:v>68</c:v>
                </c:pt>
                <c:pt idx="98">
                  <c:v>68</c:v>
                </c:pt>
                <c:pt idx="99">
                  <c:v>68</c:v>
                </c:pt>
                <c:pt idx="100">
                  <c:v>68</c:v>
                </c:pt>
                <c:pt idx="101">
                  <c:v>68</c:v>
                </c:pt>
                <c:pt idx="102">
                  <c:v>68</c:v>
                </c:pt>
                <c:pt idx="103">
                  <c:v>68</c:v>
                </c:pt>
                <c:pt idx="104">
                  <c:v>68</c:v>
                </c:pt>
                <c:pt idx="105">
                  <c:v>68</c:v>
                </c:pt>
                <c:pt idx="106">
                  <c:v>68</c:v>
                </c:pt>
                <c:pt idx="107">
                  <c:v>68</c:v>
                </c:pt>
                <c:pt idx="108">
                  <c:v>68</c:v>
                </c:pt>
                <c:pt idx="109">
                  <c:v>68</c:v>
                </c:pt>
                <c:pt idx="110">
                  <c:v>68</c:v>
                </c:pt>
                <c:pt idx="111">
                  <c:v>68</c:v>
                </c:pt>
                <c:pt idx="112">
                  <c:v>68</c:v>
                </c:pt>
                <c:pt idx="113">
                  <c:v>68</c:v>
                </c:pt>
                <c:pt idx="241">
                  <c:v>68</c:v>
                </c:pt>
                <c:pt idx="242">
                  <c:v>68</c:v>
                </c:pt>
                <c:pt idx="243">
                  <c:v>68</c:v>
                </c:pt>
              </c:numCache>
            </c:numRef>
          </c:val>
          <c:extLst>
            <c:ext xmlns:c16="http://schemas.microsoft.com/office/drawing/2014/chart" uri="{C3380CC4-5D6E-409C-BE32-E72D297353CC}">
              <c16:uniqueId val="{00000000-2685-4E03-B1D4-C5B4DBAF63DB}"/>
            </c:ext>
          </c:extLst>
        </c:ser>
        <c:dLbls>
          <c:showLegendKey val="0"/>
          <c:showVal val="0"/>
          <c:showCatName val="0"/>
          <c:showSerName val="0"/>
          <c:showPercent val="0"/>
          <c:showBubbleSize val="0"/>
        </c:dLbls>
        <c:gapWidth val="0"/>
        <c:axId val="1657530864"/>
        <c:axId val="1657348464"/>
      </c:barChart>
      <c:lineChart>
        <c:grouping val="standard"/>
        <c:varyColors val="0"/>
        <c:ser>
          <c:idx val="0"/>
          <c:order val="0"/>
          <c:tx>
            <c:strRef>
              <c:f>Sheet1!$B$1</c:f>
              <c:strCache>
                <c:ptCount val="1"/>
                <c:pt idx="0">
                  <c:v>Labor Force Participiation Rate</c:v>
                </c:pt>
              </c:strCache>
            </c:strRef>
          </c:tx>
          <c:spPr>
            <a:ln w="28575">
              <a:solidFill>
                <a:srgbClr val="63A100"/>
              </a:solidFill>
            </a:ln>
            <a:effectLst/>
          </c:spPr>
          <c:marker>
            <c:symbol val="none"/>
          </c:marker>
          <c:cat>
            <c:numRef>
              <c:f>Sheet1!$A$2:$A$301</c:f>
              <c:numCache>
                <c:formatCode>m/d/yy</c:formatCode>
                <c:ptCount val="300"/>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numCache>
            </c:numRef>
          </c:cat>
          <c:val>
            <c:numRef>
              <c:f>Sheet1!$B$2:$B$301</c:f>
              <c:numCache>
                <c:formatCode>General</c:formatCode>
                <c:ptCount val="300"/>
                <c:pt idx="0">
                  <c:v>67.3</c:v>
                </c:pt>
                <c:pt idx="1">
                  <c:v>67.3</c:v>
                </c:pt>
                <c:pt idx="2">
                  <c:v>67.3</c:v>
                </c:pt>
                <c:pt idx="3">
                  <c:v>67.3</c:v>
                </c:pt>
                <c:pt idx="4">
                  <c:v>67.099999999999994</c:v>
                </c:pt>
                <c:pt idx="5">
                  <c:v>67.099999999999994</c:v>
                </c:pt>
                <c:pt idx="6">
                  <c:v>66.900000000000006</c:v>
                </c:pt>
                <c:pt idx="7">
                  <c:v>66.900000000000006</c:v>
                </c:pt>
                <c:pt idx="8">
                  <c:v>66.900000000000006</c:v>
                </c:pt>
                <c:pt idx="9">
                  <c:v>66.8</c:v>
                </c:pt>
                <c:pt idx="10">
                  <c:v>66.900000000000006</c:v>
                </c:pt>
                <c:pt idx="11">
                  <c:v>67</c:v>
                </c:pt>
                <c:pt idx="12">
                  <c:v>67.2</c:v>
                </c:pt>
                <c:pt idx="13">
                  <c:v>67.099999999999994</c:v>
                </c:pt>
                <c:pt idx="14">
                  <c:v>67.2</c:v>
                </c:pt>
                <c:pt idx="15">
                  <c:v>66.900000000000006</c:v>
                </c:pt>
                <c:pt idx="16">
                  <c:v>66.7</c:v>
                </c:pt>
                <c:pt idx="17">
                  <c:v>66.7</c:v>
                </c:pt>
                <c:pt idx="18">
                  <c:v>66.8</c:v>
                </c:pt>
                <c:pt idx="19">
                  <c:v>66.5</c:v>
                </c:pt>
                <c:pt idx="20">
                  <c:v>66.8</c:v>
                </c:pt>
                <c:pt idx="21">
                  <c:v>66.7</c:v>
                </c:pt>
                <c:pt idx="22">
                  <c:v>66.7</c:v>
                </c:pt>
                <c:pt idx="23">
                  <c:v>66.7</c:v>
                </c:pt>
                <c:pt idx="24">
                  <c:v>66.5</c:v>
                </c:pt>
                <c:pt idx="25">
                  <c:v>66.8</c:v>
                </c:pt>
                <c:pt idx="26">
                  <c:v>66.599999999999994</c:v>
                </c:pt>
                <c:pt idx="27">
                  <c:v>66.7</c:v>
                </c:pt>
                <c:pt idx="28">
                  <c:v>66.7</c:v>
                </c:pt>
                <c:pt idx="29">
                  <c:v>66.599999999999994</c:v>
                </c:pt>
                <c:pt idx="30">
                  <c:v>66.5</c:v>
                </c:pt>
                <c:pt idx="31">
                  <c:v>66.599999999999994</c:v>
                </c:pt>
                <c:pt idx="32">
                  <c:v>66.7</c:v>
                </c:pt>
                <c:pt idx="33">
                  <c:v>66.599999999999994</c:v>
                </c:pt>
                <c:pt idx="34">
                  <c:v>66.400000000000006</c:v>
                </c:pt>
                <c:pt idx="35">
                  <c:v>66.3</c:v>
                </c:pt>
                <c:pt idx="36">
                  <c:v>66.400000000000006</c:v>
                </c:pt>
                <c:pt idx="37">
                  <c:v>66.400000000000006</c:v>
                </c:pt>
                <c:pt idx="38">
                  <c:v>66.3</c:v>
                </c:pt>
                <c:pt idx="39">
                  <c:v>66.400000000000006</c:v>
                </c:pt>
                <c:pt idx="40">
                  <c:v>66.400000000000006</c:v>
                </c:pt>
                <c:pt idx="41">
                  <c:v>66.5</c:v>
                </c:pt>
                <c:pt idx="42">
                  <c:v>66.2</c:v>
                </c:pt>
                <c:pt idx="43">
                  <c:v>66.099999999999994</c:v>
                </c:pt>
                <c:pt idx="44">
                  <c:v>66.099999999999994</c:v>
                </c:pt>
                <c:pt idx="45">
                  <c:v>66.099999999999994</c:v>
                </c:pt>
                <c:pt idx="46">
                  <c:v>66.099999999999994</c:v>
                </c:pt>
                <c:pt idx="47">
                  <c:v>65.900000000000006</c:v>
                </c:pt>
                <c:pt idx="48">
                  <c:v>66.099999999999994</c:v>
                </c:pt>
                <c:pt idx="49">
                  <c:v>66</c:v>
                </c:pt>
                <c:pt idx="50">
                  <c:v>66</c:v>
                </c:pt>
                <c:pt idx="51">
                  <c:v>65.900000000000006</c:v>
                </c:pt>
                <c:pt idx="52">
                  <c:v>66</c:v>
                </c:pt>
                <c:pt idx="53">
                  <c:v>66.099999999999994</c:v>
                </c:pt>
                <c:pt idx="54">
                  <c:v>66.099999999999994</c:v>
                </c:pt>
                <c:pt idx="55">
                  <c:v>66</c:v>
                </c:pt>
                <c:pt idx="56">
                  <c:v>65.8</c:v>
                </c:pt>
                <c:pt idx="57">
                  <c:v>65.900000000000006</c:v>
                </c:pt>
                <c:pt idx="58">
                  <c:v>66</c:v>
                </c:pt>
                <c:pt idx="59">
                  <c:v>65.900000000000006</c:v>
                </c:pt>
                <c:pt idx="60">
                  <c:v>65.8</c:v>
                </c:pt>
                <c:pt idx="61">
                  <c:v>65.900000000000006</c:v>
                </c:pt>
                <c:pt idx="62">
                  <c:v>65.900000000000006</c:v>
                </c:pt>
                <c:pt idx="63">
                  <c:v>66.099999999999994</c:v>
                </c:pt>
                <c:pt idx="64">
                  <c:v>66.099999999999994</c:v>
                </c:pt>
                <c:pt idx="65">
                  <c:v>66.099999999999994</c:v>
                </c:pt>
                <c:pt idx="66">
                  <c:v>66.099999999999994</c:v>
                </c:pt>
                <c:pt idx="67">
                  <c:v>66.2</c:v>
                </c:pt>
                <c:pt idx="68">
                  <c:v>66.099999999999994</c:v>
                </c:pt>
                <c:pt idx="69">
                  <c:v>66.099999999999994</c:v>
                </c:pt>
                <c:pt idx="70">
                  <c:v>66</c:v>
                </c:pt>
                <c:pt idx="71">
                  <c:v>66</c:v>
                </c:pt>
                <c:pt idx="72">
                  <c:v>66</c:v>
                </c:pt>
                <c:pt idx="73">
                  <c:v>66.099999999999994</c:v>
                </c:pt>
                <c:pt idx="74">
                  <c:v>66.2</c:v>
                </c:pt>
                <c:pt idx="75">
                  <c:v>66.099999999999994</c:v>
                </c:pt>
                <c:pt idx="76">
                  <c:v>66.099999999999994</c:v>
                </c:pt>
                <c:pt idx="77">
                  <c:v>66.2</c:v>
                </c:pt>
                <c:pt idx="78">
                  <c:v>66.099999999999994</c:v>
                </c:pt>
                <c:pt idx="79">
                  <c:v>66.2</c:v>
                </c:pt>
                <c:pt idx="80">
                  <c:v>66.099999999999994</c:v>
                </c:pt>
                <c:pt idx="81">
                  <c:v>66.2</c:v>
                </c:pt>
                <c:pt idx="82">
                  <c:v>66.3</c:v>
                </c:pt>
                <c:pt idx="83">
                  <c:v>66.400000000000006</c:v>
                </c:pt>
                <c:pt idx="84">
                  <c:v>66.400000000000006</c:v>
                </c:pt>
                <c:pt idx="85">
                  <c:v>66.3</c:v>
                </c:pt>
                <c:pt idx="86">
                  <c:v>66.2</c:v>
                </c:pt>
                <c:pt idx="87">
                  <c:v>65.900000000000006</c:v>
                </c:pt>
                <c:pt idx="88">
                  <c:v>66</c:v>
                </c:pt>
                <c:pt idx="89">
                  <c:v>66</c:v>
                </c:pt>
                <c:pt idx="90">
                  <c:v>66</c:v>
                </c:pt>
                <c:pt idx="91">
                  <c:v>65.8</c:v>
                </c:pt>
                <c:pt idx="92">
                  <c:v>66</c:v>
                </c:pt>
                <c:pt idx="93">
                  <c:v>65.8</c:v>
                </c:pt>
                <c:pt idx="94">
                  <c:v>66</c:v>
                </c:pt>
                <c:pt idx="95">
                  <c:v>66</c:v>
                </c:pt>
                <c:pt idx="96">
                  <c:v>66.2</c:v>
                </c:pt>
                <c:pt idx="97">
                  <c:v>66</c:v>
                </c:pt>
                <c:pt idx="98">
                  <c:v>66.099999999999994</c:v>
                </c:pt>
                <c:pt idx="99">
                  <c:v>65.900000000000006</c:v>
                </c:pt>
                <c:pt idx="100">
                  <c:v>66.099999999999994</c:v>
                </c:pt>
                <c:pt idx="101">
                  <c:v>66.099999999999994</c:v>
                </c:pt>
                <c:pt idx="102">
                  <c:v>66.099999999999994</c:v>
                </c:pt>
                <c:pt idx="103">
                  <c:v>66.099999999999994</c:v>
                </c:pt>
                <c:pt idx="104">
                  <c:v>66</c:v>
                </c:pt>
                <c:pt idx="105">
                  <c:v>66</c:v>
                </c:pt>
                <c:pt idx="106">
                  <c:v>65.900000000000006</c:v>
                </c:pt>
                <c:pt idx="107">
                  <c:v>65.8</c:v>
                </c:pt>
                <c:pt idx="108">
                  <c:v>65.7</c:v>
                </c:pt>
                <c:pt idx="109">
                  <c:v>65.8</c:v>
                </c:pt>
                <c:pt idx="110">
                  <c:v>65.599999999999994</c:v>
                </c:pt>
                <c:pt idx="111">
                  <c:v>65.7</c:v>
                </c:pt>
                <c:pt idx="112">
                  <c:v>65.7</c:v>
                </c:pt>
                <c:pt idx="113">
                  <c:v>65.7</c:v>
                </c:pt>
                <c:pt idx="114">
                  <c:v>65.5</c:v>
                </c:pt>
                <c:pt idx="115">
                  <c:v>65.400000000000006</c:v>
                </c:pt>
                <c:pt idx="116">
                  <c:v>65.099999999999994</c:v>
                </c:pt>
                <c:pt idx="117">
                  <c:v>65</c:v>
                </c:pt>
                <c:pt idx="118">
                  <c:v>65</c:v>
                </c:pt>
                <c:pt idx="119">
                  <c:v>64.599999999999994</c:v>
                </c:pt>
                <c:pt idx="120">
                  <c:v>64.8</c:v>
                </c:pt>
                <c:pt idx="121">
                  <c:v>64.900000000000006</c:v>
                </c:pt>
                <c:pt idx="122">
                  <c:v>64.900000000000006</c:v>
                </c:pt>
                <c:pt idx="123">
                  <c:v>65.2</c:v>
                </c:pt>
                <c:pt idx="124">
                  <c:v>64.900000000000006</c:v>
                </c:pt>
                <c:pt idx="125">
                  <c:v>64.599999999999994</c:v>
                </c:pt>
                <c:pt idx="126">
                  <c:v>64.599999999999994</c:v>
                </c:pt>
                <c:pt idx="127">
                  <c:v>64.7</c:v>
                </c:pt>
                <c:pt idx="128">
                  <c:v>64.599999999999994</c:v>
                </c:pt>
                <c:pt idx="129">
                  <c:v>64.400000000000006</c:v>
                </c:pt>
                <c:pt idx="130">
                  <c:v>64.599999999999994</c:v>
                </c:pt>
                <c:pt idx="131">
                  <c:v>64.3</c:v>
                </c:pt>
                <c:pt idx="132">
                  <c:v>64.2</c:v>
                </c:pt>
                <c:pt idx="133">
                  <c:v>64.099999999999994</c:v>
                </c:pt>
                <c:pt idx="134">
                  <c:v>64.2</c:v>
                </c:pt>
                <c:pt idx="135">
                  <c:v>64.2</c:v>
                </c:pt>
                <c:pt idx="136">
                  <c:v>64.099999999999994</c:v>
                </c:pt>
                <c:pt idx="137">
                  <c:v>64</c:v>
                </c:pt>
                <c:pt idx="138">
                  <c:v>64</c:v>
                </c:pt>
                <c:pt idx="139">
                  <c:v>64.099999999999994</c:v>
                </c:pt>
                <c:pt idx="140">
                  <c:v>64.2</c:v>
                </c:pt>
                <c:pt idx="141">
                  <c:v>64.099999999999994</c:v>
                </c:pt>
                <c:pt idx="142">
                  <c:v>64.099999999999994</c:v>
                </c:pt>
                <c:pt idx="143">
                  <c:v>64</c:v>
                </c:pt>
                <c:pt idx="144">
                  <c:v>63.7</c:v>
                </c:pt>
                <c:pt idx="145">
                  <c:v>63.8</c:v>
                </c:pt>
                <c:pt idx="146">
                  <c:v>63.8</c:v>
                </c:pt>
                <c:pt idx="147">
                  <c:v>63.7</c:v>
                </c:pt>
                <c:pt idx="148">
                  <c:v>63.7</c:v>
                </c:pt>
                <c:pt idx="149">
                  <c:v>63.8</c:v>
                </c:pt>
                <c:pt idx="150">
                  <c:v>63.7</c:v>
                </c:pt>
                <c:pt idx="151">
                  <c:v>63.5</c:v>
                </c:pt>
                <c:pt idx="152">
                  <c:v>63.6</c:v>
                </c:pt>
                <c:pt idx="153">
                  <c:v>63.8</c:v>
                </c:pt>
                <c:pt idx="154">
                  <c:v>63.6</c:v>
                </c:pt>
                <c:pt idx="155">
                  <c:v>63.7</c:v>
                </c:pt>
                <c:pt idx="156">
                  <c:v>63.7</c:v>
                </c:pt>
                <c:pt idx="157">
                  <c:v>63.4</c:v>
                </c:pt>
                <c:pt idx="158">
                  <c:v>63.3</c:v>
                </c:pt>
                <c:pt idx="159">
                  <c:v>63.4</c:v>
                </c:pt>
                <c:pt idx="160">
                  <c:v>63.4</c:v>
                </c:pt>
                <c:pt idx="161">
                  <c:v>63.4</c:v>
                </c:pt>
                <c:pt idx="162">
                  <c:v>63.3</c:v>
                </c:pt>
                <c:pt idx="163">
                  <c:v>63.3</c:v>
                </c:pt>
                <c:pt idx="164">
                  <c:v>63.2</c:v>
                </c:pt>
                <c:pt idx="165">
                  <c:v>62.8</c:v>
                </c:pt>
                <c:pt idx="166">
                  <c:v>63</c:v>
                </c:pt>
                <c:pt idx="167">
                  <c:v>62.9</c:v>
                </c:pt>
                <c:pt idx="168">
                  <c:v>62.9</c:v>
                </c:pt>
                <c:pt idx="169">
                  <c:v>62.9</c:v>
                </c:pt>
                <c:pt idx="170">
                  <c:v>63.1</c:v>
                </c:pt>
                <c:pt idx="171">
                  <c:v>62.8</c:v>
                </c:pt>
                <c:pt idx="172">
                  <c:v>62.9</c:v>
                </c:pt>
                <c:pt idx="173">
                  <c:v>62.8</c:v>
                </c:pt>
                <c:pt idx="174">
                  <c:v>62.9</c:v>
                </c:pt>
                <c:pt idx="175">
                  <c:v>62.9</c:v>
                </c:pt>
                <c:pt idx="176">
                  <c:v>62.8</c:v>
                </c:pt>
                <c:pt idx="177">
                  <c:v>62.9</c:v>
                </c:pt>
                <c:pt idx="178">
                  <c:v>62.9</c:v>
                </c:pt>
                <c:pt idx="179">
                  <c:v>62.8</c:v>
                </c:pt>
                <c:pt idx="180">
                  <c:v>62.9</c:v>
                </c:pt>
                <c:pt idx="181">
                  <c:v>62.7</c:v>
                </c:pt>
                <c:pt idx="182">
                  <c:v>62.6</c:v>
                </c:pt>
                <c:pt idx="183">
                  <c:v>62.8</c:v>
                </c:pt>
                <c:pt idx="184">
                  <c:v>62.9</c:v>
                </c:pt>
                <c:pt idx="185">
                  <c:v>62.7</c:v>
                </c:pt>
                <c:pt idx="186">
                  <c:v>62.6</c:v>
                </c:pt>
                <c:pt idx="187">
                  <c:v>62.6</c:v>
                </c:pt>
                <c:pt idx="188">
                  <c:v>62.4</c:v>
                </c:pt>
                <c:pt idx="189">
                  <c:v>62.5</c:v>
                </c:pt>
                <c:pt idx="190">
                  <c:v>62.5</c:v>
                </c:pt>
                <c:pt idx="191">
                  <c:v>62.7</c:v>
                </c:pt>
                <c:pt idx="192">
                  <c:v>62.7</c:v>
                </c:pt>
                <c:pt idx="193">
                  <c:v>62.8</c:v>
                </c:pt>
                <c:pt idx="194">
                  <c:v>63</c:v>
                </c:pt>
                <c:pt idx="195">
                  <c:v>62.9</c:v>
                </c:pt>
                <c:pt idx="196">
                  <c:v>62.7</c:v>
                </c:pt>
                <c:pt idx="197">
                  <c:v>62.7</c:v>
                </c:pt>
                <c:pt idx="198">
                  <c:v>62.8</c:v>
                </c:pt>
                <c:pt idx="199">
                  <c:v>62.9</c:v>
                </c:pt>
                <c:pt idx="200">
                  <c:v>62.9</c:v>
                </c:pt>
                <c:pt idx="201">
                  <c:v>62.8</c:v>
                </c:pt>
                <c:pt idx="202">
                  <c:v>62.7</c:v>
                </c:pt>
                <c:pt idx="203">
                  <c:v>62.7</c:v>
                </c:pt>
                <c:pt idx="204">
                  <c:v>62.8</c:v>
                </c:pt>
                <c:pt idx="205">
                  <c:v>62.9</c:v>
                </c:pt>
                <c:pt idx="206">
                  <c:v>62.9</c:v>
                </c:pt>
                <c:pt idx="207">
                  <c:v>63</c:v>
                </c:pt>
                <c:pt idx="208">
                  <c:v>62.8</c:v>
                </c:pt>
                <c:pt idx="209">
                  <c:v>62.8</c:v>
                </c:pt>
                <c:pt idx="210">
                  <c:v>62.9</c:v>
                </c:pt>
                <c:pt idx="211">
                  <c:v>62.9</c:v>
                </c:pt>
                <c:pt idx="212">
                  <c:v>63.1</c:v>
                </c:pt>
                <c:pt idx="213">
                  <c:v>62.7</c:v>
                </c:pt>
                <c:pt idx="214">
                  <c:v>62.7</c:v>
                </c:pt>
                <c:pt idx="215">
                  <c:v>62.7</c:v>
                </c:pt>
                <c:pt idx="216">
                  <c:v>62.7</c:v>
                </c:pt>
                <c:pt idx="217">
                  <c:v>63</c:v>
                </c:pt>
                <c:pt idx="218">
                  <c:v>62.9</c:v>
                </c:pt>
                <c:pt idx="219">
                  <c:v>62.9</c:v>
                </c:pt>
                <c:pt idx="220">
                  <c:v>62.9</c:v>
                </c:pt>
                <c:pt idx="221">
                  <c:v>63</c:v>
                </c:pt>
                <c:pt idx="222">
                  <c:v>63</c:v>
                </c:pt>
                <c:pt idx="223">
                  <c:v>62.6</c:v>
                </c:pt>
                <c:pt idx="224">
                  <c:v>62.8</c:v>
                </c:pt>
                <c:pt idx="225">
                  <c:v>62.9</c:v>
                </c:pt>
                <c:pt idx="226">
                  <c:v>62.9</c:v>
                </c:pt>
                <c:pt idx="227">
                  <c:v>63</c:v>
                </c:pt>
                <c:pt idx="228">
                  <c:v>63.1</c:v>
                </c:pt>
                <c:pt idx="229">
                  <c:v>63.1</c:v>
                </c:pt>
                <c:pt idx="230">
                  <c:v>63</c:v>
                </c:pt>
                <c:pt idx="231">
                  <c:v>62.8</c:v>
                </c:pt>
                <c:pt idx="232">
                  <c:v>62.9</c:v>
                </c:pt>
                <c:pt idx="233">
                  <c:v>63</c:v>
                </c:pt>
                <c:pt idx="234">
                  <c:v>63.1</c:v>
                </c:pt>
                <c:pt idx="235">
                  <c:v>63.1</c:v>
                </c:pt>
                <c:pt idx="236">
                  <c:v>63.2</c:v>
                </c:pt>
                <c:pt idx="237">
                  <c:v>63.3</c:v>
                </c:pt>
                <c:pt idx="238">
                  <c:v>63.3</c:v>
                </c:pt>
                <c:pt idx="239">
                  <c:v>63.3</c:v>
                </c:pt>
                <c:pt idx="240">
                  <c:v>63.3</c:v>
                </c:pt>
                <c:pt idx="241">
                  <c:v>63.3</c:v>
                </c:pt>
                <c:pt idx="242">
                  <c:v>62.6</c:v>
                </c:pt>
                <c:pt idx="243">
                  <c:v>60.1</c:v>
                </c:pt>
                <c:pt idx="244">
                  <c:v>60.8</c:v>
                </c:pt>
                <c:pt idx="245">
                  <c:v>61.5</c:v>
                </c:pt>
                <c:pt idx="246">
                  <c:v>61.5</c:v>
                </c:pt>
                <c:pt idx="247">
                  <c:v>61.7</c:v>
                </c:pt>
                <c:pt idx="248">
                  <c:v>61.5</c:v>
                </c:pt>
                <c:pt idx="249">
                  <c:v>61.7</c:v>
                </c:pt>
                <c:pt idx="250">
                  <c:v>61.5</c:v>
                </c:pt>
                <c:pt idx="251">
                  <c:v>61.5</c:v>
                </c:pt>
                <c:pt idx="252">
                  <c:v>61.3</c:v>
                </c:pt>
                <c:pt idx="253">
                  <c:v>61.4</c:v>
                </c:pt>
                <c:pt idx="254">
                  <c:v>61.5</c:v>
                </c:pt>
                <c:pt idx="255">
                  <c:v>61.6</c:v>
                </c:pt>
                <c:pt idx="256">
                  <c:v>61.5</c:v>
                </c:pt>
                <c:pt idx="257">
                  <c:v>61.7</c:v>
                </c:pt>
                <c:pt idx="258">
                  <c:v>61.8</c:v>
                </c:pt>
                <c:pt idx="259">
                  <c:v>61.8</c:v>
                </c:pt>
                <c:pt idx="260">
                  <c:v>61.7</c:v>
                </c:pt>
                <c:pt idx="261">
                  <c:v>61.8</c:v>
                </c:pt>
                <c:pt idx="262">
                  <c:v>61.9</c:v>
                </c:pt>
                <c:pt idx="263">
                  <c:v>62</c:v>
                </c:pt>
                <c:pt idx="264">
                  <c:v>62.2</c:v>
                </c:pt>
                <c:pt idx="265">
                  <c:v>62.2</c:v>
                </c:pt>
                <c:pt idx="266">
                  <c:v>62.3</c:v>
                </c:pt>
                <c:pt idx="267">
                  <c:v>62.2</c:v>
                </c:pt>
                <c:pt idx="268">
                  <c:v>62.3</c:v>
                </c:pt>
                <c:pt idx="269">
                  <c:v>62.2</c:v>
                </c:pt>
                <c:pt idx="270">
                  <c:v>62.1</c:v>
                </c:pt>
                <c:pt idx="271">
                  <c:v>62.4</c:v>
                </c:pt>
                <c:pt idx="272">
                  <c:v>62.3</c:v>
                </c:pt>
                <c:pt idx="273">
                  <c:v>62.3</c:v>
                </c:pt>
                <c:pt idx="274">
                  <c:v>62.1</c:v>
                </c:pt>
                <c:pt idx="275">
                  <c:v>62.3</c:v>
                </c:pt>
                <c:pt idx="276">
                  <c:v>62.4</c:v>
                </c:pt>
                <c:pt idx="277">
                  <c:v>62.5</c:v>
                </c:pt>
                <c:pt idx="278">
                  <c:v>62.6</c:v>
                </c:pt>
                <c:pt idx="279">
                  <c:v>62.6</c:v>
                </c:pt>
                <c:pt idx="280">
                  <c:v>62.6</c:v>
                </c:pt>
                <c:pt idx="281">
                  <c:v>62.6</c:v>
                </c:pt>
                <c:pt idx="282">
                  <c:v>62.6</c:v>
                </c:pt>
                <c:pt idx="283">
                  <c:v>62.8</c:v>
                </c:pt>
                <c:pt idx="284">
                  <c:v>62.8</c:v>
                </c:pt>
                <c:pt idx="285">
                  <c:v>62.7</c:v>
                </c:pt>
                <c:pt idx="286">
                  <c:v>62.8</c:v>
                </c:pt>
                <c:pt idx="287">
                  <c:v>62.5</c:v>
                </c:pt>
                <c:pt idx="288">
                  <c:v>62.5</c:v>
                </c:pt>
                <c:pt idx="289">
                  <c:v>62.5</c:v>
                </c:pt>
                <c:pt idx="290">
                  <c:v>62.7</c:v>
                </c:pt>
                <c:pt idx="291">
                  <c:v>62.7</c:v>
                </c:pt>
                <c:pt idx="292">
                  <c:v>62.5</c:v>
                </c:pt>
                <c:pt idx="293">
                  <c:v>62.6</c:v>
                </c:pt>
                <c:pt idx="294">
                  <c:v>62.7</c:v>
                </c:pt>
                <c:pt idx="295">
                  <c:v>62.7</c:v>
                </c:pt>
                <c:pt idx="296">
                  <c:v>62.7</c:v>
                </c:pt>
                <c:pt idx="297">
                  <c:v>62.6</c:v>
                </c:pt>
                <c:pt idx="298">
                  <c:v>62.5</c:v>
                </c:pt>
                <c:pt idx="299">
                  <c:v>62.5</c:v>
                </c:pt>
              </c:numCache>
            </c:numRef>
          </c:val>
          <c:smooth val="0"/>
          <c:extLst>
            <c:ext xmlns:c16="http://schemas.microsoft.com/office/drawing/2014/chart" uri="{C3380CC4-5D6E-409C-BE32-E72D297353CC}">
              <c16:uniqueId val="{00000000-EBB3-45CD-B26A-5F0B4C83A77E}"/>
            </c:ext>
          </c:extLst>
        </c:ser>
        <c:dLbls>
          <c:showLegendKey val="0"/>
          <c:showVal val="0"/>
          <c:showCatName val="0"/>
          <c:showSerName val="0"/>
          <c:showPercent val="0"/>
          <c:showBubbleSize val="0"/>
        </c:dLbls>
        <c:marker val="1"/>
        <c:smooth val="0"/>
        <c:axId val="1657530864"/>
        <c:axId val="1657348464"/>
      </c:lineChart>
      <c:dateAx>
        <c:axId val="1657530864"/>
        <c:scaling>
          <c:orientation val="minMax"/>
          <c:min val="36526"/>
        </c:scaling>
        <c:delete val="0"/>
        <c:axPos val="b"/>
        <c:numFmt formatCode="yyyy" sourceLinked="0"/>
        <c:majorTickMark val="out"/>
        <c:minorTickMark val="none"/>
        <c:tickLblPos val="nextTo"/>
        <c:spPr>
          <a:noFill/>
          <a:ln w="9525" cap="flat" cmpd="sng" algn="ctr">
            <a:noFill/>
            <a:round/>
          </a:ln>
          <a:effectLst/>
        </c:spPr>
        <c:txPr>
          <a:bodyPr rot="0" vert="horz"/>
          <a:lstStyle/>
          <a:p>
            <a:pPr>
              <a:defRPr/>
            </a:pPr>
            <a:endParaRPr lang="en-US"/>
          </a:p>
        </c:txPr>
        <c:crossAx val="1657348464"/>
        <c:crosses val="autoZero"/>
        <c:auto val="1"/>
        <c:lblOffset val="100"/>
        <c:baseTimeUnit val="months"/>
        <c:majorUnit val="3"/>
        <c:majorTimeUnit val="years"/>
      </c:dateAx>
      <c:valAx>
        <c:axId val="1657348464"/>
        <c:scaling>
          <c:orientation val="minMax"/>
          <c:max val="68"/>
          <c:min val="58"/>
        </c:scaling>
        <c:delete val="0"/>
        <c:axPos val="l"/>
        <c:majorGridlines>
          <c:spPr>
            <a:ln w="9525" cap="flat" cmpd="sng" algn="ctr">
              <a:solidFill>
                <a:schemeClr val="tx1"/>
              </a:solidFill>
              <a:round/>
            </a:ln>
            <a:effectLst/>
          </c:spPr>
        </c:majorGridlines>
        <c:numFmt formatCode="#&quot;%&quot;" sourceLinked="0"/>
        <c:majorTickMark val="none"/>
        <c:minorTickMark val="none"/>
        <c:tickLblPos val="nextTo"/>
        <c:spPr>
          <a:noFill/>
          <a:ln>
            <a:noFill/>
          </a:ln>
          <a:effectLst/>
        </c:spPr>
        <c:txPr>
          <a:bodyPr rot="-60000000" vert="horz"/>
          <a:lstStyle/>
          <a:p>
            <a:pPr>
              <a:defRPr/>
            </a:pPr>
            <a:endParaRPr lang="en-US"/>
          </a:p>
        </c:txPr>
        <c:crossAx val="1657530864"/>
        <c:crosses val="autoZero"/>
        <c:crossBetween val="between"/>
        <c:majorUnit val="2"/>
      </c:valAx>
      <c:spPr>
        <a:noFill/>
        <a:ln>
          <a:noFill/>
        </a:ln>
        <a:effectLst/>
      </c:spPr>
    </c:plotArea>
    <c:plotVisOnly val="1"/>
    <c:dispBlanksAs val="zero"/>
    <c:showDLblsOverMax val="0"/>
  </c:chart>
  <c:spPr>
    <a:noFill/>
    <a:ln>
      <a:noFill/>
    </a:ln>
    <a:effectLst/>
  </c:spPr>
  <c:txPr>
    <a:bodyPr/>
    <a:lstStyle/>
    <a:p>
      <a:pPr>
        <a:defRPr sz="1600" b="0">
          <a:solidFill>
            <a:schemeClr val="tx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68177063448935"/>
          <c:y val="4.5431130665512701E-2"/>
          <c:w val="0.87568883567118982"/>
          <c:h val="0.84363776549039959"/>
        </c:manualLayout>
      </c:layout>
      <c:barChart>
        <c:barDir val="col"/>
        <c:grouping val="clustered"/>
        <c:varyColors val="0"/>
        <c:ser>
          <c:idx val="0"/>
          <c:order val="0"/>
          <c:tx>
            <c:strRef>
              <c:f>Sheet1!$B$1</c:f>
              <c:strCache>
                <c:ptCount val="1"/>
                <c:pt idx="0">
                  <c:v>Series 1</c:v>
                </c:pt>
              </c:strCache>
            </c:strRef>
          </c:tx>
          <c:spPr>
            <a:solidFill>
              <a:schemeClr val="tx1">
                <a:alpha val="20000"/>
              </a:schemeClr>
            </a:solidFill>
            <a:ln>
              <a:noFill/>
            </a:ln>
            <a:effectLst/>
          </c:spPr>
          <c:invertIfNegative val="0"/>
          <c:cat>
            <c:numRef>
              <c:f>Sheet1!$A$2:$A$215</c:f>
              <c:numCache>
                <c:formatCode>m/d/yy</c:formatCode>
                <c:ptCount val="214"/>
                <c:pt idx="0">
                  <c:v>39142</c:v>
                </c:pt>
                <c:pt idx="1">
                  <c:v>39173</c:v>
                </c:pt>
                <c:pt idx="2">
                  <c:v>39203</c:v>
                </c:pt>
                <c:pt idx="3">
                  <c:v>39234</c:v>
                </c:pt>
                <c:pt idx="4">
                  <c:v>39264</c:v>
                </c:pt>
                <c:pt idx="5">
                  <c:v>39295</c:v>
                </c:pt>
                <c:pt idx="6">
                  <c:v>39326</c:v>
                </c:pt>
                <c:pt idx="7">
                  <c:v>39356</c:v>
                </c:pt>
                <c:pt idx="8">
                  <c:v>39387</c:v>
                </c:pt>
                <c:pt idx="9">
                  <c:v>39417</c:v>
                </c:pt>
                <c:pt idx="10">
                  <c:v>39448</c:v>
                </c:pt>
                <c:pt idx="11">
                  <c:v>39479</c:v>
                </c:pt>
                <c:pt idx="12">
                  <c:v>39508</c:v>
                </c:pt>
                <c:pt idx="13">
                  <c:v>39539</c:v>
                </c:pt>
                <c:pt idx="14">
                  <c:v>39569</c:v>
                </c:pt>
                <c:pt idx="15">
                  <c:v>39600</c:v>
                </c:pt>
                <c:pt idx="16">
                  <c:v>39630</c:v>
                </c:pt>
                <c:pt idx="17">
                  <c:v>39661</c:v>
                </c:pt>
                <c:pt idx="18">
                  <c:v>39692</c:v>
                </c:pt>
                <c:pt idx="19">
                  <c:v>39722</c:v>
                </c:pt>
                <c:pt idx="20">
                  <c:v>39753</c:v>
                </c:pt>
                <c:pt idx="21">
                  <c:v>39783</c:v>
                </c:pt>
                <c:pt idx="22">
                  <c:v>39814</c:v>
                </c:pt>
                <c:pt idx="23">
                  <c:v>39845</c:v>
                </c:pt>
                <c:pt idx="24">
                  <c:v>39873</c:v>
                </c:pt>
                <c:pt idx="25">
                  <c:v>39904</c:v>
                </c:pt>
                <c:pt idx="26">
                  <c:v>39934</c:v>
                </c:pt>
                <c:pt idx="27">
                  <c:v>39965</c:v>
                </c:pt>
                <c:pt idx="28">
                  <c:v>39995</c:v>
                </c:pt>
                <c:pt idx="29">
                  <c:v>40026</c:v>
                </c:pt>
                <c:pt idx="30">
                  <c:v>40057</c:v>
                </c:pt>
                <c:pt idx="31">
                  <c:v>40087</c:v>
                </c:pt>
                <c:pt idx="32">
                  <c:v>40118</c:v>
                </c:pt>
                <c:pt idx="33">
                  <c:v>40148</c:v>
                </c:pt>
                <c:pt idx="34">
                  <c:v>40179</c:v>
                </c:pt>
                <c:pt idx="35">
                  <c:v>40210</c:v>
                </c:pt>
                <c:pt idx="36">
                  <c:v>40238</c:v>
                </c:pt>
                <c:pt idx="37">
                  <c:v>40269</c:v>
                </c:pt>
                <c:pt idx="38">
                  <c:v>40299</c:v>
                </c:pt>
                <c:pt idx="39">
                  <c:v>40330</c:v>
                </c:pt>
                <c:pt idx="40">
                  <c:v>40360</c:v>
                </c:pt>
                <c:pt idx="41">
                  <c:v>40391</c:v>
                </c:pt>
                <c:pt idx="42">
                  <c:v>40422</c:v>
                </c:pt>
                <c:pt idx="43">
                  <c:v>40452</c:v>
                </c:pt>
                <c:pt idx="44">
                  <c:v>40483</c:v>
                </c:pt>
                <c:pt idx="45">
                  <c:v>40513</c:v>
                </c:pt>
                <c:pt idx="46">
                  <c:v>40544</c:v>
                </c:pt>
                <c:pt idx="47">
                  <c:v>40575</c:v>
                </c:pt>
                <c:pt idx="48">
                  <c:v>40603</c:v>
                </c:pt>
                <c:pt idx="49">
                  <c:v>40634</c:v>
                </c:pt>
                <c:pt idx="50">
                  <c:v>40664</c:v>
                </c:pt>
                <c:pt idx="51">
                  <c:v>40695</c:v>
                </c:pt>
                <c:pt idx="52">
                  <c:v>40725</c:v>
                </c:pt>
                <c:pt idx="53">
                  <c:v>40756</c:v>
                </c:pt>
                <c:pt idx="54">
                  <c:v>40787</c:v>
                </c:pt>
                <c:pt idx="55">
                  <c:v>40817</c:v>
                </c:pt>
                <c:pt idx="56">
                  <c:v>40848</c:v>
                </c:pt>
                <c:pt idx="57">
                  <c:v>40878</c:v>
                </c:pt>
                <c:pt idx="58">
                  <c:v>40909</c:v>
                </c:pt>
                <c:pt idx="59">
                  <c:v>40940</c:v>
                </c:pt>
                <c:pt idx="60">
                  <c:v>40969</c:v>
                </c:pt>
                <c:pt idx="61">
                  <c:v>41000</c:v>
                </c:pt>
                <c:pt idx="62">
                  <c:v>41030</c:v>
                </c:pt>
                <c:pt idx="63">
                  <c:v>41061</c:v>
                </c:pt>
                <c:pt idx="64">
                  <c:v>41091</c:v>
                </c:pt>
                <c:pt idx="65">
                  <c:v>41122</c:v>
                </c:pt>
                <c:pt idx="66">
                  <c:v>41153</c:v>
                </c:pt>
                <c:pt idx="67">
                  <c:v>41183</c:v>
                </c:pt>
                <c:pt idx="68">
                  <c:v>41214</c:v>
                </c:pt>
                <c:pt idx="69">
                  <c:v>41244</c:v>
                </c:pt>
                <c:pt idx="70">
                  <c:v>41275</c:v>
                </c:pt>
                <c:pt idx="71">
                  <c:v>41306</c:v>
                </c:pt>
                <c:pt idx="72">
                  <c:v>41334</c:v>
                </c:pt>
                <c:pt idx="73">
                  <c:v>41365</c:v>
                </c:pt>
                <c:pt idx="74">
                  <c:v>41395</c:v>
                </c:pt>
                <c:pt idx="75">
                  <c:v>41426</c:v>
                </c:pt>
                <c:pt idx="76">
                  <c:v>41456</c:v>
                </c:pt>
                <c:pt idx="77">
                  <c:v>41487</c:v>
                </c:pt>
                <c:pt idx="78">
                  <c:v>41518</c:v>
                </c:pt>
                <c:pt idx="79">
                  <c:v>41548</c:v>
                </c:pt>
                <c:pt idx="80">
                  <c:v>41579</c:v>
                </c:pt>
                <c:pt idx="81">
                  <c:v>41609</c:v>
                </c:pt>
                <c:pt idx="82">
                  <c:v>41640</c:v>
                </c:pt>
                <c:pt idx="83">
                  <c:v>41671</c:v>
                </c:pt>
                <c:pt idx="84">
                  <c:v>41699</c:v>
                </c:pt>
                <c:pt idx="85">
                  <c:v>41730</c:v>
                </c:pt>
                <c:pt idx="86">
                  <c:v>41760</c:v>
                </c:pt>
                <c:pt idx="87">
                  <c:v>41791</c:v>
                </c:pt>
                <c:pt idx="88">
                  <c:v>41821</c:v>
                </c:pt>
                <c:pt idx="89">
                  <c:v>41852</c:v>
                </c:pt>
                <c:pt idx="90">
                  <c:v>41883</c:v>
                </c:pt>
                <c:pt idx="91">
                  <c:v>41913</c:v>
                </c:pt>
                <c:pt idx="92">
                  <c:v>41944</c:v>
                </c:pt>
                <c:pt idx="93">
                  <c:v>41974</c:v>
                </c:pt>
                <c:pt idx="94">
                  <c:v>42005</c:v>
                </c:pt>
                <c:pt idx="95">
                  <c:v>42036</c:v>
                </c:pt>
                <c:pt idx="96">
                  <c:v>42064</c:v>
                </c:pt>
                <c:pt idx="97">
                  <c:v>42095</c:v>
                </c:pt>
                <c:pt idx="98">
                  <c:v>42125</c:v>
                </c:pt>
                <c:pt idx="99">
                  <c:v>42156</c:v>
                </c:pt>
                <c:pt idx="100">
                  <c:v>42186</c:v>
                </c:pt>
                <c:pt idx="101">
                  <c:v>42217</c:v>
                </c:pt>
                <c:pt idx="102">
                  <c:v>42248</c:v>
                </c:pt>
                <c:pt idx="103">
                  <c:v>42278</c:v>
                </c:pt>
                <c:pt idx="104">
                  <c:v>42309</c:v>
                </c:pt>
                <c:pt idx="105">
                  <c:v>42339</c:v>
                </c:pt>
                <c:pt idx="106">
                  <c:v>42370</c:v>
                </c:pt>
                <c:pt idx="107">
                  <c:v>42401</c:v>
                </c:pt>
                <c:pt idx="108">
                  <c:v>42430</c:v>
                </c:pt>
                <c:pt idx="109">
                  <c:v>42461</c:v>
                </c:pt>
                <c:pt idx="110">
                  <c:v>42491</c:v>
                </c:pt>
                <c:pt idx="111">
                  <c:v>42522</c:v>
                </c:pt>
                <c:pt idx="112">
                  <c:v>42552</c:v>
                </c:pt>
                <c:pt idx="113">
                  <c:v>42583</c:v>
                </c:pt>
                <c:pt idx="114">
                  <c:v>42614</c:v>
                </c:pt>
                <c:pt idx="115">
                  <c:v>42644</c:v>
                </c:pt>
                <c:pt idx="116">
                  <c:v>42675</c:v>
                </c:pt>
                <c:pt idx="117">
                  <c:v>42705</c:v>
                </c:pt>
                <c:pt idx="118">
                  <c:v>42736</c:v>
                </c:pt>
                <c:pt idx="119">
                  <c:v>42767</c:v>
                </c:pt>
                <c:pt idx="120">
                  <c:v>42795</c:v>
                </c:pt>
                <c:pt idx="121">
                  <c:v>42826</c:v>
                </c:pt>
                <c:pt idx="122">
                  <c:v>42856</c:v>
                </c:pt>
                <c:pt idx="123">
                  <c:v>42887</c:v>
                </c:pt>
                <c:pt idx="124">
                  <c:v>42917</c:v>
                </c:pt>
                <c:pt idx="125">
                  <c:v>42948</c:v>
                </c:pt>
                <c:pt idx="126">
                  <c:v>42979</c:v>
                </c:pt>
                <c:pt idx="127">
                  <c:v>43009</c:v>
                </c:pt>
                <c:pt idx="128">
                  <c:v>43040</c:v>
                </c:pt>
                <c:pt idx="129">
                  <c:v>43070</c:v>
                </c:pt>
                <c:pt idx="130">
                  <c:v>43101</c:v>
                </c:pt>
                <c:pt idx="131">
                  <c:v>43132</c:v>
                </c:pt>
                <c:pt idx="132">
                  <c:v>43160</c:v>
                </c:pt>
                <c:pt idx="133">
                  <c:v>43191</c:v>
                </c:pt>
                <c:pt idx="134">
                  <c:v>43221</c:v>
                </c:pt>
                <c:pt idx="135">
                  <c:v>43252</c:v>
                </c:pt>
                <c:pt idx="136">
                  <c:v>43282</c:v>
                </c:pt>
                <c:pt idx="137">
                  <c:v>43313</c:v>
                </c:pt>
                <c:pt idx="138">
                  <c:v>43344</c:v>
                </c:pt>
                <c:pt idx="139">
                  <c:v>43374</c:v>
                </c:pt>
                <c:pt idx="140">
                  <c:v>43405</c:v>
                </c:pt>
                <c:pt idx="141">
                  <c:v>43435</c:v>
                </c:pt>
                <c:pt idx="142">
                  <c:v>43466</c:v>
                </c:pt>
                <c:pt idx="143">
                  <c:v>43497</c:v>
                </c:pt>
                <c:pt idx="144">
                  <c:v>43525</c:v>
                </c:pt>
                <c:pt idx="145">
                  <c:v>43556</c:v>
                </c:pt>
                <c:pt idx="146">
                  <c:v>43586</c:v>
                </c:pt>
                <c:pt idx="147">
                  <c:v>43617</c:v>
                </c:pt>
                <c:pt idx="148">
                  <c:v>43647</c:v>
                </c:pt>
                <c:pt idx="149">
                  <c:v>43678</c:v>
                </c:pt>
                <c:pt idx="150">
                  <c:v>43709</c:v>
                </c:pt>
                <c:pt idx="151">
                  <c:v>43739</c:v>
                </c:pt>
                <c:pt idx="152">
                  <c:v>43770</c:v>
                </c:pt>
                <c:pt idx="153">
                  <c:v>43800</c:v>
                </c:pt>
                <c:pt idx="154">
                  <c:v>43831</c:v>
                </c:pt>
                <c:pt idx="155">
                  <c:v>43862</c:v>
                </c:pt>
                <c:pt idx="156">
                  <c:v>43891</c:v>
                </c:pt>
                <c:pt idx="157">
                  <c:v>43922</c:v>
                </c:pt>
                <c:pt idx="158">
                  <c:v>43952</c:v>
                </c:pt>
                <c:pt idx="159">
                  <c:v>43983</c:v>
                </c:pt>
                <c:pt idx="160">
                  <c:v>44013</c:v>
                </c:pt>
                <c:pt idx="161">
                  <c:v>44044</c:v>
                </c:pt>
                <c:pt idx="162">
                  <c:v>44075</c:v>
                </c:pt>
                <c:pt idx="163">
                  <c:v>44105</c:v>
                </c:pt>
                <c:pt idx="164">
                  <c:v>44136</c:v>
                </c:pt>
                <c:pt idx="165">
                  <c:v>44166</c:v>
                </c:pt>
                <c:pt idx="166">
                  <c:v>44197</c:v>
                </c:pt>
                <c:pt idx="167">
                  <c:v>44228</c:v>
                </c:pt>
                <c:pt idx="168">
                  <c:v>44256</c:v>
                </c:pt>
                <c:pt idx="169">
                  <c:v>44287</c:v>
                </c:pt>
                <c:pt idx="170">
                  <c:v>44317</c:v>
                </c:pt>
                <c:pt idx="171">
                  <c:v>44348</c:v>
                </c:pt>
                <c:pt idx="172">
                  <c:v>44378</c:v>
                </c:pt>
                <c:pt idx="173">
                  <c:v>44409</c:v>
                </c:pt>
                <c:pt idx="174">
                  <c:v>44440</c:v>
                </c:pt>
                <c:pt idx="175">
                  <c:v>44470</c:v>
                </c:pt>
                <c:pt idx="176">
                  <c:v>44501</c:v>
                </c:pt>
                <c:pt idx="177">
                  <c:v>44531</c:v>
                </c:pt>
                <c:pt idx="178">
                  <c:v>44562</c:v>
                </c:pt>
                <c:pt idx="179">
                  <c:v>44593</c:v>
                </c:pt>
                <c:pt idx="180">
                  <c:v>44621</c:v>
                </c:pt>
                <c:pt idx="181">
                  <c:v>44652</c:v>
                </c:pt>
                <c:pt idx="182">
                  <c:v>44682</c:v>
                </c:pt>
                <c:pt idx="183">
                  <c:v>44713</c:v>
                </c:pt>
                <c:pt idx="184">
                  <c:v>44743</c:v>
                </c:pt>
                <c:pt idx="185">
                  <c:v>44774</c:v>
                </c:pt>
                <c:pt idx="186">
                  <c:v>44805</c:v>
                </c:pt>
                <c:pt idx="187">
                  <c:v>44835</c:v>
                </c:pt>
                <c:pt idx="188">
                  <c:v>44866</c:v>
                </c:pt>
                <c:pt idx="189">
                  <c:v>44896</c:v>
                </c:pt>
                <c:pt idx="190">
                  <c:v>44927</c:v>
                </c:pt>
                <c:pt idx="191">
                  <c:v>44958</c:v>
                </c:pt>
                <c:pt idx="192">
                  <c:v>44986</c:v>
                </c:pt>
                <c:pt idx="193">
                  <c:v>45017</c:v>
                </c:pt>
                <c:pt idx="194">
                  <c:v>45047</c:v>
                </c:pt>
                <c:pt idx="195">
                  <c:v>45078</c:v>
                </c:pt>
                <c:pt idx="196">
                  <c:v>45108</c:v>
                </c:pt>
                <c:pt idx="197">
                  <c:v>45139</c:v>
                </c:pt>
                <c:pt idx="198">
                  <c:v>45170</c:v>
                </c:pt>
                <c:pt idx="199">
                  <c:v>45200</c:v>
                </c:pt>
                <c:pt idx="200">
                  <c:v>45231</c:v>
                </c:pt>
                <c:pt idx="201">
                  <c:v>45261</c:v>
                </c:pt>
                <c:pt idx="202">
                  <c:v>45292</c:v>
                </c:pt>
                <c:pt idx="203">
                  <c:v>45323</c:v>
                </c:pt>
                <c:pt idx="204">
                  <c:v>45352</c:v>
                </c:pt>
                <c:pt idx="205">
                  <c:v>45383</c:v>
                </c:pt>
                <c:pt idx="206">
                  <c:v>45413</c:v>
                </c:pt>
                <c:pt idx="207">
                  <c:v>45444</c:v>
                </c:pt>
                <c:pt idx="208">
                  <c:v>45474</c:v>
                </c:pt>
                <c:pt idx="209">
                  <c:v>45505</c:v>
                </c:pt>
                <c:pt idx="210">
                  <c:v>45536</c:v>
                </c:pt>
                <c:pt idx="211">
                  <c:v>45566</c:v>
                </c:pt>
                <c:pt idx="212">
                  <c:v>45597</c:v>
                </c:pt>
                <c:pt idx="213">
                  <c:v>45627</c:v>
                </c:pt>
              </c:numCache>
            </c:numRef>
          </c:cat>
          <c:val>
            <c:numRef>
              <c:f>Sheet1!$B$2:$B$215</c:f>
              <c:numCache>
                <c:formatCode>General</c:formatCode>
                <c:ptCount val="214"/>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155">
                  <c:v>10</c:v>
                </c:pt>
                <c:pt idx="156">
                  <c:v>10</c:v>
                </c:pt>
                <c:pt idx="157">
                  <c:v>10</c:v>
                </c:pt>
              </c:numCache>
            </c:numRef>
          </c:val>
          <c:extLst>
            <c:ext xmlns:c16="http://schemas.microsoft.com/office/drawing/2014/chart" uri="{C3380CC4-5D6E-409C-BE32-E72D297353CC}">
              <c16:uniqueId val="{00000000-48D4-0241-B3B5-F05401602BA7}"/>
            </c:ext>
          </c:extLst>
        </c:ser>
        <c:ser>
          <c:idx val="1"/>
          <c:order val="1"/>
          <c:tx>
            <c:strRef>
              <c:f>Sheet1!$C$1</c:f>
              <c:strCache>
                <c:ptCount val="1"/>
                <c:pt idx="0">
                  <c:v>Series 2</c:v>
                </c:pt>
              </c:strCache>
            </c:strRef>
          </c:tx>
          <c:spPr>
            <a:solidFill>
              <a:schemeClr val="accent2"/>
            </a:solidFill>
            <a:ln>
              <a:noFill/>
            </a:ln>
            <a:effectLst/>
          </c:spPr>
          <c:invertIfNegative val="0"/>
          <c:cat>
            <c:numRef>
              <c:f>Sheet1!$A$2:$A$215</c:f>
              <c:numCache>
                <c:formatCode>m/d/yy</c:formatCode>
                <c:ptCount val="214"/>
                <c:pt idx="0">
                  <c:v>39142</c:v>
                </c:pt>
                <c:pt idx="1">
                  <c:v>39173</c:v>
                </c:pt>
                <c:pt idx="2">
                  <c:v>39203</c:v>
                </c:pt>
                <c:pt idx="3">
                  <c:v>39234</c:v>
                </c:pt>
                <c:pt idx="4">
                  <c:v>39264</c:v>
                </c:pt>
                <c:pt idx="5">
                  <c:v>39295</c:v>
                </c:pt>
                <c:pt idx="6">
                  <c:v>39326</c:v>
                </c:pt>
                <c:pt idx="7">
                  <c:v>39356</c:v>
                </c:pt>
                <c:pt idx="8">
                  <c:v>39387</c:v>
                </c:pt>
                <c:pt idx="9">
                  <c:v>39417</c:v>
                </c:pt>
                <c:pt idx="10">
                  <c:v>39448</c:v>
                </c:pt>
                <c:pt idx="11">
                  <c:v>39479</c:v>
                </c:pt>
                <c:pt idx="12">
                  <c:v>39508</c:v>
                </c:pt>
                <c:pt idx="13">
                  <c:v>39539</c:v>
                </c:pt>
                <c:pt idx="14">
                  <c:v>39569</c:v>
                </c:pt>
                <c:pt idx="15">
                  <c:v>39600</c:v>
                </c:pt>
                <c:pt idx="16">
                  <c:v>39630</c:v>
                </c:pt>
                <c:pt idx="17">
                  <c:v>39661</c:v>
                </c:pt>
                <c:pt idx="18">
                  <c:v>39692</c:v>
                </c:pt>
                <c:pt idx="19">
                  <c:v>39722</c:v>
                </c:pt>
                <c:pt idx="20">
                  <c:v>39753</c:v>
                </c:pt>
                <c:pt idx="21">
                  <c:v>39783</c:v>
                </c:pt>
                <c:pt idx="22">
                  <c:v>39814</c:v>
                </c:pt>
                <c:pt idx="23">
                  <c:v>39845</c:v>
                </c:pt>
                <c:pt idx="24">
                  <c:v>39873</c:v>
                </c:pt>
                <c:pt idx="25">
                  <c:v>39904</c:v>
                </c:pt>
                <c:pt idx="26">
                  <c:v>39934</c:v>
                </c:pt>
                <c:pt idx="27">
                  <c:v>39965</c:v>
                </c:pt>
                <c:pt idx="28">
                  <c:v>39995</c:v>
                </c:pt>
                <c:pt idx="29">
                  <c:v>40026</c:v>
                </c:pt>
                <c:pt idx="30">
                  <c:v>40057</c:v>
                </c:pt>
                <c:pt idx="31">
                  <c:v>40087</c:v>
                </c:pt>
                <c:pt idx="32">
                  <c:v>40118</c:v>
                </c:pt>
                <c:pt idx="33">
                  <c:v>40148</c:v>
                </c:pt>
                <c:pt idx="34">
                  <c:v>40179</c:v>
                </c:pt>
                <c:pt idx="35">
                  <c:v>40210</c:v>
                </c:pt>
                <c:pt idx="36">
                  <c:v>40238</c:v>
                </c:pt>
                <c:pt idx="37">
                  <c:v>40269</c:v>
                </c:pt>
                <c:pt idx="38">
                  <c:v>40299</c:v>
                </c:pt>
                <c:pt idx="39">
                  <c:v>40330</c:v>
                </c:pt>
                <c:pt idx="40">
                  <c:v>40360</c:v>
                </c:pt>
                <c:pt idx="41">
                  <c:v>40391</c:v>
                </c:pt>
                <c:pt idx="42">
                  <c:v>40422</c:v>
                </c:pt>
                <c:pt idx="43">
                  <c:v>40452</c:v>
                </c:pt>
                <c:pt idx="44">
                  <c:v>40483</c:v>
                </c:pt>
                <c:pt idx="45">
                  <c:v>40513</c:v>
                </c:pt>
                <c:pt idx="46">
                  <c:v>40544</c:v>
                </c:pt>
                <c:pt idx="47">
                  <c:v>40575</c:v>
                </c:pt>
                <c:pt idx="48">
                  <c:v>40603</c:v>
                </c:pt>
                <c:pt idx="49">
                  <c:v>40634</c:v>
                </c:pt>
                <c:pt idx="50">
                  <c:v>40664</c:v>
                </c:pt>
                <c:pt idx="51">
                  <c:v>40695</c:v>
                </c:pt>
                <c:pt idx="52">
                  <c:v>40725</c:v>
                </c:pt>
                <c:pt idx="53">
                  <c:v>40756</c:v>
                </c:pt>
                <c:pt idx="54">
                  <c:v>40787</c:v>
                </c:pt>
                <c:pt idx="55">
                  <c:v>40817</c:v>
                </c:pt>
                <c:pt idx="56">
                  <c:v>40848</c:v>
                </c:pt>
                <c:pt idx="57">
                  <c:v>40878</c:v>
                </c:pt>
                <c:pt idx="58">
                  <c:v>40909</c:v>
                </c:pt>
                <c:pt idx="59">
                  <c:v>40940</c:v>
                </c:pt>
                <c:pt idx="60">
                  <c:v>40969</c:v>
                </c:pt>
                <c:pt idx="61">
                  <c:v>41000</c:v>
                </c:pt>
                <c:pt idx="62">
                  <c:v>41030</c:v>
                </c:pt>
                <c:pt idx="63">
                  <c:v>41061</c:v>
                </c:pt>
                <c:pt idx="64">
                  <c:v>41091</c:v>
                </c:pt>
                <c:pt idx="65">
                  <c:v>41122</c:v>
                </c:pt>
                <c:pt idx="66">
                  <c:v>41153</c:v>
                </c:pt>
                <c:pt idx="67">
                  <c:v>41183</c:v>
                </c:pt>
                <c:pt idx="68">
                  <c:v>41214</c:v>
                </c:pt>
                <c:pt idx="69">
                  <c:v>41244</c:v>
                </c:pt>
                <c:pt idx="70">
                  <c:v>41275</c:v>
                </c:pt>
                <c:pt idx="71">
                  <c:v>41306</c:v>
                </c:pt>
                <c:pt idx="72">
                  <c:v>41334</c:v>
                </c:pt>
                <c:pt idx="73">
                  <c:v>41365</c:v>
                </c:pt>
                <c:pt idx="74">
                  <c:v>41395</c:v>
                </c:pt>
                <c:pt idx="75">
                  <c:v>41426</c:v>
                </c:pt>
                <c:pt idx="76">
                  <c:v>41456</c:v>
                </c:pt>
                <c:pt idx="77">
                  <c:v>41487</c:v>
                </c:pt>
                <c:pt idx="78">
                  <c:v>41518</c:v>
                </c:pt>
                <c:pt idx="79">
                  <c:v>41548</c:v>
                </c:pt>
                <c:pt idx="80">
                  <c:v>41579</c:v>
                </c:pt>
                <c:pt idx="81">
                  <c:v>41609</c:v>
                </c:pt>
                <c:pt idx="82">
                  <c:v>41640</c:v>
                </c:pt>
                <c:pt idx="83">
                  <c:v>41671</c:v>
                </c:pt>
                <c:pt idx="84">
                  <c:v>41699</c:v>
                </c:pt>
                <c:pt idx="85">
                  <c:v>41730</c:v>
                </c:pt>
                <c:pt idx="86">
                  <c:v>41760</c:v>
                </c:pt>
                <c:pt idx="87">
                  <c:v>41791</c:v>
                </c:pt>
                <c:pt idx="88">
                  <c:v>41821</c:v>
                </c:pt>
                <c:pt idx="89">
                  <c:v>41852</c:v>
                </c:pt>
                <c:pt idx="90">
                  <c:v>41883</c:v>
                </c:pt>
                <c:pt idx="91">
                  <c:v>41913</c:v>
                </c:pt>
                <c:pt idx="92">
                  <c:v>41944</c:v>
                </c:pt>
                <c:pt idx="93">
                  <c:v>41974</c:v>
                </c:pt>
                <c:pt idx="94">
                  <c:v>42005</c:v>
                </c:pt>
                <c:pt idx="95">
                  <c:v>42036</c:v>
                </c:pt>
                <c:pt idx="96">
                  <c:v>42064</c:v>
                </c:pt>
                <c:pt idx="97">
                  <c:v>42095</c:v>
                </c:pt>
                <c:pt idx="98">
                  <c:v>42125</c:v>
                </c:pt>
                <c:pt idx="99">
                  <c:v>42156</c:v>
                </c:pt>
                <c:pt idx="100">
                  <c:v>42186</c:v>
                </c:pt>
                <c:pt idx="101">
                  <c:v>42217</c:v>
                </c:pt>
                <c:pt idx="102">
                  <c:v>42248</c:v>
                </c:pt>
                <c:pt idx="103">
                  <c:v>42278</c:v>
                </c:pt>
                <c:pt idx="104">
                  <c:v>42309</c:v>
                </c:pt>
                <c:pt idx="105">
                  <c:v>42339</c:v>
                </c:pt>
                <c:pt idx="106">
                  <c:v>42370</c:v>
                </c:pt>
                <c:pt idx="107">
                  <c:v>42401</c:v>
                </c:pt>
                <c:pt idx="108">
                  <c:v>42430</c:v>
                </c:pt>
                <c:pt idx="109">
                  <c:v>42461</c:v>
                </c:pt>
                <c:pt idx="110">
                  <c:v>42491</c:v>
                </c:pt>
                <c:pt idx="111">
                  <c:v>42522</c:v>
                </c:pt>
                <c:pt idx="112">
                  <c:v>42552</c:v>
                </c:pt>
                <c:pt idx="113">
                  <c:v>42583</c:v>
                </c:pt>
                <c:pt idx="114">
                  <c:v>42614</c:v>
                </c:pt>
                <c:pt idx="115">
                  <c:v>42644</c:v>
                </c:pt>
                <c:pt idx="116">
                  <c:v>42675</c:v>
                </c:pt>
                <c:pt idx="117">
                  <c:v>42705</c:v>
                </c:pt>
                <c:pt idx="118">
                  <c:v>42736</c:v>
                </c:pt>
                <c:pt idx="119">
                  <c:v>42767</c:v>
                </c:pt>
                <c:pt idx="120">
                  <c:v>42795</c:v>
                </c:pt>
                <c:pt idx="121">
                  <c:v>42826</c:v>
                </c:pt>
                <c:pt idx="122">
                  <c:v>42856</c:v>
                </c:pt>
                <c:pt idx="123">
                  <c:v>42887</c:v>
                </c:pt>
                <c:pt idx="124">
                  <c:v>42917</c:v>
                </c:pt>
                <c:pt idx="125">
                  <c:v>42948</c:v>
                </c:pt>
                <c:pt idx="126">
                  <c:v>42979</c:v>
                </c:pt>
                <c:pt idx="127">
                  <c:v>43009</c:v>
                </c:pt>
                <c:pt idx="128">
                  <c:v>43040</c:v>
                </c:pt>
                <c:pt idx="129">
                  <c:v>43070</c:v>
                </c:pt>
                <c:pt idx="130">
                  <c:v>43101</c:v>
                </c:pt>
                <c:pt idx="131">
                  <c:v>43132</c:v>
                </c:pt>
                <c:pt idx="132">
                  <c:v>43160</c:v>
                </c:pt>
                <c:pt idx="133">
                  <c:v>43191</c:v>
                </c:pt>
                <c:pt idx="134">
                  <c:v>43221</c:v>
                </c:pt>
                <c:pt idx="135">
                  <c:v>43252</c:v>
                </c:pt>
                <c:pt idx="136">
                  <c:v>43282</c:v>
                </c:pt>
                <c:pt idx="137">
                  <c:v>43313</c:v>
                </c:pt>
                <c:pt idx="138">
                  <c:v>43344</c:v>
                </c:pt>
                <c:pt idx="139">
                  <c:v>43374</c:v>
                </c:pt>
                <c:pt idx="140">
                  <c:v>43405</c:v>
                </c:pt>
                <c:pt idx="141">
                  <c:v>43435</c:v>
                </c:pt>
                <c:pt idx="142">
                  <c:v>43466</c:v>
                </c:pt>
                <c:pt idx="143">
                  <c:v>43497</c:v>
                </c:pt>
                <c:pt idx="144">
                  <c:v>43525</c:v>
                </c:pt>
                <c:pt idx="145">
                  <c:v>43556</c:v>
                </c:pt>
                <c:pt idx="146">
                  <c:v>43586</c:v>
                </c:pt>
                <c:pt idx="147">
                  <c:v>43617</c:v>
                </c:pt>
                <c:pt idx="148">
                  <c:v>43647</c:v>
                </c:pt>
                <c:pt idx="149">
                  <c:v>43678</c:v>
                </c:pt>
                <c:pt idx="150">
                  <c:v>43709</c:v>
                </c:pt>
                <c:pt idx="151">
                  <c:v>43739</c:v>
                </c:pt>
                <c:pt idx="152">
                  <c:v>43770</c:v>
                </c:pt>
                <c:pt idx="153">
                  <c:v>43800</c:v>
                </c:pt>
                <c:pt idx="154">
                  <c:v>43831</c:v>
                </c:pt>
                <c:pt idx="155">
                  <c:v>43862</c:v>
                </c:pt>
                <c:pt idx="156">
                  <c:v>43891</c:v>
                </c:pt>
                <c:pt idx="157">
                  <c:v>43922</c:v>
                </c:pt>
                <c:pt idx="158">
                  <c:v>43952</c:v>
                </c:pt>
                <c:pt idx="159">
                  <c:v>43983</c:v>
                </c:pt>
                <c:pt idx="160">
                  <c:v>44013</c:v>
                </c:pt>
                <c:pt idx="161">
                  <c:v>44044</c:v>
                </c:pt>
                <c:pt idx="162">
                  <c:v>44075</c:v>
                </c:pt>
                <c:pt idx="163">
                  <c:v>44105</c:v>
                </c:pt>
                <c:pt idx="164">
                  <c:v>44136</c:v>
                </c:pt>
                <c:pt idx="165">
                  <c:v>44166</c:v>
                </c:pt>
                <c:pt idx="166">
                  <c:v>44197</c:v>
                </c:pt>
                <c:pt idx="167">
                  <c:v>44228</c:v>
                </c:pt>
                <c:pt idx="168">
                  <c:v>44256</c:v>
                </c:pt>
                <c:pt idx="169">
                  <c:v>44287</c:v>
                </c:pt>
                <c:pt idx="170">
                  <c:v>44317</c:v>
                </c:pt>
                <c:pt idx="171">
                  <c:v>44348</c:v>
                </c:pt>
                <c:pt idx="172">
                  <c:v>44378</c:v>
                </c:pt>
                <c:pt idx="173">
                  <c:v>44409</c:v>
                </c:pt>
                <c:pt idx="174">
                  <c:v>44440</c:v>
                </c:pt>
                <c:pt idx="175">
                  <c:v>44470</c:v>
                </c:pt>
                <c:pt idx="176">
                  <c:v>44501</c:v>
                </c:pt>
                <c:pt idx="177">
                  <c:v>44531</c:v>
                </c:pt>
                <c:pt idx="178">
                  <c:v>44562</c:v>
                </c:pt>
                <c:pt idx="179">
                  <c:v>44593</c:v>
                </c:pt>
                <c:pt idx="180">
                  <c:v>44621</c:v>
                </c:pt>
                <c:pt idx="181">
                  <c:v>44652</c:v>
                </c:pt>
                <c:pt idx="182">
                  <c:v>44682</c:v>
                </c:pt>
                <c:pt idx="183">
                  <c:v>44713</c:v>
                </c:pt>
                <c:pt idx="184">
                  <c:v>44743</c:v>
                </c:pt>
                <c:pt idx="185">
                  <c:v>44774</c:v>
                </c:pt>
                <c:pt idx="186">
                  <c:v>44805</c:v>
                </c:pt>
                <c:pt idx="187">
                  <c:v>44835</c:v>
                </c:pt>
                <c:pt idx="188">
                  <c:v>44866</c:v>
                </c:pt>
                <c:pt idx="189">
                  <c:v>44896</c:v>
                </c:pt>
                <c:pt idx="190">
                  <c:v>44927</c:v>
                </c:pt>
                <c:pt idx="191">
                  <c:v>44958</c:v>
                </c:pt>
                <c:pt idx="192">
                  <c:v>44986</c:v>
                </c:pt>
                <c:pt idx="193">
                  <c:v>45017</c:v>
                </c:pt>
                <c:pt idx="194">
                  <c:v>45047</c:v>
                </c:pt>
                <c:pt idx="195">
                  <c:v>45078</c:v>
                </c:pt>
                <c:pt idx="196">
                  <c:v>45108</c:v>
                </c:pt>
                <c:pt idx="197">
                  <c:v>45139</c:v>
                </c:pt>
                <c:pt idx="198">
                  <c:v>45170</c:v>
                </c:pt>
                <c:pt idx="199">
                  <c:v>45200</c:v>
                </c:pt>
                <c:pt idx="200">
                  <c:v>45231</c:v>
                </c:pt>
                <c:pt idx="201">
                  <c:v>45261</c:v>
                </c:pt>
                <c:pt idx="202">
                  <c:v>45292</c:v>
                </c:pt>
                <c:pt idx="203">
                  <c:v>45323</c:v>
                </c:pt>
                <c:pt idx="204">
                  <c:v>45352</c:v>
                </c:pt>
                <c:pt idx="205">
                  <c:v>45383</c:v>
                </c:pt>
                <c:pt idx="206">
                  <c:v>45413</c:v>
                </c:pt>
                <c:pt idx="207">
                  <c:v>45444</c:v>
                </c:pt>
                <c:pt idx="208">
                  <c:v>45474</c:v>
                </c:pt>
                <c:pt idx="209">
                  <c:v>45505</c:v>
                </c:pt>
                <c:pt idx="210">
                  <c:v>45536</c:v>
                </c:pt>
                <c:pt idx="211">
                  <c:v>45566</c:v>
                </c:pt>
                <c:pt idx="212">
                  <c:v>45597</c:v>
                </c:pt>
                <c:pt idx="213">
                  <c:v>45627</c:v>
                </c:pt>
              </c:numCache>
            </c:numRef>
          </c:cat>
          <c:val>
            <c:numRef>
              <c:f>Sheet1!$C$2:$C$215</c:f>
              <c:numCache>
                <c:formatCode>General</c:formatCode>
                <c:ptCount val="214"/>
              </c:numCache>
            </c:numRef>
          </c:val>
          <c:extLst>
            <c:ext xmlns:c16="http://schemas.microsoft.com/office/drawing/2014/chart" uri="{C3380CC4-5D6E-409C-BE32-E72D297353CC}">
              <c16:uniqueId val="{00000001-48D4-0241-B3B5-F05401602BA7}"/>
            </c:ext>
          </c:extLst>
        </c:ser>
        <c:dLbls>
          <c:showLegendKey val="0"/>
          <c:showVal val="0"/>
          <c:showCatName val="0"/>
          <c:showSerName val="0"/>
          <c:showPercent val="0"/>
          <c:showBubbleSize val="0"/>
        </c:dLbls>
        <c:gapWidth val="0"/>
        <c:overlap val="100"/>
        <c:axId val="1752251823"/>
        <c:axId val="2111743519"/>
      </c:barChart>
      <c:lineChart>
        <c:grouping val="standard"/>
        <c:varyColors val="0"/>
        <c:ser>
          <c:idx val="2"/>
          <c:order val="2"/>
          <c:tx>
            <c:strRef>
              <c:f>Sheet1!$D$1</c:f>
              <c:strCache>
                <c:ptCount val="1"/>
                <c:pt idx="0">
                  <c:v>Wage Growth</c:v>
                </c:pt>
              </c:strCache>
            </c:strRef>
          </c:tx>
          <c:spPr>
            <a:ln w="28575" cap="rnd">
              <a:solidFill>
                <a:srgbClr val="65A002"/>
              </a:solidFill>
              <a:round/>
            </a:ln>
            <a:effectLst/>
          </c:spPr>
          <c:marker>
            <c:symbol val="none"/>
          </c:marker>
          <c:cat>
            <c:numRef>
              <c:f>Sheet1!$A$2:$A$215</c:f>
              <c:numCache>
                <c:formatCode>m/d/yy</c:formatCode>
                <c:ptCount val="214"/>
                <c:pt idx="0">
                  <c:v>39142</c:v>
                </c:pt>
                <c:pt idx="1">
                  <c:v>39173</c:v>
                </c:pt>
                <c:pt idx="2">
                  <c:v>39203</c:v>
                </c:pt>
                <c:pt idx="3">
                  <c:v>39234</c:v>
                </c:pt>
                <c:pt idx="4">
                  <c:v>39264</c:v>
                </c:pt>
                <c:pt idx="5">
                  <c:v>39295</c:v>
                </c:pt>
                <c:pt idx="6">
                  <c:v>39326</c:v>
                </c:pt>
                <c:pt idx="7">
                  <c:v>39356</c:v>
                </c:pt>
                <c:pt idx="8">
                  <c:v>39387</c:v>
                </c:pt>
                <c:pt idx="9">
                  <c:v>39417</c:v>
                </c:pt>
                <c:pt idx="10">
                  <c:v>39448</c:v>
                </c:pt>
                <c:pt idx="11">
                  <c:v>39479</c:v>
                </c:pt>
                <c:pt idx="12">
                  <c:v>39508</c:v>
                </c:pt>
                <c:pt idx="13">
                  <c:v>39539</c:v>
                </c:pt>
                <c:pt idx="14">
                  <c:v>39569</c:v>
                </c:pt>
                <c:pt idx="15">
                  <c:v>39600</c:v>
                </c:pt>
                <c:pt idx="16">
                  <c:v>39630</c:v>
                </c:pt>
                <c:pt idx="17">
                  <c:v>39661</c:v>
                </c:pt>
                <c:pt idx="18">
                  <c:v>39692</c:v>
                </c:pt>
                <c:pt idx="19">
                  <c:v>39722</c:v>
                </c:pt>
                <c:pt idx="20">
                  <c:v>39753</c:v>
                </c:pt>
                <c:pt idx="21">
                  <c:v>39783</c:v>
                </c:pt>
                <c:pt idx="22">
                  <c:v>39814</c:v>
                </c:pt>
                <c:pt idx="23">
                  <c:v>39845</c:v>
                </c:pt>
                <c:pt idx="24">
                  <c:v>39873</c:v>
                </c:pt>
                <c:pt idx="25">
                  <c:v>39904</c:v>
                </c:pt>
                <c:pt idx="26">
                  <c:v>39934</c:v>
                </c:pt>
                <c:pt idx="27">
                  <c:v>39965</c:v>
                </c:pt>
                <c:pt idx="28">
                  <c:v>39995</c:v>
                </c:pt>
                <c:pt idx="29">
                  <c:v>40026</c:v>
                </c:pt>
                <c:pt idx="30">
                  <c:v>40057</c:v>
                </c:pt>
                <c:pt idx="31">
                  <c:v>40087</c:v>
                </c:pt>
                <c:pt idx="32">
                  <c:v>40118</c:v>
                </c:pt>
                <c:pt idx="33">
                  <c:v>40148</c:v>
                </c:pt>
                <c:pt idx="34">
                  <c:v>40179</c:v>
                </c:pt>
                <c:pt idx="35">
                  <c:v>40210</c:v>
                </c:pt>
                <c:pt idx="36">
                  <c:v>40238</c:v>
                </c:pt>
                <c:pt idx="37">
                  <c:v>40269</c:v>
                </c:pt>
                <c:pt idx="38">
                  <c:v>40299</c:v>
                </c:pt>
                <c:pt idx="39">
                  <c:v>40330</c:v>
                </c:pt>
                <c:pt idx="40">
                  <c:v>40360</c:v>
                </c:pt>
                <c:pt idx="41">
                  <c:v>40391</c:v>
                </c:pt>
                <c:pt idx="42">
                  <c:v>40422</c:v>
                </c:pt>
                <c:pt idx="43">
                  <c:v>40452</c:v>
                </c:pt>
                <c:pt idx="44">
                  <c:v>40483</c:v>
                </c:pt>
                <c:pt idx="45">
                  <c:v>40513</c:v>
                </c:pt>
                <c:pt idx="46">
                  <c:v>40544</c:v>
                </c:pt>
                <c:pt idx="47">
                  <c:v>40575</c:v>
                </c:pt>
                <c:pt idx="48">
                  <c:v>40603</c:v>
                </c:pt>
                <c:pt idx="49">
                  <c:v>40634</c:v>
                </c:pt>
                <c:pt idx="50">
                  <c:v>40664</c:v>
                </c:pt>
                <c:pt idx="51">
                  <c:v>40695</c:v>
                </c:pt>
                <c:pt idx="52">
                  <c:v>40725</c:v>
                </c:pt>
                <c:pt idx="53">
                  <c:v>40756</c:v>
                </c:pt>
                <c:pt idx="54">
                  <c:v>40787</c:v>
                </c:pt>
                <c:pt idx="55">
                  <c:v>40817</c:v>
                </c:pt>
                <c:pt idx="56">
                  <c:v>40848</c:v>
                </c:pt>
                <c:pt idx="57">
                  <c:v>40878</c:v>
                </c:pt>
                <c:pt idx="58">
                  <c:v>40909</c:v>
                </c:pt>
                <c:pt idx="59">
                  <c:v>40940</c:v>
                </c:pt>
                <c:pt idx="60">
                  <c:v>40969</c:v>
                </c:pt>
                <c:pt idx="61">
                  <c:v>41000</c:v>
                </c:pt>
                <c:pt idx="62">
                  <c:v>41030</c:v>
                </c:pt>
                <c:pt idx="63">
                  <c:v>41061</c:v>
                </c:pt>
                <c:pt idx="64">
                  <c:v>41091</c:v>
                </c:pt>
                <c:pt idx="65">
                  <c:v>41122</c:v>
                </c:pt>
                <c:pt idx="66">
                  <c:v>41153</c:v>
                </c:pt>
                <c:pt idx="67">
                  <c:v>41183</c:v>
                </c:pt>
                <c:pt idx="68">
                  <c:v>41214</c:v>
                </c:pt>
                <c:pt idx="69">
                  <c:v>41244</c:v>
                </c:pt>
                <c:pt idx="70">
                  <c:v>41275</c:v>
                </c:pt>
                <c:pt idx="71">
                  <c:v>41306</c:v>
                </c:pt>
                <c:pt idx="72">
                  <c:v>41334</c:v>
                </c:pt>
                <c:pt idx="73">
                  <c:v>41365</c:v>
                </c:pt>
                <c:pt idx="74">
                  <c:v>41395</c:v>
                </c:pt>
                <c:pt idx="75">
                  <c:v>41426</c:v>
                </c:pt>
                <c:pt idx="76">
                  <c:v>41456</c:v>
                </c:pt>
                <c:pt idx="77">
                  <c:v>41487</c:v>
                </c:pt>
                <c:pt idx="78">
                  <c:v>41518</c:v>
                </c:pt>
                <c:pt idx="79">
                  <c:v>41548</c:v>
                </c:pt>
                <c:pt idx="80">
                  <c:v>41579</c:v>
                </c:pt>
                <c:pt idx="81">
                  <c:v>41609</c:v>
                </c:pt>
                <c:pt idx="82">
                  <c:v>41640</c:v>
                </c:pt>
                <c:pt idx="83">
                  <c:v>41671</c:v>
                </c:pt>
                <c:pt idx="84">
                  <c:v>41699</c:v>
                </c:pt>
                <c:pt idx="85">
                  <c:v>41730</c:v>
                </c:pt>
                <c:pt idx="86">
                  <c:v>41760</c:v>
                </c:pt>
                <c:pt idx="87">
                  <c:v>41791</c:v>
                </c:pt>
                <c:pt idx="88">
                  <c:v>41821</c:v>
                </c:pt>
                <c:pt idx="89">
                  <c:v>41852</c:v>
                </c:pt>
                <c:pt idx="90">
                  <c:v>41883</c:v>
                </c:pt>
                <c:pt idx="91">
                  <c:v>41913</c:v>
                </c:pt>
                <c:pt idx="92">
                  <c:v>41944</c:v>
                </c:pt>
                <c:pt idx="93">
                  <c:v>41974</c:v>
                </c:pt>
                <c:pt idx="94">
                  <c:v>42005</c:v>
                </c:pt>
                <c:pt idx="95">
                  <c:v>42036</c:v>
                </c:pt>
                <c:pt idx="96">
                  <c:v>42064</c:v>
                </c:pt>
                <c:pt idx="97">
                  <c:v>42095</c:v>
                </c:pt>
                <c:pt idx="98">
                  <c:v>42125</c:v>
                </c:pt>
                <c:pt idx="99">
                  <c:v>42156</c:v>
                </c:pt>
                <c:pt idx="100">
                  <c:v>42186</c:v>
                </c:pt>
                <c:pt idx="101">
                  <c:v>42217</c:v>
                </c:pt>
                <c:pt idx="102">
                  <c:v>42248</c:v>
                </c:pt>
                <c:pt idx="103">
                  <c:v>42278</c:v>
                </c:pt>
                <c:pt idx="104">
                  <c:v>42309</c:v>
                </c:pt>
                <c:pt idx="105">
                  <c:v>42339</c:v>
                </c:pt>
                <c:pt idx="106">
                  <c:v>42370</c:v>
                </c:pt>
                <c:pt idx="107">
                  <c:v>42401</c:v>
                </c:pt>
                <c:pt idx="108">
                  <c:v>42430</c:v>
                </c:pt>
                <c:pt idx="109">
                  <c:v>42461</c:v>
                </c:pt>
                <c:pt idx="110">
                  <c:v>42491</c:v>
                </c:pt>
                <c:pt idx="111">
                  <c:v>42522</c:v>
                </c:pt>
                <c:pt idx="112">
                  <c:v>42552</c:v>
                </c:pt>
                <c:pt idx="113">
                  <c:v>42583</c:v>
                </c:pt>
                <c:pt idx="114">
                  <c:v>42614</c:v>
                </c:pt>
                <c:pt idx="115">
                  <c:v>42644</c:v>
                </c:pt>
                <c:pt idx="116">
                  <c:v>42675</c:v>
                </c:pt>
                <c:pt idx="117">
                  <c:v>42705</c:v>
                </c:pt>
                <c:pt idx="118">
                  <c:v>42736</c:v>
                </c:pt>
                <c:pt idx="119">
                  <c:v>42767</c:v>
                </c:pt>
                <c:pt idx="120">
                  <c:v>42795</c:v>
                </c:pt>
                <c:pt idx="121">
                  <c:v>42826</c:v>
                </c:pt>
                <c:pt idx="122">
                  <c:v>42856</c:v>
                </c:pt>
                <c:pt idx="123">
                  <c:v>42887</c:v>
                </c:pt>
                <c:pt idx="124">
                  <c:v>42917</c:v>
                </c:pt>
                <c:pt idx="125">
                  <c:v>42948</c:v>
                </c:pt>
                <c:pt idx="126">
                  <c:v>42979</c:v>
                </c:pt>
                <c:pt idx="127">
                  <c:v>43009</c:v>
                </c:pt>
                <c:pt idx="128">
                  <c:v>43040</c:v>
                </c:pt>
                <c:pt idx="129">
                  <c:v>43070</c:v>
                </c:pt>
                <c:pt idx="130">
                  <c:v>43101</c:v>
                </c:pt>
                <c:pt idx="131">
                  <c:v>43132</c:v>
                </c:pt>
                <c:pt idx="132">
                  <c:v>43160</c:v>
                </c:pt>
                <c:pt idx="133">
                  <c:v>43191</c:v>
                </c:pt>
                <c:pt idx="134">
                  <c:v>43221</c:v>
                </c:pt>
                <c:pt idx="135">
                  <c:v>43252</c:v>
                </c:pt>
                <c:pt idx="136">
                  <c:v>43282</c:v>
                </c:pt>
                <c:pt idx="137">
                  <c:v>43313</c:v>
                </c:pt>
                <c:pt idx="138">
                  <c:v>43344</c:v>
                </c:pt>
                <c:pt idx="139">
                  <c:v>43374</c:v>
                </c:pt>
                <c:pt idx="140">
                  <c:v>43405</c:v>
                </c:pt>
                <c:pt idx="141">
                  <c:v>43435</c:v>
                </c:pt>
                <c:pt idx="142">
                  <c:v>43466</c:v>
                </c:pt>
                <c:pt idx="143">
                  <c:v>43497</c:v>
                </c:pt>
                <c:pt idx="144">
                  <c:v>43525</c:v>
                </c:pt>
                <c:pt idx="145">
                  <c:v>43556</c:v>
                </c:pt>
                <c:pt idx="146">
                  <c:v>43586</c:v>
                </c:pt>
                <c:pt idx="147">
                  <c:v>43617</c:v>
                </c:pt>
                <c:pt idx="148">
                  <c:v>43647</c:v>
                </c:pt>
                <c:pt idx="149">
                  <c:v>43678</c:v>
                </c:pt>
                <c:pt idx="150">
                  <c:v>43709</c:v>
                </c:pt>
                <c:pt idx="151">
                  <c:v>43739</c:v>
                </c:pt>
                <c:pt idx="152">
                  <c:v>43770</c:v>
                </c:pt>
                <c:pt idx="153">
                  <c:v>43800</c:v>
                </c:pt>
                <c:pt idx="154">
                  <c:v>43831</c:v>
                </c:pt>
                <c:pt idx="155">
                  <c:v>43862</c:v>
                </c:pt>
                <c:pt idx="156">
                  <c:v>43891</c:v>
                </c:pt>
                <c:pt idx="157">
                  <c:v>43922</c:v>
                </c:pt>
                <c:pt idx="158">
                  <c:v>43952</c:v>
                </c:pt>
                <c:pt idx="159">
                  <c:v>43983</c:v>
                </c:pt>
                <c:pt idx="160">
                  <c:v>44013</c:v>
                </c:pt>
                <c:pt idx="161">
                  <c:v>44044</c:v>
                </c:pt>
                <c:pt idx="162">
                  <c:v>44075</c:v>
                </c:pt>
                <c:pt idx="163">
                  <c:v>44105</c:v>
                </c:pt>
                <c:pt idx="164">
                  <c:v>44136</c:v>
                </c:pt>
                <c:pt idx="165">
                  <c:v>44166</c:v>
                </c:pt>
                <c:pt idx="166">
                  <c:v>44197</c:v>
                </c:pt>
                <c:pt idx="167">
                  <c:v>44228</c:v>
                </c:pt>
                <c:pt idx="168">
                  <c:v>44256</c:v>
                </c:pt>
                <c:pt idx="169">
                  <c:v>44287</c:v>
                </c:pt>
                <c:pt idx="170">
                  <c:v>44317</c:v>
                </c:pt>
                <c:pt idx="171">
                  <c:v>44348</c:v>
                </c:pt>
                <c:pt idx="172">
                  <c:v>44378</c:v>
                </c:pt>
                <c:pt idx="173">
                  <c:v>44409</c:v>
                </c:pt>
                <c:pt idx="174">
                  <c:v>44440</c:v>
                </c:pt>
                <c:pt idx="175">
                  <c:v>44470</c:v>
                </c:pt>
                <c:pt idx="176">
                  <c:v>44501</c:v>
                </c:pt>
                <c:pt idx="177">
                  <c:v>44531</c:v>
                </c:pt>
                <c:pt idx="178">
                  <c:v>44562</c:v>
                </c:pt>
                <c:pt idx="179">
                  <c:v>44593</c:v>
                </c:pt>
                <c:pt idx="180">
                  <c:v>44621</c:v>
                </c:pt>
                <c:pt idx="181">
                  <c:v>44652</c:v>
                </c:pt>
                <c:pt idx="182">
                  <c:v>44682</c:v>
                </c:pt>
                <c:pt idx="183">
                  <c:v>44713</c:v>
                </c:pt>
                <c:pt idx="184">
                  <c:v>44743</c:v>
                </c:pt>
                <c:pt idx="185">
                  <c:v>44774</c:v>
                </c:pt>
                <c:pt idx="186">
                  <c:v>44805</c:v>
                </c:pt>
                <c:pt idx="187">
                  <c:v>44835</c:v>
                </c:pt>
                <c:pt idx="188">
                  <c:v>44866</c:v>
                </c:pt>
                <c:pt idx="189">
                  <c:v>44896</c:v>
                </c:pt>
                <c:pt idx="190">
                  <c:v>44927</c:v>
                </c:pt>
                <c:pt idx="191">
                  <c:v>44958</c:v>
                </c:pt>
                <c:pt idx="192">
                  <c:v>44986</c:v>
                </c:pt>
                <c:pt idx="193">
                  <c:v>45017</c:v>
                </c:pt>
                <c:pt idx="194">
                  <c:v>45047</c:v>
                </c:pt>
                <c:pt idx="195">
                  <c:v>45078</c:v>
                </c:pt>
                <c:pt idx="196">
                  <c:v>45108</c:v>
                </c:pt>
                <c:pt idx="197">
                  <c:v>45139</c:v>
                </c:pt>
                <c:pt idx="198">
                  <c:v>45170</c:v>
                </c:pt>
                <c:pt idx="199">
                  <c:v>45200</c:v>
                </c:pt>
                <c:pt idx="200">
                  <c:v>45231</c:v>
                </c:pt>
                <c:pt idx="201">
                  <c:v>45261</c:v>
                </c:pt>
                <c:pt idx="202">
                  <c:v>45292</c:v>
                </c:pt>
                <c:pt idx="203">
                  <c:v>45323</c:v>
                </c:pt>
                <c:pt idx="204">
                  <c:v>45352</c:v>
                </c:pt>
                <c:pt idx="205">
                  <c:v>45383</c:v>
                </c:pt>
                <c:pt idx="206">
                  <c:v>45413</c:v>
                </c:pt>
                <c:pt idx="207">
                  <c:v>45444</c:v>
                </c:pt>
                <c:pt idx="208">
                  <c:v>45474</c:v>
                </c:pt>
                <c:pt idx="209">
                  <c:v>45505</c:v>
                </c:pt>
                <c:pt idx="210">
                  <c:v>45536</c:v>
                </c:pt>
                <c:pt idx="211">
                  <c:v>45566</c:v>
                </c:pt>
                <c:pt idx="212">
                  <c:v>45597</c:v>
                </c:pt>
                <c:pt idx="213">
                  <c:v>45627</c:v>
                </c:pt>
              </c:numCache>
            </c:numRef>
          </c:cat>
          <c:val>
            <c:numRef>
              <c:f>Sheet1!$D$2:$D$215</c:f>
              <c:numCache>
                <c:formatCode>0.0</c:formatCode>
                <c:ptCount val="214"/>
                <c:pt idx="0">
                  <c:v>3.4</c:v>
                </c:pt>
                <c:pt idx="1">
                  <c:v>3.1</c:v>
                </c:pt>
                <c:pt idx="2">
                  <c:v>3.5</c:v>
                </c:pt>
                <c:pt idx="3">
                  <c:v>3.6</c:v>
                </c:pt>
                <c:pt idx="4">
                  <c:v>3.3</c:v>
                </c:pt>
                <c:pt idx="5">
                  <c:v>3.3</c:v>
                </c:pt>
                <c:pt idx="6">
                  <c:v>3.1</c:v>
                </c:pt>
                <c:pt idx="7">
                  <c:v>3.1</c:v>
                </c:pt>
                <c:pt idx="8">
                  <c:v>3.1</c:v>
                </c:pt>
                <c:pt idx="9">
                  <c:v>2.9</c:v>
                </c:pt>
                <c:pt idx="10">
                  <c:v>3</c:v>
                </c:pt>
                <c:pt idx="11">
                  <c:v>2.8</c:v>
                </c:pt>
                <c:pt idx="12">
                  <c:v>3</c:v>
                </c:pt>
                <c:pt idx="13">
                  <c:v>2.9</c:v>
                </c:pt>
                <c:pt idx="14">
                  <c:v>3</c:v>
                </c:pt>
                <c:pt idx="15">
                  <c:v>2.7</c:v>
                </c:pt>
                <c:pt idx="16">
                  <c:v>3.1</c:v>
                </c:pt>
                <c:pt idx="17">
                  <c:v>3.3</c:v>
                </c:pt>
                <c:pt idx="18">
                  <c:v>3.2</c:v>
                </c:pt>
                <c:pt idx="19">
                  <c:v>3.3</c:v>
                </c:pt>
                <c:pt idx="20">
                  <c:v>3.6</c:v>
                </c:pt>
                <c:pt idx="21">
                  <c:v>3.6</c:v>
                </c:pt>
                <c:pt idx="22">
                  <c:v>3.6</c:v>
                </c:pt>
                <c:pt idx="23">
                  <c:v>3.4</c:v>
                </c:pt>
                <c:pt idx="24">
                  <c:v>3.3</c:v>
                </c:pt>
                <c:pt idx="25">
                  <c:v>3.3</c:v>
                </c:pt>
                <c:pt idx="26">
                  <c:v>3</c:v>
                </c:pt>
                <c:pt idx="27">
                  <c:v>2.9</c:v>
                </c:pt>
                <c:pt idx="28">
                  <c:v>2.7</c:v>
                </c:pt>
                <c:pt idx="29">
                  <c:v>2.4</c:v>
                </c:pt>
                <c:pt idx="30">
                  <c:v>2.5</c:v>
                </c:pt>
                <c:pt idx="31">
                  <c:v>2.5</c:v>
                </c:pt>
                <c:pt idx="32">
                  <c:v>2.2000000000000002</c:v>
                </c:pt>
                <c:pt idx="33">
                  <c:v>1.9</c:v>
                </c:pt>
                <c:pt idx="34">
                  <c:v>2</c:v>
                </c:pt>
                <c:pt idx="35">
                  <c:v>2.1</c:v>
                </c:pt>
                <c:pt idx="36">
                  <c:v>1.8</c:v>
                </c:pt>
                <c:pt idx="37">
                  <c:v>1.8</c:v>
                </c:pt>
                <c:pt idx="38">
                  <c:v>1.9</c:v>
                </c:pt>
                <c:pt idx="39">
                  <c:v>1.8</c:v>
                </c:pt>
                <c:pt idx="40">
                  <c:v>1.8</c:v>
                </c:pt>
                <c:pt idx="41">
                  <c:v>1.8</c:v>
                </c:pt>
                <c:pt idx="42">
                  <c:v>1.8</c:v>
                </c:pt>
                <c:pt idx="43">
                  <c:v>2</c:v>
                </c:pt>
                <c:pt idx="44">
                  <c:v>1.7</c:v>
                </c:pt>
                <c:pt idx="45">
                  <c:v>1.8</c:v>
                </c:pt>
                <c:pt idx="46">
                  <c:v>2</c:v>
                </c:pt>
                <c:pt idx="47">
                  <c:v>1.9</c:v>
                </c:pt>
                <c:pt idx="48">
                  <c:v>1.8</c:v>
                </c:pt>
                <c:pt idx="49">
                  <c:v>1.9</c:v>
                </c:pt>
                <c:pt idx="50">
                  <c:v>2</c:v>
                </c:pt>
                <c:pt idx="51">
                  <c:v>2.1</c:v>
                </c:pt>
                <c:pt idx="52">
                  <c:v>2.2999999999999998</c:v>
                </c:pt>
                <c:pt idx="53">
                  <c:v>2</c:v>
                </c:pt>
                <c:pt idx="54">
                  <c:v>2</c:v>
                </c:pt>
                <c:pt idx="55">
                  <c:v>2</c:v>
                </c:pt>
                <c:pt idx="56">
                  <c:v>2</c:v>
                </c:pt>
                <c:pt idx="57">
                  <c:v>2</c:v>
                </c:pt>
                <c:pt idx="58">
                  <c:v>1.7</c:v>
                </c:pt>
                <c:pt idx="59">
                  <c:v>1.8</c:v>
                </c:pt>
                <c:pt idx="60">
                  <c:v>2.1</c:v>
                </c:pt>
                <c:pt idx="61">
                  <c:v>2.1</c:v>
                </c:pt>
                <c:pt idx="62">
                  <c:v>1.8</c:v>
                </c:pt>
                <c:pt idx="63">
                  <c:v>2</c:v>
                </c:pt>
                <c:pt idx="64">
                  <c:v>1.7</c:v>
                </c:pt>
                <c:pt idx="65">
                  <c:v>1.8</c:v>
                </c:pt>
                <c:pt idx="66">
                  <c:v>1.9</c:v>
                </c:pt>
                <c:pt idx="67">
                  <c:v>1.6</c:v>
                </c:pt>
                <c:pt idx="68">
                  <c:v>1.9</c:v>
                </c:pt>
                <c:pt idx="69">
                  <c:v>2.2000000000000002</c:v>
                </c:pt>
                <c:pt idx="70">
                  <c:v>2.2000000000000002</c:v>
                </c:pt>
                <c:pt idx="71">
                  <c:v>2.1</c:v>
                </c:pt>
                <c:pt idx="72">
                  <c:v>1.9</c:v>
                </c:pt>
                <c:pt idx="73">
                  <c:v>2.1</c:v>
                </c:pt>
                <c:pt idx="74">
                  <c:v>2.1</c:v>
                </c:pt>
                <c:pt idx="75">
                  <c:v>2.1</c:v>
                </c:pt>
                <c:pt idx="76">
                  <c:v>2</c:v>
                </c:pt>
                <c:pt idx="77">
                  <c:v>2.2999999999999998</c:v>
                </c:pt>
                <c:pt idx="78">
                  <c:v>2.1</c:v>
                </c:pt>
                <c:pt idx="79">
                  <c:v>2.2000000000000002</c:v>
                </c:pt>
                <c:pt idx="80">
                  <c:v>2.2000000000000002</c:v>
                </c:pt>
                <c:pt idx="81">
                  <c:v>1.9</c:v>
                </c:pt>
                <c:pt idx="82">
                  <c:v>2</c:v>
                </c:pt>
                <c:pt idx="83">
                  <c:v>2.2999999999999998</c:v>
                </c:pt>
                <c:pt idx="84">
                  <c:v>2.2000000000000002</c:v>
                </c:pt>
                <c:pt idx="85">
                  <c:v>2</c:v>
                </c:pt>
                <c:pt idx="86">
                  <c:v>2.1</c:v>
                </c:pt>
                <c:pt idx="87">
                  <c:v>2.1</c:v>
                </c:pt>
                <c:pt idx="88">
                  <c:v>2.1</c:v>
                </c:pt>
                <c:pt idx="89">
                  <c:v>2.2000000000000002</c:v>
                </c:pt>
                <c:pt idx="90">
                  <c:v>2</c:v>
                </c:pt>
                <c:pt idx="91">
                  <c:v>2</c:v>
                </c:pt>
                <c:pt idx="92">
                  <c:v>2.1</c:v>
                </c:pt>
                <c:pt idx="93">
                  <c:v>1.8</c:v>
                </c:pt>
                <c:pt idx="94">
                  <c:v>2.1</c:v>
                </c:pt>
                <c:pt idx="95">
                  <c:v>1.9</c:v>
                </c:pt>
                <c:pt idx="96">
                  <c:v>2.2000000000000002</c:v>
                </c:pt>
                <c:pt idx="97">
                  <c:v>2.2999999999999998</c:v>
                </c:pt>
                <c:pt idx="98">
                  <c:v>2.2999999999999998</c:v>
                </c:pt>
                <c:pt idx="99">
                  <c:v>2.1</c:v>
                </c:pt>
                <c:pt idx="100">
                  <c:v>2.1</c:v>
                </c:pt>
                <c:pt idx="101">
                  <c:v>2.2000000000000002</c:v>
                </c:pt>
                <c:pt idx="102">
                  <c:v>2.2999999999999998</c:v>
                </c:pt>
                <c:pt idx="103">
                  <c:v>2.5</c:v>
                </c:pt>
                <c:pt idx="104">
                  <c:v>2.4</c:v>
                </c:pt>
                <c:pt idx="105">
                  <c:v>2.5</c:v>
                </c:pt>
                <c:pt idx="106">
                  <c:v>2.5</c:v>
                </c:pt>
                <c:pt idx="107">
                  <c:v>2.4</c:v>
                </c:pt>
                <c:pt idx="108">
                  <c:v>2.4</c:v>
                </c:pt>
                <c:pt idx="109">
                  <c:v>2.6</c:v>
                </c:pt>
                <c:pt idx="110">
                  <c:v>2.4</c:v>
                </c:pt>
                <c:pt idx="111">
                  <c:v>2.6</c:v>
                </c:pt>
                <c:pt idx="112">
                  <c:v>2.8</c:v>
                </c:pt>
                <c:pt idx="113">
                  <c:v>2.5</c:v>
                </c:pt>
                <c:pt idx="114">
                  <c:v>2.6</c:v>
                </c:pt>
                <c:pt idx="115">
                  <c:v>2.8</c:v>
                </c:pt>
                <c:pt idx="116">
                  <c:v>2.6</c:v>
                </c:pt>
                <c:pt idx="117">
                  <c:v>2.7</c:v>
                </c:pt>
                <c:pt idx="118">
                  <c:v>2.4</c:v>
                </c:pt>
                <c:pt idx="119">
                  <c:v>2.7</c:v>
                </c:pt>
                <c:pt idx="120">
                  <c:v>2.6</c:v>
                </c:pt>
                <c:pt idx="121">
                  <c:v>2.5</c:v>
                </c:pt>
                <c:pt idx="122">
                  <c:v>2.5</c:v>
                </c:pt>
                <c:pt idx="123">
                  <c:v>2.5</c:v>
                </c:pt>
                <c:pt idx="124">
                  <c:v>2.6</c:v>
                </c:pt>
                <c:pt idx="125">
                  <c:v>2.6</c:v>
                </c:pt>
                <c:pt idx="126">
                  <c:v>2.8</c:v>
                </c:pt>
                <c:pt idx="127">
                  <c:v>2.2999999999999998</c:v>
                </c:pt>
                <c:pt idx="128">
                  <c:v>2.4</c:v>
                </c:pt>
                <c:pt idx="129">
                  <c:v>2.7</c:v>
                </c:pt>
                <c:pt idx="130">
                  <c:v>2.8</c:v>
                </c:pt>
                <c:pt idx="131">
                  <c:v>2.6</c:v>
                </c:pt>
                <c:pt idx="132">
                  <c:v>2.9</c:v>
                </c:pt>
                <c:pt idx="133">
                  <c:v>2.8</c:v>
                </c:pt>
                <c:pt idx="134">
                  <c:v>2.9</c:v>
                </c:pt>
                <c:pt idx="135">
                  <c:v>3</c:v>
                </c:pt>
                <c:pt idx="136">
                  <c:v>2.8</c:v>
                </c:pt>
                <c:pt idx="137">
                  <c:v>3.1</c:v>
                </c:pt>
                <c:pt idx="138">
                  <c:v>3.1</c:v>
                </c:pt>
                <c:pt idx="139">
                  <c:v>3.3</c:v>
                </c:pt>
                <c:pt idx="140">
                  <c:v>3.4</c:v>
                </c:pt>
                <c:pt idx="141">
                  <c:v>3.5</c:v>
                </c:pt>
                <c:pt idx="142">
                  <c:v>3.2</c:v>
                </c:pt>
                <c:pt idx="143">
                  <c:v>3.6</c:v>
                </c:pt>
                <c:pt idx="144">
                  <c:v>3.5</c:v>
                </c:pt>
                <c:pt idx="145">
                  <c:v>3.2</c:v>
                </c:pt>
                <c:pt idx="146">
                  <c:v>3.3</c:v>
                </c:pt>
                <c:pt idx="147">
                  <c:v>3.4</c:v>
                </c:pt>
                <c:pt idx="148">
                  <c:v>3.4</c:v>
                </c:pt>
                <c:pt idx="149">
                  <c:v>3.4</c:v>
                </c:pt>
                <c:pt idx="150">
                  <c:v>3.1</c:v>
                </c:pt>
                <c:pt idx="151">
                  <c:v>3.1</c:v>
                </c:pt>
                <c:pt idx="152">
                  <c:v>3.3</c:v>
                </c:pt>
                <c:pt idx="153">
                  <c:v>3</c:v>
                </c:pt>
                <c:pt idx="154">
                  <c:v>3.1</c:v>
                </c:pt>
                <c:pt idx="155">
                  <c:v>3</c:v>
                </c:pt>
                <c:pt idx="156">
                  <c:v>3.5</c:v>
                </c:pt>
                <c:pt idx="157">
                  <c:v>8</c:v>
                </c:pt>
                <c:pt idx="158">
                  <c:v>6.7</c:v>
                </c:pt>
                <c:pt idx="159">
                  <c:v>5.0999999999999996</c:v>
                </c:pt>
                <c:pt idx="160">
                  <c:v>4.9000000000000004</c:v>
                </c:pt>
                <c:pt idx="161">
                  <c:v>4.8</c:v>
                </c:pt>
                <c:pt idx="162">
                  <c:v>4.8</c:v>
                </c:pt>
                <c:pt idx="163">
                  <c:v>4.5999999999999996</c:v>
                </c:pt>
                <c:pt idx="164">
                  <c:v>4.5</c:v>
                </c:pt>
                <c:pt idx="165">
                  <c:v>5.4</c:v>
                </c:pt>
                <c:pt idx="166">
                  <c:v>5.2</c:v>
                </c:pt>
                <c:pt idx="167">
                  <c:v>5.3</c:v>
                </c:pt>
                <c:pt idx="168">
                  <c:v>4.5</c:v>
                </c:pt>
                <c:pt idx="169">
                  <c:v>0.7</c:v>
                </c:pt>
                <c:pt idx="170">
                  <c:v>2.2999999999999998</c:v>
                </c:pt>
                <c:pt idx="171">
                  <c:v>3.9</c:v>
                </c:pt>
                <c:pt idx="172">
                  <c:v>4.3</c:v>
                </c:pt>
                <c:pt idx="173">
                  <c:v>4.4000000000000004</c:v>
                </c:pt>
                <c:pt idx="174">
                  <c:v>4.9000000000000004</c:v>
                </c:pt>
                <c:pt idx="175">
                  <c:v>5.5</c:v>
                </c:pt>
                <c:pt idx="176">
                  <c:v>5.4</c:v>
                </c:pt>
                <c:pt idx="177">
                  <c:v>5</c:v>
                </c:pt>
                <c:pt idx="178">
                  <c:v>5.7</c:v>
                </c:pt>
                <c:pt idx="179">
                  <c:v>5.3</c:v>
                </c:pt>
                <c:pt idx="180">
                  <c:v>5.9</c:v>
                </c:pt>
                <c:pt idx="181">
                  <c:v>5.8</c:v>
                </c:pt>
                <c:pt idx="182">
                  <c:v>5.6</c:v>
                </c:pt>
                <c:pt idx="183">
                  <c:v>5.4</c:v>
                </c:pt>
                <c:pt idx="184">
                  <c:v>5.5</c:v>
                </c:pt>
                <c:pt idx="185">
                  <c:v>5.4</c:v>
                </c:pt>
                <c:pt idx="186">
                  <c:v>5.0999999999999996</c:v>
                </c:pt>
                <c:pt idx="187">
                  <c:v>5</c:v>
                </c:pt>
                <c:pt idx="188">
                  <c:v>5.0999999999999996</c:v>
                </c:pt>
                <c:pt idx="189">
                  <c:v>4.9000000000000004</c:v>
                </c:pt>
                <c:pt idx="190">
                  <c:v>4.5999999999999996</c:v>
                </c:pt>
                <c:pt idx="191">
                  <c:v>4.7</c:v>
                </c:pt>
                <c:pt idx="192">
                  <c:v>4.5999999999999996</c:v>
                </c:pt>
                <c:pt idx="193">
                  <c:v>4.7</c:v>
                </c:pt>
                <c:pt idx="194">
                  <c:v>4.5999999999999996</c:v>
                </c:pt>
                <c:pt idx="195">
                  <c:v>4.7</c:v>
                </c:pt>
                <c:pt idx="196">
                  <c:v>4.7</c:v>
                </c:pt>
                <c:pt idx="197">
                  <c:v>4.5</c:v>
                </c:pt>
                <c:pt idx="198">
                  <c:v>4.5</c:v>
                </c:pt>
                <c:pt idx="199">
                  <c:v>4.3</c:v>
                </c:pt>
                <c:pt idx="200">
                  <c:v>4.3</c:v>
                </c:pt>
                <c:pt idx="201">
                  <c:v>4.3</c:v>
                </c:pt>
                <c:pt idx="202">
                  <c:v>4.4000000000000004</c:v>
                </c:pt>
                <c:pt idx="203">
                  <c:v>4.3</c:v>
                </c:pt>
                <c:pt idx="204">
                  <c:v>4.0999999999999996</c:v>
                </c:pt>
                <c:pt idx="205">
                  <c:v>3.9</c:v>
                </c:pt>
                <c:pt idx="206">
                  <c:v>4</c:v>
                </c:pt>
                <c:pt idx="207">
                  <c:v>3.8</c:v>
                </c:pt>
                <c:pt idx="208">
                  <c:v>3.6</c:v>
                </c:pt>
                <c:pt idx="209">
                  <c:v>3.9</c:v>
                </c:pt>
                <c:pt idx="210">
                  <c:v>4</c:v>
                </c:pt>
                <c:pt idx="211">
                  <c:v>4</c:v>
                </c:pt>
                <c:pt idx="212">
                  <c:v>4</c:v>
                </c:pt>
                <c:pt idx="213">
                  <c:v>3.9</c:v>
                </c:pt>
              </c:numCache>
            </c:numRef>
          </c:val>
          <c:smooth val="0"/>
          <c:extLst>
            <c:ext xmlns:c16="http://schemas.microsoft.com/office/drawing/2014/chart" uri="{C3380CC4-5D6E-409C-BE32-E72D297353CC}">
              <c16:uniqueId val="{00000002-48D4-0241-B3B5-F05401602BA7}"/>
            </c:ext>
          </c:extLst>
        </c:ser>
        <c:ser>
          <c:idx val="3"/>
          <c:order val="3"/>
          <c:tx>
            <c:strRef>
              <c:f>Sheet1!$E$1</c:f>
              <c:strCache>
                <c:ptCount val="1"/>
                <c:pt idx="0">
                  <c:v>Average</c:v>
                </c:pt>
              </c:strCache>
            </c:strRef>
          </c:tx>
          <c:spPr>
            <a:ln w="28575" cap="rnd">
              <a:solidFill>
                <a:srgbClr val="FF0000"/>
              </a:solidFill>
              <a:round/>
            </a:ln>
            <a:effectLst/>
          </c:spPr>
          <c:marker>
            <c:symbol val="none"/>
          </c:marker>
          <c:cat>
            <c:numRef>
              <c:f>Sheet1!$A$2:$A$215</c:f>
              <c:numCache>
                <c:formatCode>m/d/yy</c:formatCode>
                <c:ptCount val="214"/>
                <c:pt idx="0">
                  <c:v>39142</c:v>
                </c:pt>
                <c:pt idx="1">
                  <c:v>39173</c:v>
                </c:pt>
                <c:pt idx="2">
                  <c:v>39203</c:v>
                </c:pt>
                <c:pt idx="3">
                  <c:v>39234</c:v>
                </c:pt>
                <c:pt idx="4">
                  <c:v>39264</c:v>
                </c:pt>
                <c:pt idx="5">
                  <c:v>39295</c:v>
                </c:pt>
                <c:pt idx="6">
                  <c:v>39326</c:v>
                </c:pt>
                <c:pt idx="7">
                  <c:v>39356</c:v>
                </c:pt>
                <c:pt idx="8">
                  <c:v>39387</c:v>
                </c:pt>
                <c:pt idx="9">
                  <c:v>39417</c:v>
                </c:pt>
                <c:pt idx="10">
                  <c:v>39448</c:v>
                </c:pt>
                <c:pt idx="11">
                  <c:v>39479</c:v>
                </c:pt>
                <c:pt idx="12">
                  <c:v>39508</c:v>
                </c:pt>
                <c:pt idx="13">
                  <c:v>39539</c:v>
                </c:pt>
                <c:pt idx="14">
                  <c:v>39569</c:v>
                </c:pt>
                <c:pt idx="15">
                  <c:v>39600</c:v>
                </c:pt>
                <c:pt idx="16">
                  <c:v>39630</c:v>
                </c:pt>
                <c:pt idx="17">
                  <c:v>39661</c:v>
                </c:pt>
                <c:pt idx="18">
                  <c:v>39692</c:v>
                </c:pt>
                <c:pt idx="19">
                  <c:v>39722</c:v>
                </c:pt>
                <c:pt idx="20">
                  <c:v>39753</c:v>
                </c:pt>
                <c:pt idx="21">
                  <c:v>39783</c:v>
                </c:pt>
                <c:pt idx="22">
                  <c:v>39814</c:v>
                </c:pt>
                <c:pt idx="23">
                  <c:v>39845</c:v>
                </c:pt>
                <c:pt idx="24">
                  <c:v>39873</c:v>
                </c:pt>
                <c:pt idx="25">
                  <c:v>39904</c:v>
                </c:pt>
                <c:pt idx="26">
                  <c:v>39934</c:v>
                </c:pt>
                <c:pt idx="27">
                  <c:v>39965</c:v>
                </c:pt>
                <c:pt idx="28">
                  <c:v>39995</c:v>
                </c:pt>
                <c:pt idx="29">
                  <c:v>40026</c:v>
                </c:pt>
                <c:pt idx="30">
                  <c:v>40057</c:v>
                </c:pt>
                <c:pt idx="31">
                  <c:v>40087</c:v>
                </c:pt>
                <c:pt idx="32">
                  <c:v>40118</c:v>
                </c:pt>
                <c:pt idx="33">
                  <c:v>40148</c:v>
                </c:pt>
                <c:pt idx="34">
                  <c:v>40179</c:v>
                </c:pt>
                <c:pt idx="35">
                  <c:v>40210</c:v>
                </c:pt>
                <c:pt idx="36">
                  <c:v>40238</c:v>
                </c:pt>
                <c:pt idx="37">
                  <c:v>40269</c:v>
                </c:pt>
                <c:pt idx="38">
                  <c:v>40299</c:v>
                </c:pt>
                <c:pt idx="39">
                  <c:v>40330</c:v>
                </c:pt>
                <c:pt idx="40">
                  <c:v>40360</c:v>
                </c:pt>
                <c:pt idx="41">
                  <c:v>40391</c:v>
                </c:pt>
                <c:pt idx="42">
                  <c:v>40422</c:v>
                </c:pt>
                <c:pt idx="43">
                  <c:v>40452</c:v>
                </c:pt>
                <c:pt idx="44">
                  <c:v>40483</c:v>
                </c:pt>
                <c:pt idx="45">
                  <c:v>40513</c:v>
                </c:pt>
                <c:pt idx="46">
                  <c:v>40544</c:v>
                </c:pt>
                <c:pt idx="47">
                  <c:v>40575</c:v>
                </c:pt>
                <c:pt idx="48">
                  <c:v>40603</c:v>
                </c:pt>
                <c:pt idx="49">
                  <c:v>40634</c:v>
                </c:pt>
                <c:pt idx="50">
                  <c:v>40664</c:v>
                </c:pt>
                <c:pt idx="51">
                  <c:v>40695</c:v>
                </c:pt>
                <c:pt idx="52">
                  <c:v>40725</c:v>
                </c:pt>
                <c:pt idx="53">
                  <c:v>40756</c:v>
                </c:pt>
                <c:pt idx="54">
                  <c:v>40787</c:v>
                </c:pt>
                <c:pt idx="55">
                  <c:v>40817</c:v>
                </c:pt>
                <c:pt idx="56">
                  <c:v>40848</c:v>
                </c:pt>
                <c:pt idx="57">
                  <c:v>40878</c:v>
                </c:pt>
                <c:pt idx="58">
                  <c:v>40909</c:v>
                </c:pt>
                <c:pt idx="59">
                  <c:v>40940</c:v>
                </c:pt>
                <c:pt idx="60">
                  <c:v>40969</c:v>
                </c:pt>
                <c:pt idx="61">
                  <c:v>41000</c:v>
                </c:pt>
                <c:pt idx="62">
                  <c:v>41030</c:v>
                </c:pt>
                <c:pt idx="63">
                  <c:v>41061</c:v>
                </c:pt>
                <c:pt idx="64">
                  <c:v>41091</c:v>
                </c:pt>
                <c:pt idx="65">
                  <c:v>41122</c:v>
                </c:pt>
                <c:pt idx="66">
                  <c:v>41153</c:v>
                </c:pt>
                <c:pt idx="67">
                  <c:v>41183</c:v>
                </c:pt>
                <c:pt idx="68">
                  <c:v>41214</c:v>
                </c:pt>
                <c:pt idx="69">
                  <c:v>41244</c:v>
                </c:pt>
                <c:pt idx="70">
                  <c:v>41275</c:v>
                </c:pt>
                <c:pt idx="71">
                  <c:v>41306</c:v>
                </c:pt>
                <c:pt idx="72">
                  <c:v>41334</c:v>
                </c:pt>
                <c:pt idx="73">
                  <c:v>41365</c:v>
                </c:pt>
                <c:pt idx="74">
                  <c:v>41395</c:v>
                </c:pt>
                <c:pt idx="75">
                  <c:v>41426</c:v>
                </c:pt>
                <c:pt idx="76">
                  <c:v>41456</c:v>
                </c:pt>
                <c:pt idx="77">
                  <c:v>41487</c:v>
                </c:pt>
                <c:pt idx="78">
                  <c:v>41518</c:v>
                </c:pt>
                <c:pt idx="79">
                  <c:v>41548</c:v>
                </c:pt>
                <c:pt idx="80">
                  <c:v>41579</c:v>
                </c:pt>
                <c:pt idx="81">
                  <c:v>41609</c:v>
                </c:pt>
                <c:pt idx="82">
                  <c:v>41640</c:v>
                </c:pt>
                <c:pt idx="83">
                  <c:v>41671</c:v>
                </c:pt>
                <c:pt idx="84">
                  <c:v>41699</c:v>
                </c:pt>
                <c:pt idx="85">
                  <c:v>41730</c:v>
                </c:pt>
                <c:pt idx="86">
                  <c:v>41760</c:v>
                </c:pt>
                <c:pt idx="87">
                  <c:v>41791</c:v>
                </c:pt>
                <c:pt idx="88">
                  <c:v>41821</c:v>
                </c:pt>
                <c:pt idx="89">
                  <c:v>41852</c:v>
                </c:pt>
                <c:pt idx="90">
                  <c:v>41883</c:v>
                </c:pt>
                <c:pt idx="91">
                  <c:v>41913</c:v>
                </c:pt>
                <c:pt idx="92">
                  <c:v>41944</c:v>
                </c:pt>
                <c:pt idx="93">
                  <c:v>41974</c:v>
                </c:pt>
                <c:pt idx="94">
                  <c:v>42005</c:v>
                </c:pt>
                <c:pt idx="95">
                  <c:v>42036</c:v>
                </c:pt>
                <c:pt idx="96">
                  <c:v>42064</c:v>
                </c:pt>
                <c:pt idx="97">
                  <c:v>42095</c:v>
                </c:pt>
                <c:pt idx="98">
                  <c:v>42125</c:v>
                </c:pt>
                <c:pt idx="99">
                  <c:v>42156</c:v>
                </c:pt>
                <c:pt idx="100">
                  <c:v>42186</c:v>
                </c:pt>
                <c:pt idx="101">
                  <c:v>42217</c:v>
                </c:pt>
                <c:pt idx="102">
                  <c:v>42248</c:v>
                </c:pt>
                <c:pt idx="103">
                  <c:v>42278</c:v>
                </c:pt>
                <c:pt idx="104">
                  <c:v>42309</c:v>
                </c:pt>
                <c:pt idx="105">
                  <c:v>42339</c:v>
                </c:pt>
                <c:pt idx="106">
                  <c:v>42370</c:v>
                </c:pt>
                <c:pt idx="107">
                  <c:v>42401</c:v>
                </c:pt>
                <c:pt idx="108">
                  <c:v>42430</c:v>
                </c:pt>
                <c:pt idx="109">
                  <c:v>42461</c:v>
                </c:pt>
                <c:pt idx="110">
                  <c:v>42491</c:v>
                </c:pt>
                <c:pt idx="111">
                  <c:v>42522</c:v>
                </c:pt>
                <c:pt idx="112">
                  <c:v>42552</c:v>
                </c:pt>
                <c:pt idx="113">
                  <c:v>42583</c:v>
                </c:pt>
                <c:pt idx="114">
                  <c:v>42614</c:v>
                </c:pt>
                <c:pt idx="115">
                  <c:v>42644</c:v>
                </c:pt>
                <c:pt idx="116">
                  <c:v>42675</c:v>
                </c:pt>
                <c:pt idx="117">
                  <c:v>42705</c:v>
                </c:pt>
                <c:pt idx="118">
                  <c:v>42736</c:v>
                </c:pt>
                <c:pt idx="119">
                  <c:v>42767</c:v>
                </c:pt>
                <c:pt idx="120">
                  <c:v>42795</c:v>
                </c:pt>
                <c:pt idx="121">
                  <c:v>42826</c:v>
                </c:pt>
                <c:pt idx="122">
                  <c:v>42856</c:v>
                </c:pt>
                <c:pt idx="123">
                  <c:v>42887</c:v>
                </c:pt>
                <c:pt idx="124">
                  <c:v>42917</c:v>
                </c:pt>
                <c:pt idx="125">
                  <c:v>42948</c:v>
                </c:pt>
                <c:pt idx="126">
                  <c:v>42979</c:v>
                </c:pt>
                <c:pt idx="127">
                  <c:v>43009</c:v>
                </c:pt>
                <c:pt idx="128">
                  <c:v>43040</c:v>
                </c:pt>
                <c:pt idx="129">
                  <c:v>43070</c:v>
                </c:pt>
                <c:pt idx="130">
                  <c:v>43101</c:v>
                </c:pt>
                <c:pt idx="131">
                  <c:v>43132</c:v>
                </c:pt>
                <c:pt idx="132">
                  <c:v>43160</c:v>
                </c:pt>
                <c:pt idx="133">
                  <c:v>43191</c:v>
                </c:pt>
                <c:pt idx="134">
                  <c:v>43221</c:v>
                </c:pt>
                <c:pt idx="135">
                  <c:v>43252</c:v>
                </c:pt>
                <c:pt idx="136">
                  <c:v>43282</c:v>
                </c:pt>
                <c:pt idx="137">
                  <c:v>43313</c:v>
                </c:pt>
                <c:pt idx="138">
                  <c:v>43344</c:v>
                </c:pt>
                <c:pt idx="139">
                  <c:v>43374</c:v>
                </c:pt>
                <c:pt idx="140">
                  <c:v>43405</c:v>
                </c:pt>
                <c:pt idx="141">
                  <c:v>43435</c:v>
                </c:pt>
                <c:pt idx="142">
                  <c:v>43466</c:v>
                </c:pt>
                <c:pt idx="143">
                  <c:v>43497</c:v>
                </c:pt>
                <c:pt idx="144">
                  <c:v>43525</c:v>
                </c:pt>
                <c:pt idx="145">
                  <c:v>43556</c:v>
                </c:pt>
                <c:pt idx="146">
                  <c:v>43586</c:v>
                </c:pt>
                <c:pt idx="147">
                  <c:v>43617</c:v>
                </c:pt>
                <c:pt idx="148">
                  <c:v>43647</c:v>
                </c:pt>
                <c:pt idx="149">
                  <c:v>43678</c:v>
                </c:pt>
                <c:pt idx="150">
                  <c:v>43709</c:v>
                </c:pt>
                <c:pt idx="151">
                  <c:v>43739</c:v>
                </c:pt>
                <c:pt idx="152">
                  <c:v>43770</c:v>
                </c:pt>
                <c:pt idx="153">
                  <c:v>43800</c:v>
                </c:pt>
                <c:pt idx="154">
                  <c:v>43831</c:v>
                </c:pt>
                <c:pt idx="155">
                  <c:v>43862</c:v>
                </c:pt>
                <c:pt idx="156">
                  <c:v>43891</c:v>
                </c:pt>
                <c:pt idx="157">
                  <c:v>43922</c:v>
                </c:pt>
                <c:pt idx="158">
                  <c:v>43952</c:v>
                </c:pt>
                <c:pt idx="159">
                  <c:v>43983</c:v>
                </c:pt>
                <c:pt idx="160">
                  <c:v>44013</c:v>
                </c:pt>
                <c:pt idx="161">
                  <c:v>44044</c:v>
                </c:pt>
                <c:pt idx="162">
                  <c:v>44075</c:v>
                </c:pt>
                <c:pt idx="163">
                  <c:v>44105</c:v>
                </c:pt>
                <c:pt idx="164">
                  <c:v>44136</c:v>
                </c:pt>
                <c:pt idx="165">
                  <c:v>44166</c:v>
                </c:pt>
                <c:pt idx="166">
                  <c:v>44197</c:v>
                </c:pt>
                <c:pt idx="167">
                  <c:v>44228</c:v>
                </c:pt>
                <c:pt idx="168">
                  <c:v>44256</c:v>
                </c:pt>
                <c:pt idx="169">
                  <c:v>44287</c:v>
                </c:pt>
                <c:pt idx="170">
                  <c:v>44317</c:v>
                </c:pt>
                <c:pt idx="171">
                  <c:v>44348</c:v>
                </c:pt>
                <c:pt idx="172">
                  <c:v>44378</c:v>
                </c:pt>
                <c:pt idx="173">
                  <c:v>44409</c:v>
                </c:pt>
                <c:pt idx="174">
                  <c:v>44440</c:v>
                </c:pt>
                <c:pt idx="175">
                  <c:v>44470</c:v>
                </c:pt>
                <c:pt idx="176">
                  <c:v>44501</c:v>
                </c:pt>
                <c:pt idx="177">
                  <c:v>44531</c:v>
                </c:pt>
                <c:pt idx="178">
                  <c:v>44562</c:v>
                </c:pt>
                <c:pt idx="179">
                  <c:v>44593</c:v>
                </c:pt>
                <c:pt idx="180">
                  <c:v>44621</c:v>
                </c:pt>
                <c:pt idx="181">
                  <c:v>44652</c:v>
                </c:pt>
                <c:pt idx="182">
                  <c:v>44682</c:v>
                </c:pt>
                <c:pt idx="183">
                  <c:v>44713</c:v>
                </c:pt>
                <c:pt idx="184">
                  <c:v>44743</c:v>
                </c:pt>
                <c:pt idx="185">
                  <c:v>44774</c:v>
                </c:pt>
                <c:pt idx="186">
                  <c:v>44805</c:v>
                </c:pt>
                <c:pt idx="187">
                  <c:v>44835</c:v>
                </c:pt>
                <c:pt idx="188">
                  <c:v>44866</c:v>
                </c:pt>
                <c:pt idx="189">
                  <c:v>44896</c:v>
                </c:pt>
                <c:pt idx="190">
                  <c:v>44927</c:v>
                </c:pt>
                <c:pt idx="191">
                  <c:v>44958</c:v>
                </c:pt>
                <c:pt idx="192">
                  <c:v>44986</c:v>
                </c:pt>
                <c:pt idx="193">
                  <c:v>45017</c:v>
                </c:pt>
                <c:pt idx="194">
                  <c:v>45047</c:v>
                </c:pt>
                <c:pt idx="195">
                  <c:v>45078</c:v>
                </c:pt>
                <c:pt idx="196">
                  <c:v>45108</c:v>
                </c:pt>
                <c:pt idx="197">
                  <c:v>45139</c:v>
                </c:pt>
                <c:pt idx="198">
                  <c:v>45170</c:v>
                </c:pt>
                <c:pt idx="199">
                  <c:v>45200</c:v>
                </c:pt>
                <c:pt idx="200">
                  <c:v>45231</c:v>
                </c:pt>
                <c:pt idx="201">
                  <c:v>45261</c:v>
                </c:pt>
                <c:pt idx="202">
                  <c:v>45292</c:v>
                </c:pt>
                <c:pt idx="203">
                  <c:v>45323</c:v>
                </c:pt>
                <c:pt idx="204">
                  <c:v>45352</c:v>
                </c:pt>
                <c:pt idx="205">
                  <c:v>45383</c:v>
                </c:pt>
                <c:pt idx="206">
                  <c:v>45413</c:v>
                </c:pt>
                <c:pt idx="207">
                  <c:v>45444</c:v>
                </c:pt>
                <c:pt idx="208">
                  <c:v>45474</c:v>
                </c:pt>
                <c:pt idx="209">
                  <c:v>45505</c:v>
                </c:pt>
                <c:pt idx="210">
                  <c:v>45536</c:v>
                </c:pt>
                <c:pt idx="211">
                  <c:v>45566</c:v>
                </c:pt>
                <c:pt idx="212">
                  <c:v>45597</c:v>
                </c:pt>
                <c:pt idx="213">
                  <c:v>45627</c:v>
                </c:pt>
              </c:numCache>
            </c:numRef>
          </c:cat>
          <c:val>
            <c:numRef>
              <c:f>Sheet1!$E$2:$E$215</c:f>
              <c:numCache>
                <c:formatCode>0.0</c:formatCode>
                <c:ptCount val="214"/>
                <c:pt idx="0">
                  <c:v>3.1009345794392527</c:v>
                </c:pt>
                <c:pt idx="1">
                  <c:v>3.1009345794392527</c:v>
                </c:pt>
                <c:pt idx="2">
                  <c:v>3.1009345794392527</c:v>
                </c:pt>
                <c:pt idx="3">
                  <c:v>3.1009345794392527</c:v>
                </c:pt>
                <c:pt idx="4">
                  <c:v>3.1009345794392527</c:v>
                </c:pt>
                <c:pt idx="5">
                  <c:v>3.1009345794392527</c:v>
                </c:pt>
                <c:pt idx="6">
                  <c:v>3.1009345794392527</c:v>
                </c:pt>
                <c:pt idx="7">
                  <c:v>3.1009345794392527</c:v>
                </c:pt>
                <c:pt idx="8">
                  <c:v>3.1009345794392527</c:v>
                </c:pt>
                <c:pt idx="9">
                  <c:v>3.1009345794392527</c:v>
                </c:pt>
                <c:pt idx="10">
                  <c:v>3.1009345794392527</c:v>
                </c:pt>
                <c:pt idx="11">
                  <c:v>3.1009345794392527</c:v>
                </c:pt>
                <c:pt idx="12">
                  <c:v>3.1009345794392527</c:v>
                </c:pt>
                <c:pt idx="13">
                  <c:v>3.1009345794392527</c:v>
                </c:pt>
                <c:pt idx="14">
                  <c:v>3.1009345794392527</c:v>
                </c:pt>
                <c:pt idx="15">
                  <c:v>3.1009345794392527</c:v>
                </c:pt>
                <c:pt idx="16">
                  <c:v>3.1009345794392527</c:v>
                </c:pt>
                <c:pt idx="17">
                  <c:v>3.1009345794392527</c:v>
                </c:pt>
                <c:pt idx="18">
                  <c:v>3.1009345794392527</c:v>
                </c:pt>
                <c:pt idx="19">
                  <c:v>3.1009345794392527</c:v>
                </c:pt>
                <c:pt idx="20">
                  <c:v>3.1009345794392527</c:v>
                </c:pt>
                <c:pt idx="21">
                  <c:v>3.1009345794392527</c:v>
                </c:pt>
                <c:pt idx="22">
                  <c:v>3.1009345794392527</c:v>
                </c:pt>
                <c:pt idx="23">
                  <c:v>3.1009345794392527</c:v>
                </c:pt>
                <c:pt idx="24">
                  <c:v>3.1009345794392527</c:v>
                </c:pt>
                <c:pt idx="25">
                  <c:v>3.1009345794392527</c:v>
                </c:pt>
                <c:pt idx="26">
                  <c:v>3.1009345794392527</c:v>
                </c:pt>
                <c:pt idx="27">
                  <c:v>3.1009345794392527</c:v>
                </c:pt>
                <c:pt idx="28">
                  <c:v>3.1009345794392527</c:v>
                </c:pt>
                <c:pt idx="29">
                  <c:v>3.1009345794392527</c:v>
                </c:pt>
                <c:pt idx="30">
                  <c:v>3.1009345794392527</c:v>
                </c:pt>
                <c:pt idx="31">
                  <c:v>3.1009345794392527</c:v>
                </c:pt>
                <c:pt idx="32">
                  <c:v>3.1009345794392527</c:v>
                </c:pt>
                <c:pt idx="33">
                  <c:v>3.1009345794392527</c:v>
                </c:pt>
                <c:pt idx="34">
                  <c:v>3.1009345794392527</c:v>
                </c:pt>
                <c:pt idx="35">
                  <c:v>3.1009345794392527</c:v>
                </c:pt>
                <c:pt idx="36">
                  <c:v>3.1009345794392527</c:v>
                </c:pt>
                <c:pt idx="37">
                  <c:v>3.1009345794392527</c:v>
                </c:pt>
                <c:pt idx="38">
                  <c:v>3.1009345794392527</c:v>
                </c:pt>
                <c:pt idx="39">
                  <c:v>3.1009345794392527</c:v>
                </c:pt>
                <c:pt idx="40">
                  <c:v>3.1009345794392527</c:v>
                </c:pt>
                <c:pt idx="41">
                  <c:v>3.1009345794392527</c:v>
                </c:pt>
                <c:pt idx="42">
                  <c:v>3.1009345794392527</c:v>
                </c:pt>
                <c:pt idx="43">
                  <c:v>3.1009345794392527</c:v>
                </c:pt>
                <c:pt idx="44">
                  <c:v>3.1009345794392527</c:v>
                </c:pt>
                <c:pt idx="45">
                  <c:v>3.1009345794392527</c:v>
                </c:pt>
                <c:pt idx="46">
                  <c:v>3.1009345794392527</c:v>
                </c:pt>
                <c:pt idx="47">
                  <c:v>3.1009345794392527</c:v>
                </c:pt>
                <c:pt idx="48">
                  <c:v>3.1009345794392527</c:v>
                </c:pt>
                <c:pt idx="49">
                  <c:v>3.1009345794392527</c:v>
                </c:pt>
                <c:pt idx="50">
                  <c:v>3.1009345794392527</c:v>
                </c:pt>
                <c:pt idx="51">
                  <c:v>3.1009345794392527</c:v>
                </c:pt>
                <c:pt idx="52">
                  <c:v>3.1009345794392527</c:v>
                </c:pt>
                <c:pt idx="53">
                  <c:v>3.1009345794392527</c:v>
                </c:pt>
                <c:pt idx="54">
                  <c:v>3.1009345794392527</c:v>
                </c:pt>
                <c:pt idx="55">
                  <c:v>3.1009345794392527</c:v>
                </c:pt>
                <c:pt idx="56">
                  <c:v>3.1009345794392527</c:v>
                </c:pt>
                <c:pt idx="57">
                  <c:v>3.1009345794392527</c:v>
                </c:pt>
                <c:pt idx="58">
                  <c:v>3.1009345794392527</c:v>
                </c:pt>
                <c:pt idx="59">
                  <c:v>3.1009345794392527</c:v>
                </c:pt>
                <c:pt idx="60">
                  <c:v>3.1009345794392527</c:v>
                </c:pt>
                <c:pt idx="61">
                  <c:v>3.1009345794392527</c:v>
                </c:pt>
                <c:pt idx="62">
                  <c:v>3.1009345794392527</c:v>
                </c:pt>
                <c:pt idx="63">
                  <c:v>3.1009345794392527</c:v>
                </c:pt>
                <c:pt idx="64">
                  <c:v>3.1009345794392527</c:v>
                </c:pt>
                <c:pt idx="65">
                  <c:v>3.1009345794392527</c:v>
                </c:pt>
                <c:pt idx="66">
                  <c:v>3.1009345794392527</c:v>
                </c:pt>
                <c:pt idx="67">
                  <c:v>3.1009345794392527</c:v>
                </c:pt>
                <c:pt idx="68">
                  <c:v>3.1009345794392527</c:v>
                </c:pt>
                <c:pt idx="69">
                  <c:v>3.1009345794392527</c:v>
                </c:pt>
                <c:pt idx="70">
                  <c:v>3.1009345794392527</c:v>
                </c:pt>
                <c:pt idx="71">
                  <c:v>3.1009345794392527</c:v>
                </c:pt>
                <c:pt idx="72">
                  <c:v>3.1009345794392527</c:v>
                </c:pt>
                <c:pt idx="73">
                  <c:v>3.1009345794392527</c:v>
                </c:pt>
                <c:pt idx="74">
                  <c:v>3.1009345794392527</c:v>
                </c:pt>
                <c:pt idx="75">
                  <c:v>3.1009345794392527</c:v>
                </c:pt>
                <c:pt idx="76">
                  <c:v>3.1009345794392527</c:v>
                </c:pt>
                <c:pt idx="77">
                  <c:v>3.1009345794392527</c:v>
                </c:pt>
                <c:pt idx="78">
                  <c:v>3.1009345794392527</c:v>
                </c:pt>
                <c:pt idx="79">
                  <c:v>3.1009345794392527</c:v>
                </c:pt>
                <c:pt idx="80">
                  <c:v>3.1009345794392527</c:v>
                </c:pt>
                <c:pt idx="81">
                  <c:v>3.1009345794392527</c:v>
                </c:pt>
                <c:pt idx="82">
                  <c:v>3.1009345794392527</c:v>
                </c:pt>
                <c:pt idx="83">
                  <c:v>3.1009345794392527</c:v>
                </c:pt>
                <c:pt idx="84">
                  <c:v>3.1009345794392527</c:v>
                </c:pt>
                <c:pt idx="85">
                  <c:v>3.1009345794392527</c:v>
                </c:pt>
                <c:pt idx="86">
                  <c:v>3.1009345794392527</c:v>
                </c:pt>
                <c:pt idx="87">
                  <c:v>3.1009345794392527</c:v>
                </c:pt>
                <c:pt idx="88">
                  <c:v>3.1009345794392527</c:v>
                </c:pt>
                <c:pt idx="89">
                  <c:v>3.1009345794392527</c:v>
                </c:pt>
                <c:pt idx="90">
                  <c:v>3.1009345794392527</c:v>
                </c:pt>
                <c:pt idx="91">
                  <c:v>3.1009345794392527</c:v>
                </c:pt>
                <c:pt idx="92">
                  <c:v>3.1009345794392527</c:v>
                </c:pt>
                <c:pt idx="93">
                  <c:v>3.1009345794392527</c:v>
                </c:pt>
                <c:pt idx="94">
                  <c:v>3.1009345794392527</c:v>
                </c:pt>
                <c:pt idx="95">
                  <c:v>3.1009345794392527</c:v>
                </c:pt>
                <c:pt idx="96">
                  <c:v>3.1009345794392527</c:v>
                </c:pt>
                <c:pt idx="97">
                  <c:v>3.1009345794392527</c:v>
                </c:pt>
                <c:pt idx="98">
                  <c:v>3.1009345794392527</c:v>
                </c:pt>
                <c:pt idx="99">
                  <c:v>3.1009345794392527</c:v>
                </c:pt>
                <c:pt idx="100">
                  <c:v>3.1009345794392527</c:v>
                </c:pt>
                <c:pt idx="101">
                  <c:v>3.1009345794392527</c:v>
                </c:pt>
                <c:pt idx="102">
                  <c:v>3.1009345794392527</c:v>
                </c:pt>
                <c:pt idx="103">
                  <c:v>3.1009345794392527</c:v>
                </c:pt>
                <c:pt idx="104">
                  <c:v>3.1009345794392527</c:v>
                </c:pt>
                <c:pt idx="105">
                  <c:v>3.1009345794392527</c:v>
                </c:pt>
                <c:pt idx="106">
                  <c:v>3.1009345794392527</c:v>
                </c:pt>
                <c:pt idx="107">
                  <c:v>3.1009345794392527</c:v>
                </c:pt>
                <c:pt idx="108">
                  <c:v>3.1009345794392527</c:v>
                </c:pt>
                <c:pt idx="109">
                  <c:v>3.1009345794392527</c:v>
                </c:pt>
                <c:pt idx="110">
                  <c:v>3.1009345794392527</c:v>
                </c:pt>
                <c:pt idx="111">
                  <c:v>3.1009345794392527</c:v>
                </c:pt>
                <c:pt idx="112">
                  <c:v>3.1009345794392527</c:v>
                </c:pt>
                <c:pt idx="113">
                  <c:v>3.1009345794392527</c:v>
                </c:pt>
                <c:pt idx="114">
                  <c:v>3.1009345794392527</c:v>
                </c:pt>
                <c:pt idx="115">
                  <c:v>3.1009345794392527</c:v>
                </c:pt>
                <c:pt idx="116">
                  <c:v>3.1009345794392527</c:v>
                </c:pt>
                <c:pt idx="117">
                  <c:v>3.1009345794392527</c:v>
                </c:pt>
                <c:pt idx="118">
                  <c:v>3.1009345794392527</c:v>
                </c:pt>
                <c:pt idx="119">
                  <c:v>3.1009345794392527</c:v>
                </c:pt>
                <c:pt idx="120">
                  <c:v>3.1009345794392527</c:v>
                </c:pt>
                <c:pt idx="121">
                  <c:v>3.1009345794392527</c:v>
                </c:pt>
                <c:pt idx="122">
                  <c:v>3.1009345794392527</c:v>
                </c:pt>
                <c:pt idx="123">
                  <c:v>3.1009345794392527</c:v>
                </c:pt>
                <c:pt idx="124">
                  <c:v>3.1009345794392527</c:v>
                </c:pt>
                <c:pt idx="125">
                  <c:v>3.1009345794392527</c:v>
                </c:pt>
                <c:pt idx="126">
                  <c:v>3.1009345794392527</c:v>
                </c:pt>
                <c:pt idx="127">
                  <c:v>3.1009345794392527</c:v>
                </c:pt>
                <c:pt idx="128">
                  <c:v>3.1009345794392527</c:v>
                </c:pt>
                <c:pt idx="129">
                  <c:v>3.1009345794392527</c:v>
                </c:pt>
                <c:pt idx="130">
                  <c:v>3.1009345794392527</c:v>
                </c:pt>
                <c:pt idx="131">
                  <c:v>3.1009345794392527</c:v>
                </c:pt>
                <c:pt idx="132">
                  <c:v>3.1009345794392527</c:v>
                </c:pt>
                <c:pt idx="133">
                  <c:v>3.1009345794392527</c:v>
                </c:pt>
                <c:pt idx="134">
                  <c:v>3.1009345794392527</c:v>
                </c:pt>
                <c:pt idx="135">
                  <c:v>3.1009345794392527</c:v>
                </c:pt>
                <c:pt idx="136">
                  <c:v>3.1009345794392527</c:v>
                </c:pt>
                <c:pt idx="137">
                  <c:v>3.1009345794392527</c:v>
                </c:pt>
                <c:pt idx="138">
                  <c:v>3.1009345794392527</c:v>
                </c:pt>
                <c:pt idx="139">
                  <c:v>3.1009345794392527</c:v>
                </c:pt>
                <c:pt idx="140">
                  <c:v>3.1009345794392527</c:v>
                </c:pt>
                <c:pt idx="141">
                  <c:v>3.1009345794392527</c:v>
                </c:pt>
                <c:pt idx="142">
                  <c:v>3.1009345794392527</c:v>
                </c:pt>
                <c:pt idx="143">
                  <c:v>3.1009345794392527</c:v>
                </c:pt>
                <c:pt idx="144">
                  <c:v>3.1009345794392527</c:v>
                </c:pt>
                <c:pt idx="145">
                  <c:v>3.1009345794392527</c:v>
                </c:pt>
                <c:pt idx="146">
                  <c:v>3.1009345794392527</c:v>
                </c:pt>
                <c:pt idx="147">
                  <c:v>3.1009345794392527</c:v>
                </c:pt>
                <c:pt idx="148">
                  <c:v>3.1009345794392527</c:v>
                </c:pt>
                <c:pt idx="149">
                  <c:v>3.1009345794392527</c:v>
                </c:pt>
                <c:pt idx="150">
                  <c:v>3.1009345794392527</c:v>
                </c:pt>
                <c:pt idx="151">
                  <c:v>3.1009345794392527</c:v>
                </c:pt>
                <c:pt idx="152">
                  <c:v>3.1009345794392527</c:v>
                </c:pt>
                <c:pt idx="153">
                  <c:v>3.1009345794392527</c:v>
                </c:pt>
                <c:pt idx="154">
                  <c:v>3.1009345794392527</c:v>
                </c:pt>
                <c:pt idx="155">
                  <c:v>3.1009345794392527</c:v>
                </c:pt>
                <c:pt idx="156">
                  <c:v>3.1009345794392527</c:v>
                </c:pt>
                <c:pt idx="157">
                  <c:v>3.1009345794392527</c:v>
                </c:pt>
                <c:pt idx="158">
                  <c:v>3.1009345794392527</c:v>
                </c:pt>
                <c:pt idx="159">
                  <c:v>3.1009345794392527</c:v>
                </c:pt>
                <c:pt idx="160">
                  <c:v>3.1009345794392527</c:v>
                </c:pt>
                <c:pt idx="161">
                  <c:v>3.1009345794392527</c:v>
                </c:pt>
                <c:pt idx="162">
                  <c:v>3.1009345794392527</c:v>
                </c:pt>
                <c:pt idx="163">
                  <c:v>3.1009345794392527</c:v>
                </c:pt>
                <c:pt idx="164">
                  <c:v>3.1009345794392527</c:v>
                </c:pt>
                <c:pt idx="165">
                  <c:v>3.1009345794392527</c:v>
                </c:pt>
                <c:pt idx="166">
                  <c:v>3.1009345794392527</c:v>
                </c:pt>
                <c:pt idx="167">
                  <c:v>3.1009345794392527</c:v>
                </c:pt>
                <c:pt idx="168">
                  <c:v>3.1009345794392527</c:v>
                </c:pt>
                <c:pt idx="169">
                  <c:v>3.1009345794392527</c:v>
                </c:pt>
                <c:pt idx="170">
                  <c:v>3.1009345794392527</c:v>
                </c:pt>
                <c:pt idx="171">
                  <c:v>3.1009345794392527</c:v>
                </c:pt>
                <c:pt idx="172">
                  <c:v>3.1009345794392527</c:v>
                </c:pt>
                <c:pt idx="173">
                  <c:v>3.1009345794392527</c:v>
                </c:pt>
                <c:pt idx="174">
                  <c:v>3.1009345794392527</c:v>
                </c:pt>
                <c:pt idx="175">
                  <c:v>3.1009345794392527</c:v>
                </c:pt>
                <c:pt idx="176">
                  <c:v>3.1009345794392527</c:v>
                </c:pt>
                <c:pt idx="177">
                  <c:v>3.1009345794392527</c:v>
                </c:pt>
                <c:pt idx="178">
                  <c:v>3.1009345794392527</c:v>
                </c:pt>
                <c:pt idx="179">
                  <c:v>3.1009345794392527</c:v>
                </c:pt>
                <c:pt idx="180">
                  <c:v>3.1009345794392527</c:v>
                </c:pt>
                <c:pt idx="181">
                  <c:v>3.1009345794392527</c:v>
                </c:pt>
                <c:pt idx="182">
                  <c:v>3.1009345794392527</c:v>
                </c:pt>
                <c:pt idx="183">
                  <c:v>3.1009345794392527</c:v>
                </c:pt>
                <c:pt idx="184">
                  <c:v>3.1009345794392527</c:v>
                </c:pt>
                <c:pt idx="185">
                  <c:v>3.1009345794392527</c:v>
                </c:pt>
                <c:pt idx="186">
                  <c:v>3.1009345794392527</c:v>
                </c:pt>
                <c:pt idx="187">
                  <c:v>3.1009345794392527</c:v>
                </c:pt>
                <c:pt idx="188">
                  <c:v>3.1009345794392527</c:v>
                </c:pt>
                <c:pt idx="189">
                  <c:v>3.1009345794392527</c:v>
                </c:pt>
                <c:pt idx="190">
                  <c:v>3.1009345794392527</c:v>
                </c:pt>
                <c:pt idx="191">
                  <c:v>3.1009345794392527</c:v>
                </c:pt>
                <c:pt idx="192">
                  <c:v>3.1009345794392527</c:v>
                </c:pt>
                <c:pt idx="193">
                  <c:v>3.1009345794392527</c:v>
                </c:pt>
                <c:pt idx="194">
                  <c:v>3.1009345794392527</c:v>
                </c:pt>
                <c:pt idx="195">
                  <c:v>3.1009345794392527</c:v>
                </c:pt>
                <c:pt idx="196">
                  <c:v>3.1009345794392527</c:v>
                </c:pt>
                <c:pt idx="197">
                  <c:v>3.1009345794392527</c:v>
                </c:pt>
                <c:pt idx="198">
                  <c:v>3.1009345794392527</c:v>
                </c:pt>
                <c:pt idx="199">
                  <c:v>3.1009345794392527</c:v>
                </c:pt>
                <c:pt idx="200">
                  <c:v>3.1009345794392527</c:v>
                </c:pt>
                <c:pt idx="201">
                  <c:v>3.1009345794392527</c:v>
                </c:pt>
                <c:pt idx="202">
                  <c:v>3.1009345794392527</c:v>
                </c:pt>
                <c:pt idx="203">
                  <c:v>3.1009345794392527</c:v>
                </c:pt>
                <c:pt idx="204">
                  <c:v>3.1009345794392527</c:v>
                </c:pt>
                <c:pt idx="205">
                  <c:v>3.1009345794392527</c:v>
                </c:pt>
                <c:pt idx="206">
                  <c:v>3.1009345794392527</c:v>
                </c:pt>
                <c:pt idx="207">
                  <c:v>3.1009345794392527</c:v>
                </c:pt>
                <c:pt idx="208">
                  <c:v>3.1009345794392527</c:v>
                </c:pt>
                <c:pt idx="209">
                  <c:v>3.1009345794392527</c:v>
                </c:pt>
                <c:pt idx="210">
                  <c:v>3.1009345794392527</c:v>
                </c:pt>
                <c:pt idx="211">
                  <c:v>3.1009345794392527</c:v>
                </c:pt>
                <c:pt idx="212">
                  <c:v>3.1009345794392527</c:v>
                </c:pt>
                <c:pt idx="213">
                  <c:v>3.1009345794392527</c:v>
                </c:pt>
              </c:numCache>
            </c:numRef>
          </c:val>
          <c:smooth val="0"/>
          <c:extLst>
            <c:ext xmlns:c16="http://schemas.microsoft.com/office/drawing/2014/chart" uri="{C3380CC4-5D6E-409C-BE32-E72D297353CC}">
              <c16:uniqueId val="{00000003-48D4-0241-B3B5-F05401602BA7}"/>
            </c:ext>
          </c:extLst>
        </c:ser>
        <c:dLbls>
          <c:showLegendKey val="0"/>
          <c:showVal val="0"/>
          <c:showCatName val="0"/>
          <c:showSerName val="0"/>
          <c:showPercent val="0"/>
          <c:showBubbleSize val="0"/>
        </c:dLbls>
        <c:marker val="1"/>
        <c:smooth val="0"/>
        <c:axId val="1752251823"/>
        <c:axId val="2111743519"/>
      </c:lineChart>
      <c:dateAx>
        <c:axId val="1752251823"/>
        <c:scaling>
          <c:orientation val="minMax"/>
          <c:min val="39448"/>
        </c:scaling>
        <c:delete val="0"/>
        <c:axPos val="b"/>
        <c:numFmt formatCode="yyyy" sourceLinked="0"/>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111743519"/>
        <c:crosses val="autoZero"/>
        <c:auto val="1"/>
        <c:lblOffset val="100"/>
        <c:baseTimeUnit val="months"/>
        <c:majorUnit val="2"/>
        <c:majorTimeUnit val="years"/>
      </c:dateAx>
      <c:valAx>
        <c:axId val="2111743519"/>
        <c:scaling>
          <c:orientation val="minMax"/>
          <c:max val="1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a:solidFill>
                      <a:schemeClr val="tx1"/>
                    </a:solidFill>
                  </a:rPr>
                  <a:t>12-Month</a:t>
                </a:r>
                <a:r>
                  <a:rPr lang="en-US" sz="1600" baseline="0">
                    <a:solidFill>
                      <a:schemeClr val="tx1"/>
                    </a:solidFill>
                  </a:rPr>
                  <a:t> Percent Change</a:t>
                </a:r>
                <a:endParaRPr lang="en-US" sz="1600">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752251823"/>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strRef>
              <c:f>Sheet1!$B$1</c:f>
              <c:strCache>
                <c:ptCount val="1"/>
                <c:pt idx="0">
                  <c:v>Column1</c:v>
                </c:pt>
              </c:strCache>
            </c:strRef>
          </c:tx>
          <c:spPr>
            <a:solidFill>
              <a:schemeClr val="tx1">
                <a:alpha val="20000"/>
              </a:schemeClr>
            </a:solidFill>
            <a:ln>
              <a:noFill/>
            </a:ln>
            <a:effectLst/>
          </c:spPr>
          <c:invertIfNegative val="0"/>
          <c:cat>
            <c:numRef>
              <c:f>Sheet1!$A$2:$A$72</c:f>
              <c:numCache>
                <c:formatCode>m/d/yy</c:formatCode>
                <c:ptCount val="7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Sheet1!$B$2:$B$72</c:f>
              <c:numCache>
                <c:formatCode>General</c:formatCode>
                <c:ptCount val="71"/>
                <c:pt idx="13">
                  <c:v>12</c:v>
                </c:pt>
                <c:pt idx="14">
                  <c:v>12</c:v>
                </c:pt>
                <c:pt idx="15">
                  <c:v>12</c:v>
                </c:pt>
              </c:numCache>
            </c:numRef>
          </c:val>
          <c:extLst>
            <c:ext xmlns:c16="http://schemas.microsoft.com/office/drawing/2014/chart" uri="{C3380CC4-5D6E-409C-BE32-E72D297353CC}">
              <c16:uniqueId val="{00000001-8D1B-BE47-96EA-5876BA7073BF}"/>
            </c:ext>
          </c:extLst>
        </c:ser>
        <c:ser>
          <c:idx val="4"/>
          <c:order val="1"/>
          <c:tx>
            <c:strRef>
              <c:f>Sheet1!$C$1</c:f>
              <c:strCache>
                <c:ptCount val="1"/>
                <c:pt idx="0">
                  <c:v>Column2</c:v>
                </c:pt>
              </c:strCache>
            </c:strRef>
          </c:tx>
          <c:spPr>
            <a:solidFill>
              <a:schemeClr val="accent5"/>
            </a:solidFill>
            <a:ln>
              <a:noFill/>
            </a:ln>
            <a:effectLst/>
          </c:spPr>
          <c:invertIfNegative val="0"/>
          <c:cat>
            <c:numRef>
              <c:f>Sheet1!$A$2:$A$72</c:f>
              <c:numCache>
                <c:formatCode>m/d/yy</c:formatCode>
                <c:ptCount val="7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Sheet1!$C$2:$C$72</c:f>
              <c:numCache>
                <c:formatCode>General</c:formatCode>
                <c:ptCount val="71"/>
              </c:numCache>
            </c:numRef>
          </c:val>
          <c:extLst>
            <c:ext xmlns:c16="http://schemas.microsoft.com/office/drawing/2014/chart" uri="{C3380CC4-5D6E-409C-BE32-E72D297353CC}">
              <c16:uniqueId val="{00000001-064A-6843-93CE-08ADA21C51A9}"/>
            </c:ext>
          </c:extLst>
        </c:ser>
        <c:dLbls>
          <c:showLegendKey val="0"/>
          <c:showVal val="0"/>
          <c:showCatName val="0"/>
          <c:showSerName val="0"/>
          <c:showPercent val="0"/>
          <c:showBubbleSize val="0"/>
        </c:dLbls>
        <c:gapWidth val="0"/>
        <c:overlap val="100"/>
        <c:axId val="1474932016"/>
        <c:axId val="1474830800"/>
      </c:barChart>
      <c:lineChart>
        <c:grouping val="standard"/>
        <c:varyColors val="0"/>
        <c:ser>
          <c:idx val="0"/>
          <c:order val="2"/>
          <c:tx>
            <c:strRef>
              <c:f>Sheet1!$D$1</c:f>
              <c:strCache>
                <c:ptCount val="1"/>
                <c:pt idx="0">
                  <c:v>US CPI</c:v>
                </c:pt>
              </c:strCache>
            </c:strRef>
          </c:tx>
          <c:spPr>
            <a:ln w="28575" cap="rnd">
              <a:solidFill>
                <a:srgbClr val="005195"/>
              </a:solidFill>
              <a:round/>
            </a:ln>
            <a:effectLst/>
          </c:spPr>
          <c:marker>
            <c:symbol val="none"/>
          </c:marker>
          <c:cat>
            <c:numRef>
              <c:f>Sheet1!$A$2:$A$72</c:f>
              <c:numCache>
                <c:formatCode>m/d/yy</c:formatCode>
                <c:ptCount val="7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Sheet1!$D$2:$D$72</c:f>
              <c:numCache>
                <c:formatCode>General</c:formatCode>
                <c:ptCount val="71"/>
                <c:pt idx="0">
                  <c:v>1.5007073500096446</c:v>
                </c:pt>
                <c:pt idx="1">
                  <c:v>1.4855195911414043</c:v>
                </c:pt>
                <c:pt idx="2">
                  <c:v>1.8772076836411911</c:v>
                </c:pt>
                <c:pt idx="3">
                  <c:v>1.9947430958124901</c:v>
                </c:pt>
                <c:pt idx="4">
                  <c:v>1.8061761889562877</c:v>
                </c:pt>
                <c:pt idx="5">
                  <c:v>1.6824855877950018</c:v>
                </c:pt>
                <c:pt idx="6">
                  <c:v>1.8311449726024165</c:v>
                </c:pt>
                <c:pt idx="7">
                  <c:v>1.7423234949683231</c:v>
                </c:pt>
                <c:pt idx="8">
                  <c:v>1.7172690189922513</c:v>
                </c:pt>
                <c:pt idx="9">
                  <c:v>1.7612361884190353</c:v>
                </c:pt>
                <c:pt idx="10">
                  <c:v>2.0430456499196614</c:v>
                </c:pt>
                <c:pt idx="11">
                  <c:v>2.2920764843481045</c:v>
                </c:pt>
                <c:pt idx="12">
                  <c:v>2.4826766976836279</c:v>
                </c:pt>
                <c:pt idx="13">
                  <c:v>2.3181044391166861</c:v>
                </c:pt>
                <c:pt idx="14">
                  <c:v>1.5183297585548594</c:v>
                </c:pt>
                <c:pt idx="15">
                  <c:v>0.37616251475818263</c:v>
                </c:pt>
                <c:pt idx="16">
                  <c:v>0.23553202412538443</c:v>
                </c:pt>
                <c:pt idx="17">
                  <c:v>0.70946977705734771</c:v>
                </c:pt>
                <c:pt idx="18">
                  <c:v>1.0293376860207815</c:v>
                </c:pt>
                <c:pt idx="19">
                  <c:v>1.3</c:v>
                </c:pt>
                <c:pt idx="20">
                  <c:v>1.4</c:v>
                </c:pt>
                <c:pt idx="21">
                  <c:v>1.2</c:v>
                </c:pt>
                <c:pt idx="22">
                  <c:v>1.2</c:v>
                </c:pt>
                <c:pt idx="23">
                  <c:v>1.2</c:v>
                </c:pt>
                <c:pt idx="24">
                  <c:v>1.4</c:v>
                </c:pt>
                <c:pt idx="25">
                  <c:v>1.7</c:v>
                </c:pt>
                <c:pt idx="26">
                  <c:v>2.6</c:v>
                </c:pt>
                <c:pt idx="27">
                  <c:v>4.2</c:v>
                </c:pt>
                <c:pt idx="28">
                  <c:v>4.9000000000000004</c:v>
                </c:pt>
                <c:pt idx="29">
                  <c:v>5.4</c:v>
                </c:pt>
                <c:pt idx="30">
                  <c:v>5.4</c:v>
                </c:pt>
                <c:pt idx="31">
                  <c:v>5.3</c:v>
                </c:pt>
                <c:pt idx="32">
                  <c:v>5.4</c:v>
                </c:pt>
                <c:pt idx="33">
                  <c:v>6.2</c:v>
                </c:pt>
                <c:pt idx="34">
                  <c:v>6.8</c:v>
                </c:pt>
                <c:pt idx="35">
                  <c:v>7</c:v>
                </c:pt>
                <c:pt idx="36">
                  <c:v>7.5</c:v>
                </c:pt>
                <c:pt idx="37">
                  <c:v>7.9</c:v>
                </c:pt>
                <c:pt idx="38">
                  <c:v>8.5</c:v>
                </c:pt>
                <c:pt idx="39">
                  <c:v>8.3000000000000007</c:v>
                </c:pt>
                <c:pt idx="40">
                  <c:v>8.6</c:v>
                </c:pt>
                <c:pt idx="41">
                  <c:v>9.1</c:v>
                </c:pt>
                <c:pt idx="42">
                  <c:v>8.5</c:v>
                </c:pt>
                <c:pt idx="43">
                  <c:v>8.3000000000000007</c:v>
                </c:pt>
                <c:pt idx="44">
                  <c:v>8.1999999999999993</c:v>
                </c:pt>
                <c:pt idx="45">
                  <c:v>7.7</c:v>
                </c:pt>
                <c:pt idx="46">
                  <c:v>7.1</c:v>
                </c:pt>
                <c:pt idx="47">
                  <c:v>6.5</c:v>
                </c:pt>
                <c:pt idx="48">
                  <c:v>6.4</c:v>
                </c:pt>
                <c:pt idx="49">
                  <c:v>6</c:v>
                </c:pt>
                <c:pt idx="50">
                  <c:v>5</c:v>
                </c:pt>
                <c:pt idx="51">
                  <c:v>4.9000000000000004</c:v>
                </c:pt>
                <c:pt idx="52">
                  <c:v>4</c:v>
                </c:pt>
                <c:pt idx="53">
                  <c:v>3</c:v>
                </c:pt>
                <c:pt idx="54">
                  <c:v>3.2</c:v>
                </c:pt>
                <c:pt idx="55">
                  <c:v>3.7</c:v>
                </c:pt>
                <c:pt idx="56">
                  <c:v>3.7</c:v>
                </c:pt>
                <c:pt idx="57">
                  <c:v>3.2</c:v>
                </c:pt>
                <c:pt idx="58">
                  <c:v>3.1</c:v>
                </c:pt>
                <c:pt idx="59">
                  <c:v>3.4</c:v>
                </c:pt>
                <c:pt idx="60">
                  <c:v>3.1</c:v>
                </c:pt>
                <c:pt idx="61">
                  <c:v>3.2</c:v>
                </c:pt>
                <c:pt idx="62">
                  <c:v>3.5</c:v>
                </c:pt>
                <c:pt idx="63">
                  <c:v>3.4</c:v>
                </c:pt>
                <c:pt idx="64">
                  <c:v>3.3</c:v>
                </c:pt>
                <c:pt idx="65">
                  <c:v>3</c:v>
                </c:pt>
                <c:pt idx="66">
                  <c:v>2.9</c:v>
                </c:pt>
                <c:pt idx="67">
                  <c:v>2.5</c:v>
                </c:pt>
                <c:pt idx="68">
                  <c:v>2.4</c:v>
                </c:pt>
                <c:pt idx="69">
                  <c:v>2.6</c:v>
                </c:pt>
                <c:pt idx="70">
                  <c:v>2.7</c:v>
                </c:pt>
              </c:numCache>
            </c:numRef>
          </c:val>
          <c:smooth val="0"/>
          <c:extLst>
            <c:ext xmlns:c16="http://schemas.microsoft.com/office/drawing/2014/chart" uri="{C3380CC4-5D6E-409C-BE32-E72D297353CC}">
              <c16:uniqueId val="{00000002-064A-6843-93CE-08ADA21C51A9}"/>
            </c:ext>
          </c:extLst>
        </c:ser>
        <c:ser>
          <c:idx val="1"/>
          <c:order val="3"/>
          <c:tx>
            <c:strRef>
              <c:f>Sheet1!$E$1</c:f>
              <c:strCache>
                <c:ptCount val="1"/>
                <c:pt idx="0">
                  <c:v>Mountain CPI</c:v>
                </c:pt>
              </c:strCache>
            </c:strRef>
          </c:tx>
          <c:spPr>
            <a:ln w="28575" cap="rnd">
              <a:solidFill>
                <a:srgbClr val="65A002"/>
              </a:solidFill>
              <a:round/>
            </a:ln>
            <a:effectLst/>
          </c:spPr>
          <c:marker>
            <c:symbol val="none"/>
          </c:marker>
          <c:cat>
            <c:numRef>
              <c:f>Sheet1!$A$2:$A$72</c:f>
              <c:numCache>
                <c:formatCode>m/d/yy</c:formatCode>
                <c:ptCount val="7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Sheet1!$E$2:$E$72</c:f>
              <c:numCache>
                <c:formatCode>General</c:formatCode>
                <c:ptCount val="71"/>
                <c:pt idx="0">
                  <c:v>2.2548531607765154</c:v>
                </c:pt>
                <c:pt idx="1">
                  <c:v>1.7640354789158152</c:v>
                </c:pt>
                <c:pt idx="2">
                  <c:v>2.1176726352820197</c:v>
                </c:pt>
                <c:pt idx="3">
                  <c:v>2.2495088408644559</c:v>
                </c:pt>
                <c:pt idx="4">
                  <c:v>2.4888533322926509</c:v>
                </c:pt>
                <c:pt idx="5">
                  <c:v>2.4698577931128618</c:v>
                </c:pt>
                <c:pt idx="6">
                  <c:v>2.5846502230334689</c:v>
                </c:pt>
                <c:pt idx="7">
                  <c:v>2.9164389977363259</c:v>
                </c:pt>
                <c:pt idx="8">
                  <c:v>2.9276738123954482</c:v>
                </c:pt>
                <c:pt idx="9">
                  <c:v>3.1912417818978689</c:v>
                </c:pt>
                <c:pt idx="10">
                  <c:v>3.2210166728130263</c:v>
                </c:pt>
                <c:pt idx="11">
                  <c:v>3.3200621479898995</c:v>
                </c:pt>
                <c:pt idx="12">
                  <c:v>3.7706274643430682</c:v>
                </c:pt>
                <c:pt idx="13">
                  <c:v>3.9616302283683069</c:v>
                </c:pt>
                <c:pt idx="14">
                  <c:v>3.1759548669911597</c:v>
                </c:pt>
                <c:pt idx="15">
                  <c:v>1.3</c:v>
                </c:pt>
                <c:pt idx="16">
                  <c:v>0.8</c:v>
                </c:pt>
                <c:pt idx="17">
                  <c:v>1.2</c:v>
                </c:pt>
                <c:pt idx="18">
                  <c:v>1.7</c:v>
                </c:pt>
                <c:pt idx="19">
                  <c:v>1.9</c:v>
                </c:pt>
                <c:pt idx="20">
                  <c:v>1.6</c:v>
                </c:pt>
                <c:pt idx="21">
                  <c:v>1.2</c:v>
                </c:pt>
                <c:pt idx="22">
                  <c:v>1.4</c:v>
                </c:pt>
                <c:pt idx="23">
                  <c:v>1.5</c:v>
                </c:pt>
                <c:pt idx="24">
                  <c:v>1.4</c:v>
                </c:pt>
                <c:pt idx="25">
                  <c:v>1.6</c:v>
                </c:pt>
                <c:pt idx="26">
                  <c:v>2.4</c:v>
                </c:pt>
                <c:pt idx="27">
                  <c:v>3.9</c:v>
                </c:pt>
                <c:pt idx="28">
                  <c:v>4.7</c:v>
                </c:pt>
                <c:pt idx="29">
                  <c:v>5.0999999999999996</c:v>
                </c:pt>
                <c:pt idx="30">
                  <c:v>5.2</c:v>
                </c:pt>
                <c:pt idx="31">
                  <c:v>5.7</c:v>
                </c:pt>
                <c:pt idx="32">
                  <c:v>6</c:v>
                </c:pt>
                <c:pt idx="33">
                  <c:v>7</c:v>
                </c:pt>
                <c:pt idx="34">
                  <c:v>7.7</c:v>
                </c:pt>
                <c:pt idx="35">
                  <c:v>8.6</c:v>
                </c:pt>
                <c:pt idx="36">
                  <c:v>9</c:v>
                </c:pt>
                <c:pt idx="37">
                  <c:v>9.6999999999999993</c:v>
                </c:pt>
                <c:pt idx="38">
                  <c:v>10.4</c:v>
                </c:pt>
                <c:pt idx="39">
                  <c:v>9.8000000000000007</c:v>
                </c:pt>
                <c:pt idx="40">
                  <c:v>9.4</c:v>
                </c:pt>
                <c:pt idx="41">
                  <c:v>9.9</c:v>
                </c:pt>
                <c:pt idx="42">
                  <c:v>9.6</c:v>
                </c:pt>
                <c:pt idx="43">
                  <c:v>9.6</c:v>
                </c:pt>
                <c:pt idx="44">
                  <c:v>9.6</c:v>
                </c:pt>
                <c:pt idx="45">
                  <c:v>9.3000000000000007</c:v>
                </c:pt>
                <c:pt idx="46">
                  <c:v>8.3000000000000007</c:v>
                </c:pt>
                <c:pt idx="47">
                  <c:v>7.4</c:v>
                </c:pt>
                <c:pt idx="48">
                  <c:v>7.2</c:v>
                </c:pt>
                <c:pt idx="49">
                  <c:v>6.7</c:v>
                </c:pt>
                <c:pt idx="50">
                  <c:v>6</c:v>
                </c:pt>
                <c:pt idx="51">
                  <c:v>5.6</c:v>
                </c:pt>
                <c:pt idx="52">
                  <c:v>5.0999999999999996</c:v>
                </c:pt>
                <c:pt idx="53">
                  <c:v>3.7</c:v>
                </c:pt>
                <c:pt idx="54">
                  <c:v>3.5</c:v>
                </c:pt>
                <c:pt idx="55">
                  <c:v>3.6</c:v>
                </c:pt>
                <c:pt idx="56">
                  <c:v>3.8</c:v>
                </c:pt>
                <c:pt idx="57">
                  <c:v>3.1</c:v>
                </c:pt>
                <c:pt idx="58">
                  <c:v>2.9</c:v>
                </c:pt>
                <c:pt idx="59">
                  <c:v>3</c:v>
                </c:pt>
                <c:pt idx="60">
                  <c:v>3</c:v>
                </c:pt>
                <c:pt idx="61">
                  <c:v>2.5</c:v>
                </c:pt>
                <c:pt idx="62">
                  <c:v>2.5</c:v>
                </c:pt>
                <c:pt idx="63">
                  <c:v>2.7</c:v>
                </c:pt>
                <c:pt idx="64">
                  <c:v>2.5</c:v>
                </c:pt>
                <c:pt idx="65">
                  <c:v>2.2999999999999998</c:v>
                </c:pt>
                <c:pt idx="66">
                  <c:v>2</c:v>
                </c:pt>
                <c:pt idx="67">
                  <c:v>2</c:v>
                </c:pt>
                <c:pt idx="68">
                  <c:v>1.4</c:v>
                </c:pt>
                <c:pt idx="69">
                  <c:v>1.3</c:v>
                </c:pt>
                <c:pt idx="70">
                  <c:v>1.7</c:v>
                </c:pt>
              </c:numCache>
            </c:numRef>
          </c:val>
          <c:smooth val="0"/>
          <c:extLst>
            <c:ext xmlns:c16="http://schemas.microsoft.com/office/drawing/2014/chart" uri="{C3380CC4-5D6E-409C-BE32-E72D297353CC}">
              <c16:uniqueId val="{00000003-064A-6843-93CE-08ADA21C51A9}"/>
            </c:ext>
          </c:extLst>
        </c:ser>
        <c:dLbls>
          <c:showLegendKey val="0"/>
          <c:showVal val="0"/>
          <c:showCatName val="0"/>
          <c:showSerName val="0"/>
          <c:showPercent val="0"/>
          <c:showBubbleSize val="0"/>
        </c:dLbls>
        <c:marker val="1"/>
        <c:smooth val="0"/>
        <c:axId val="1474932016"/>
        <c:axId val="1474830800"/>
      </c:lineChart>
      <c:dateAx>
        <c:axId val="1474932016"/>
        <c:scaling>
          <c:orientation val="minMax"/>
          <c:min val="43497"/>
        </c:scaling>
        <c:delete val="0"/>
        <c:axPos val="b"/>
        <c:numFmt formatCode="mmm\ yyyy" sourceLinked="0"/>
        <c:majorTickMark val="none"/>
        <c:minorTickMark val="none"/>
        <c:tickLblPos val="nextTo"/>
        <c:spPr>
          <a:noFill/>
          <a:ln w="9525" cap="flat" cmpd="sng" algn="ctr">
            <a:noFill/>
            <a:round/>
          </a:ln>
          <a:effectLst/>
        </c:spPr>
        <c:txPr>
          <a:bodyPr rot="-540000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4830800"/>
        <c:crosses val="autoZero"/>
        <c:auto val="1"/>
        <c:lblOffset val="100"/>
        <c:baseTimeUnit val="months"/>
      </c:dateAx>
      <c:valAx>
        <c:axId val="1474830800"/>
        <c:scaling>
          <c:orientation val="minMax"/>
          <c:max val="12"/>
          <c:min val="0"/>
        </c:scaling>
        <c:delete val="0"/>
        <c:axPos val="l"/>
        <c:majorGridlines>
          <c:spPr>
            <a:ln w="9525" cap="flat" cmpd="sng" algn="ctr">
              <a:solidFill>
                <a:schemeClr val="tx1"/>
              </a:solidFill>
              <a:round/>
            </a:ln>
            <a:effectLst/>
          </c:spPr>
        </c:majorGridlines>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4932016"/>
        <c:crosses val="autoZero"/>
        <c:crossBetween val="between"/>
      </c:valAx>
      <c:spPr>
        <a:noFill/>
        <a:ln>
          <a:noFill/>
        </a:ln>
        <a:effectLst/>
      </c:spPr>
    </c:plotArea>
    <c:legend>
      <c:legendPos val="b"/>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2"/>
          <c:tx>
            <c:strRef>
              <c:f>Sheet1!$D$1</c:f>
              <c:strCache>
                <c:ptCount val="1"/>
                <c:pt idx="0">
                  <c:v>Column1</c:v>
                </c:pt>
              </c:strCache>
            </c:strRef>
          </c:tx>
          <c:spPr>
            <a:solidFill>
              <a:schemeClr val="tx1">
                <a:alpha val="20000"/>
              </a:schemeClr>
            </a:solidFill>
            <a:ln>
              <a:noFill/>
            </a:ln>
            <a:effectLst/>
          </c:spPr>
          <c:cat>
            <c:numRef>
              <c:f>Sheet1!$A$2:$A$73</c:f>
              <c:numCache>
                <c:formatCode>m/d/yy</c:formatCode>
                <c:ptCount val="72"/>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pt idx="44">
                  <c:v>44774</c:v>
                </c:pt>
                <c:pt idx="45">
                  <c:v>44805</c:v>
                </c:pt>
                <c:pt idx="46">
                  <c:v>44835</c:v>
                </c:pt>
                <c:pt idx="47">
                  <c:v>44866</c:v>
                </c:pt>
                <c:pt idx="48">
                  <c:v>44896</c:v>
                </c:pt>
                <c:pt idx="49">
                  <c:v>44927</c:v>
                </c:pt>
                <c:pt idx="50">
                  <c:v>44958</c:v>
                </c:pt>
                <c:pt idx="51">
                  <c:v>44986</c:v>
                </c:pt>
                <c:pt idx="52">
                  <c:v>45017</c:v>
                </c:pt>
                <c:pt idx="53">
                  <c:v>45047</c:v>
                </c:pt>
                <c:pt idx="54">
                  <c:v>45078</c:v>
                </c:pt>
                <c:pt idx="55">
                  <c:v>45108</c:v>
                </c:pt>
                <c:pt idx="56">
                  <c:v>45139</c:v>
                </c:pt>
                <c:pt idx="57">
                  <c:v>45170</c:v>
                </c:pt>
                <c:pt idx="58">
                  <c:v>45200</c:v>
                </c:pt>
                <c:pt idx="59">
                  <c:v>45231</c:v>
                </c:pt>
                <c:pt idx="60">
                  <c:v>45261</c:v>
                </c:pt>
                <c:pt idx="61">
                  <c:v>45292</c:v>
                </c:pt>
                <c:pt idx="62">
                  <c:v>45323</c:v>
                </c:pt>
                <c:pt idx="63">
                  <c:v>45352</c:v>
                </c:pt>
                <c:pt idx="64">
                  <c:v>45383</c:v>
                </c:pt>
                <c:pt idx="65">
                  <c:v>45413</c:v>
                </c:pt>
                <c:pt idx="66">
                  <c:v>45444</c:v>
                </c:pt>
                <c:pt idx="67">
                  <c:v>45474</c:v>
                </c:pt>
                <c:pt idx="68">
                  <c:v>45505</c:v>
                </c:pt>
                <c:pt idx="69">
                  <c:v>45536</c:v>
                </c:pt>
                <c:pt idx="70">
                  <c:v>45566</c:v>
                </c:pt>
                <c:pt idx="71">
                  <c:v>45597</c:v>
                </c:pt>
              </c:numCache>
            </c:numRef>
          </c:cat>
          <c:val>
            <c:numRef>
              <c:f>Sheet1!$D$2:$D$73</c:f>
              <c:numCache>
                <c:formatCode>General</c:formatCode>
                <c:ptCount val="72"/>
                <c:pt idx="14">
                  <c:v>15</c:v>
                </c:pt>
                <c:pt idx="15">
                  <c:v>15</c:v>
                </c:pt>
                <c:pt idx="16">
                  <c:v>15</c:v>
                </c:pt>
              </c:numCache>
            </c:numRef>
          </c:val>
          <c:extLst>
            <c:ext xmlns:c16="http://schemas.microsoft.com/office/drawing/2014/chart" uri="{C3380CC4-5D6E-409C-BE32-E72D297353CC}">
              <c16:uniqueId val="{00000001-3151-4046-8D18-141D03073AA1}"/>
            </c:ext>
          </c:extLst>
        </c:ser>
        <c:dLbls>
          <c:showLegendKey val="0"/>
          <c:showVal val="0"/>
          <c:showCatName val="0"/>
          <c:showSerName val="0"/>
          <c:showPercent val="0"/>
          <c:showBubbleSize val="0"/>
        </c:dLbls>
        <c:axId val="1474932016"/>
        <c:axId val="1474830800"/>
      </c:areaChart>
      <c:lineChart>
        <c:grouping val="standard"/>
        <c:varyColors val="0"/>
        <c:ser>
          <c:idx val="0"/>
          <c:order val="0"/>
          <c:tx>
            <c:strRef>
              <c:f>Sheet1!$B$1</c:f>
              <c:strCache>
                <c:ptCount val="1"/>
                <c:pt idx="0">
                  <c:v>U.S.</c:v>
                </c:pt>
              </c:strCache>
            </c:strRef>
          </c:tx>
          <c:spPr>
            <a:ln w="28575" cap="rnd">
              <a:solidFill>
                <a:srgbClr val="65A002"/>
              </a:solidFill>
              <a:round/>
            </a:ln>
            <a:effectLst/>
          </c:spPr>
          <c:marker>
            <c:symbol val="none"/>
          </c:marker>
          <c:cat>
            <c:numRef>
              <c:f>Sheet1!$A$2:$A$73</c:f>
              <c:numCache>
                <c:formatCode>m/d/yy</c:formatCode>
                <c:ptCount val="72"/>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pt idx="44">
                  <c:v>44774</c:v>
                </c:pt>
                <c:pt idx="45">
                  <c:v>44805</c:v>
                </c:pt>
                <c:pt idx="46">
                  <c:v>44835</c:v>
                </c:pt>
                <c:pt idx="47">
                  <c:v>44866</c:v>
                </c:pt>
                <c:pt idx="48">
                  <c:v>44896</c:v>
                </c:pt>
                <c:pt idx="49">
                  <c:v>44927</c:v>
                </c:pt>
                <c:pt idx="50">
                  <c:v>44958</c:v>
                </c:pt>
                <c:pt idx="51">
                  <c:v>44986</c:v>
                </c:pt>
                <c:pt idx="52">
                  <c:v>45017</c:v>
                </c:pt>
                <c:pt idx="53">
                  <c:v>45047</c:v>
                </c:pt>
                <c:pt idx="54">
                  <c:v>45078</c:v>
                </c:pt>
                <c:pt idx="55">
                  <c:v>45108</c:v>
                </c:pt>
                <c:pt idx="56">
                  <c:v>45139</c:v>
                </c:pt>
                <c:pt idx="57">
                  <c:v>45170</c:v>
                </c:pt>
                <c:pt idx="58">
                  <c:v>45200</c:v>
                </c:pt>
                <c:pt idx="59">
                  <c:v>45231</c:v>
                </c:pt>
                <c:pt idx="60">
                  <c:v>45261</c:v>
                </c:pt>
                <c:pt idx="61">
                  <c:v>45292</c:v>
                </c:pt>
                <c:pt idx="62">
                  <c:v>45323</c:v>
                </c:pt>
                <c:pt idx="63">
                  <c:v>45352</c:v>
                </c:pt>
                <c:pt idx="64">
                  <c:v>45383</c:v>
                </c:pt>
                <c:pt idx="65">
                  <c:v>45413</c:v>
                </c:pt>
                <c:pt idx="66">
                  <c:v>45444</c:v>
                </c:pt>
                <c:pt idx="67">
                  <c:v>45474</c:v>
                </c:pt>
                <c:pt idx="68">
                  <c:v>45505</c:v>
                </c:pt>
                <c:pt idx="69">
                  <c:v>45536</c:v>
                </c:pt>
                <c:pt idx="70">
                  <c:v>45566</c:v>
                </c:pt>
                <c:pt idx="71">
                  <c:v>45597</c:v>
                </c:pt>
              </c:numCache>
            </c:numRef>
          </c:cat>
          <c:val>
            <c:numRef>
              <c:f>Sheet1!$B$2:$B$73</c:f>
              <c:numCache>
                <c:formatCode>General</c:formatCode>
                <c:ptCount val="72"/>
                <c:pt idx="1">
                  <c:v>2.2000000000000002</c:v>
                </c:pt>
                <c:pt idx="2">
                  <c:v>2.1</c:v>
                </c:pt>
                <c:pt idx="3">
                  <c:v>2</c:v>
                </c:pt>
                <c:pt idx="4">
                  <c:v>2.1</c:v>
                </c:pt>
                <c:pt idx="5">
                  <c:v>2</c:v>
                </c:pt>
                <c:pt idx="6">
                  <c:v>2.1</c:v>
                </c:pt>
                <c:pt idx="7">
                  <c:v>2.2000000000000002</c:v>
                </c:pt>
                <c:pt idx="8">
                  <c:v>2.4</c:v>
                </c:pt>
                <c:pt idx="9">
                  <c:v>2.4</c:v>
                </c:pt>
                <c:pt idx="10">
                  <c:v>2.2999999999999998</c:v>
                </c:pt>
                <c:pt idx="11">
                  <c:v>2.2999999999999998</c:v>
                </c:pt>
                <c:pt idx="12">
                  <c:v>2.2999999999999998</c:v>
                </c:pt>
                <c:pt idx="13">
                  <c:v>2.2999999999999998</c:v>
                </c:pt>
                <c:pt idx="14">
                  <c:v>2.4</c:v>
                </c:pt>
                <c:pt idx="15">
                  <c:v>2.1</c:v>
                </c:pt>
                <c:pt idx="16">
                  <c:v>1.4</c:v>
                </c:pt>
                <c:pt idx="17">
                  <c:v>1.2</c:v>
                </c:pt>
                <c:pt idx="18">
                  <c:v>1.2</c:v>
                </c:pt>
                <c:pt idx="19">
                  <c:v>1.6</c:v>
                </c:pt>
                <c:pt idx="20">
                  <c:v>1.7</c:v>
                </c:pt>
                <c:pt idx="21">
                  <c:v>1.7</c:v>
                </c:pt>
                <c:pt idx="22">
                  <c:v>1.6</c:v>
                </c:pt>
                <c:pt idx="23">
                  <c:v>1.6</c:v>
                </c:pt>
                <c:pt idx="24">
                  <c:v>1.6</c:v>
                </c:pt>
                <c:pt idx="25">
                  <c:v>1.4</c:v>
                </c:pt>
                <c:pt idx="26">
                  <c:v>1.3</c:v>
                </c:pt>
                <c:pt idx="27">
                  <c:v>1.6</c:v>
                </c:pt>
                <c:pt idx="28">
                  <c:v>3</c:v>
                </c:pt>
                <c:pt idx="29">
                  <c:v>3.8</c:v>
                </c:pt>
                <c:pt idx="30">
                  <c:v>4.5</c:v>
                </c:pt>
                <c:pt idx="31">
                  <c:v>4.3</c:v>
                </c:pt>
                <c:pt idx="32">
                  <c:v>4</c:v>
                </c:pt>
                <c:pt idx="33">
                  <c:v>4</c:v>
                </c:pt>
                <c:pt idx="34">
                  <c:v>4.5999999999999996</c:v>
                </c:pt>
                <c:pt idx="35">
                  <c:v>4.9000000000000004</c:v>
                </c:pt>
                <c:pt idx="36">
                  <c:v>5.5</c:v>
                </c:pt>
                <c:pt idx="37">
                  <c:v>6</c:v>
                </c:pt>
                <c:pt idx="38">
                  <c:v>6.4</c:v>
                </c:pt>
                <c:pt idx="39">
                  <c:v>6.5</c:v>
                </c:pt>
                <c:pt idx="40">
                  <c:v>6.2</c:v>
                </c:pt>
                <c:pt idx="41">
                  <c:v>6</c:v>
                </c:pt>
                <c:pt idx="42">
                  <c:v>5.9</c:v>
                </c:pt>
                <c:pt idx="43">
                  <c:v>5.9</c:v>
                </c:pt>
                <c:pt idx="44">
                  <c:v>6.3</c:v>
                </c:pt>
                <c:pt idx="45">
                  <c:v>6.6</c:v>
                </c:pt>
                <c:pt idx="46">
                  <c:v>6.3</c:v>
                </c:pt>
                <c:pt idx="47">
                  <c:v>6</c:v>
                </c:pt>
                <c:pt idx="48">
                  <c:v>5.7</c:v>
                </c:pt>
                <c:pt idx="49">
                  <c:v>5.6</c:v>
                </c:pt>
                <c:pt idx="50">
                  <c:v>5.5</c:v>
                </c:pt>
                <c:pt idx="51">
                  <c:v>5.6</c:v>
                </c:pt>
                <c:pt idx="52">
                  <c:v>5.5</c:v>
                </c:pt>
                <c:pt idx="53">
                  <c:v>5.3</c:v>
                </c:pt>
                <c:pt idx="54">
                  <c:v>4.8</c:v>
                </c:pt>
                <c:pt idx="55">
                  <c:v>4.7</c:v>
                </c:pt>
                <c:pt idx="56">
                  <c:v>4.3</c:v>
                </c:pt>
                <c:pt idx="57">
                  <c:v>4.0999999999999996</c:v>
                </c:pt>
                <c:pt idx="58">
                  <c:v>4</c:v>
                </c:pt>
                <c:pt idx="59">
                  <c:v>4</c:v>
                </c:pt>
                <c:pt idx="60">
                  <c:v>3.9</c:v>
                </c:pt>
                <c:pt idx="61">
                  <c:v>3.9</c:v>
                </c:pt>
                <c:pt idx="62">
                  <c:v>3.8</c:v>
                </c:pt>
                <c:pt idx="63">
                  <c:v>3.8</c:v>
                </c:pt>
                <c:pt idx="64">
                  <c:v>3.6</c:v>
                </c:pt>
                <c:pt idx="65">
                  <c:v>3.4</c:v>
                </c:pt>
                <c:pt idx="66">
                  <c:v>3.3</c:v>
                </c:pt>
                <c:pt idx="67">
                  <c:v>3.2</c:v>
                </c:pt>
                <c:pt idx="68">
                  <c:v>3.2</c:v>
                </c:pt>
                <c:pt idx="69">
                  <c:v>3.3</c:v>
                </c:pt>
                <c:pt idx="70">
                  <c:v>3.3</c:v>
                </c:pt>
                <c:pt idx="71">
                  <c:v>3.3</c:v>
                </c:pt>
              </c:numCache>
            </c:numRef>
          </c:val>
          <c:smooth val="0"/>
          <c:extLst>
            <c:ext xmlns:c16="http://schemas.microsoft.com/office/drawing/2014/chart" uri="{C3380CC4-5D6E-409C-BE32-E72D297353CC}">
              <c16:uniqueId val="{00000000-3023-CE48-AD03-4DBFEC4FCFA1}"/>
            </c:ext>
          </c:extLst>
        </c:ser>
        <c:ser>
          <c:idx val="1"/>
          <c:order val="1"/>
          <c:tx>
            <c:strRef>
              <c:f>Sheet1!$C$1</c:f>
              <c:strCache>
                <c:ptCount val="1"/>
                <c:pt idx="0">
                  <c:v>Mountain</c:v>
                </c:pt>
              </c:strCache>
            </c:strRef>
          </c:tx>
          <c:spPr>
            <a:ln w="28575" cap="rnd">
              <a:solidFill>
                <a:srgbClr val="005195"/>
              </a:solidFill>
              <a:round/>
            </a:ln>
            <a:effectLst/>
          </c:spPr>
          <c:marker>
            <c:symbol val="none"/>
          </c:marker>
          <c:cat>
            <c:numRef>
              <c:f>Sheet1!$A$2:$A$73</c:f>
              <c:numCache>
                <c:formatCode>m/d/yy</c:formatCode>
                <c:ptCount val="72"/>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pt idx="44">
                  <c:v>44774</c:v>
                </c:pt>
                <c:pt idx="45">
                  <c:v>44805</c:v>
                </c:pt>
                <c:pt idx="46">
                  <c:v>44835</c:v>
                </c:pt>
                <c:pt idx="47">
                  <c:v>44866</c:v>
                </c:pt>
                <c:pt idx="48">
                  <c:v>44896</c:v>
                </c:pt>
                <c:pt idx="49">
                  <c:v>44927</c:v>
                </c:pt>
                <c:pt idx="50">
                  <c:v>44958</c:v>
                </c:pt>
                <c:pt idx="51">
                  <c:v>44986</c:v>
                </c:pt>
                <c:pt idx="52">
                  <c:v>45017</c:v>
                </c:pt>
                <c:pt idx="53">
                  <c:v>45047</c:v>
                </c:pt>
                <c:pt idx="54">
                  <c:v>45078</c:v>
                </c:pt>
                <c:pt idx="55">
                  <c:v>45108</c:v>
                </c:pt>
                <c:pt idx="56">
                  <c:v>45139</c:v>
                </c:pt>
                <c:pt idx="57">
                  <c:v>45170</c:v>
                </c:pt>
                <c:pt idx="58">
                  <c:v>45200</c:v>
                </c:pt>
                <c:pt idx="59">
                  <c:v>45231</c:v>
                </c:pt>
                <c:pt idx="60">
                  <c:v>45261</c:v>
                </c:pt>
                <c:pt idx="61">
                  <c:v>45292</c:v>
                </c:pt>
                <c:pt idx="62">
                  <c:v>45323</c:v>
                </c:pt>
                <c:pt idx="63">
                  <c:v>45352</c:v>
                </c:pt>
                <c:pt idx="64">
                  <c:v>45383</c:v>
                </c:pt>
                <c:pt idx="65">
                  <c:v>45413</c:v>
                </c:pt>
                <c:pt idx="66">
                  <c:v>45444</c:v>
                </c:pt>
                <c:pt idx="67">
                  <c:v>45474</c:v>
                </c:pt>
                <c:pt idx="68">
                  <c:v>45505</c:v>
                </c:pt>
                <c:pt idx="69">
                  <c:v>45536</c:v>
                </c:pt>
                <c:pt idx="70">
                  <c:v>45566</c:v>
                </c:pt>
                <c:pt idx="71">
                  <c:v>45597</c:v>
                </c:pt>
              </c:numCache>
            </c:numRef>
          </c:cat>
          <c:val>
            <c:numRef>
              <c:f>Sheet1!$C$2:$C$73</c:f>
              <c:numCache>
                <c:formatCode>General</c:formatCode>
                <c:ptCount val="72"/>
                <c:pt idx="1">
                  <c:v>2.7</c:v>
                </c:pt>
                <c:pt idx="2">
                  <c:v>2.4</c:v>
                </c:pt>
                <c:pt idx="3">
                  <c:v>2.6</c:v>
                </c:pt>
                <c:pt idx="4">
                  <c:v>2.8</c:v>
                </c:pt>
                <c:pt idx="5">
                  <c:v>2.6</c:v>
                </c:pt>
                <c:pt idx="6">
                  <c:v>2.9</c:v>
                </c:pt>
                <c:pt idx="7">
                  <c:v>3.2</c:v>
                </c:pt>
                <c:pt idx="8">
                  <c:v>3.8</c:v>
                </c:pt>
                <c:pt idx="9">
                  <c:v>3.7</c:v>
                </c:pt>
                <c:pt idx="10">
                  <c:v>3.8</c:v>
                </c:pt>
                <c:pt idx="11">
                  <c:v>3.6</c:v>
                </c:pt>
                <c:pt idx="12">
                  <c:v>3.6</c:v>
                </c:pt>
                <c:pt idx="13">
                  <c:v>3.8</c:v>
                </c:pt>
                <c:pt idx="14">
                  <c:v>3.9</c:v>
                </c:pt>
                <c:pt idx="15">
                  <c:v>3.4</c:v>
                </c:pt>
                <c:pt idx="16">
                  <c:v>3.1</c:v>
                </c:pt>
                <c:pt idx="17">
                  <c:v>3</c:v>
                </c:pt>
                <c:pt idx="18">
                  <c:v>3.1</c:v>
                </c:pt>
                <c:pt idx="19">
                  <c:v>3.1</c:v>
                </c:pt>
                <c:pt idx="20">
                  <c:v>2.5</c:v>
                </c:pt>
                <c:pt idx="21">
                  <c:v>2.2999999999999998</c:v>
                </c:pt>
                <c:pt idx="22">
                  <c:v>1.8</c:v>
                </c:pt>
                <c:pt idx="23">
                  <c:v>2.1</c:v>
                </c:pt>
                <c:pt idx="24">
                  <c:v>1.5</c:v>
                </c:pt>
                <c:pt idx="25">
                  <c:v>1.3</c:v>
                </c:pt>
                <c:pt idx="26">
                  <c:v>1.3</c:v>
                </c:pt>
                <c:pt idx="27">
                  <c:v>1.7</c:v>
                </c:pt>
                <c:pt idx="28">
                  <c:v>3.1</c:v>
                </c:pt>
                <c:pt idx="29">
                  <c:v>3.9</c:v>
                </c:pt>
                <c:pt idx="30">
                  <c:v>4.2</c:v>
                </c:pt>
                <c:pt idx="31">
                  <c:v>4.4000000000000004</c:v>
                </c:pt>
                <c:pt idx="32">
                  <c:v>4.4000000000000004</c:v>
                </c:pt>
                <c:pt idx="33">
                  <c:v>4.7</c:v>
                </c:pt>
                <c:pt idx="34">
                  <c:v>5.8</c:v>
                </c:pt>
                <c:pt idx="35">
                  <c:v>6.3</c:v>
                </c:pt>
                <c:pt idx="36">
                  <c:v>7.3</c:v>
                </c:pt>
                <c:pt idx="37">
                  <c:v>7.9</c:v>
                </c:pt>
                <c:pt idx="38">
                  <c:v>8.8000000000000007</c:v>
                </c:pt>
                <c:pt idx="39">
                  <c:v>9</c:v>
                </c:pt>
                <c:pt idx="40">
                  <c:v>8.1</c:v>
                </c:pt>
                <c:pt idx="41">
                  <c:v>7.7</c:v>
                </c:pt>
                <c:pt idx="42">
                  <c:v>7.8</c:v>
                </c:pt>
                <c:pt idx="43">
                  <c:v>8</c:v>
                </c:pt>
                <c:pt idx="44">
                  <c:v>8.6</c:v>
                </c:pt>
                <c:pt idx="45">
                  <c:v>8.6999999999999993</c:v>
                </c:pt>
                <c:pt idx="46">
                  <c:v>8</c:v>
                </c:pt>
                <c:pt idx="47">
                  <c:v>7.3</c:v>
                </c:pt>
                <c:pt idx="48">
                  <c:v>7</c:v>
                </c:pt>
                <c:pt idx="49">
                  <c:v>6.6</c:v>
                </c:pt>
                <c:pt idx="50">
                  <c:v>5.9</c:v>
                </c:pt>
                <c:pt idx="51">
                  <c:v>6.2</c:v>
                </c:pt>
                <c:pt idx="52">
                  <c:v>6</c:v>
                </c:pt>
                <c:pt idx="53">
                  <c:v>5.4</c:v>
                </c:pt>
                <c:pt idx="54">
                  <c:v>4.7</c:v>
                </c:pt>
                <c:pt idx="55">
                  <c:v>4.2</c:v>
                </c:pt>
                <c:pt idx="56">
                  <c:v>3.5</c:v>
                </c:pt>
                <c:pt idx="57">
                  <c:v>3.4</c:v>
                </c:pt>
                <c:pt idx="58">
                  <c:v>3.1</c:v>
                </c:pt>
                <c:pt idx="59">
                  <c:v>3.2</c:v>
                </c:pt>
                <c:pt idx="60">
                  <c:v>3.1</c:v>
                </c:pt>
                <c:pt idx="61">
                  <c:v>3.4</c:v>
                </c:pt>
                <c:pt idx="62">
                  <c:v>2.9</c:v>
                </c:pt>
                <c:pt idx="63">
                  <c:v>2.8</c:v>
                </c:pt>
                <c:pt idx="64">
                  <c:v>2.8</c:v>
                </c:pt>
                <c:pt idx="65">
                  <c:v>2.8</c:v>
                </c:pt>
                <c:pt idx="66">
                  <c:v>2.8</c:v>
                </c:pt>
                <c:pt idx="67">
                  <c:v>2.7</c:v>
                </c:pt>
                <c:pt idx="68">
                  <c:v>3</c:v>
                </c:pt>
                <c:pt idx="69">
                  <c:v>2.6</c:v>
                </c:pt>
                <c:pt idx="70">
                  <c:v>2.6</c:v>
                </c:pt>
                <c:pt idx="71">
                  <c:v>2.6</c:v>
                </c:pt>
              </c:numCache>
            </c:numRef>
          </c:val>
          <c:smooth val="0"/>
          <c:extLst>
            <c:ext xmlns:c16="http://schemas.microsoft.com/office/drawing/2014/chart" uri="{C3380CC4-5D6E-409C-BE32-E72D297353CC}">
              <c16:uniqueId val="{00000001-3023-CE48-AD03-4DBFEC4FCFA1}"/>
            </c:ext>
          </c:extLst>
        </c:ser>
        <c:dLbls>
          <c:showLegendKey val="0"/>
          <c:showVal val="0"/>
          <c:showCatName val="0"/>
          <c:showSerName val="0"/>
          <c:showPercent val="0"/>
          <c:showBubbleSize val="0"/>
        </c:dLbls>
        <c:marker val="1"/>
        <c:smooth val="0"/>
        <c:axId val="1474932016"/>
        <c:axId val="1474830800"/>
      </c:lineChart>
      <c:dateAx>
        <c:axId val="1474932016"/>
        <c:scaling>
          <c:orientation val="minMax"/>
          <c:min val="43497"/>
        </c:scaling>
        <c:delete val="0"/>
        <c:axPos val="b"/>
        <c:numFmt formatCode="mmm\ yyyy" sourceLinked="0"/>
        <c:majorTickMark val="none"/>
        <c:minorTickMark val="none"/>
        <c:tickLblPos val="nextTo"/>
        <c:spPr>
          <a:noFill/>
          <a:ln w="9525" cap="flat" cmpd="sng" algn="ctr">
            <a:noFill/>
            <a:round/>
          </a:ln>
          <a:effectLst/>
        </c:spPr>
        <c:txPr>
          <a:bodyPr rot="-540000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4830800"/>
        <c:crosses val="autoZero"/>
        <c:auto val="1"/>
        <c:lblOffset val="100"/>
        <c:baseTimeUnit val="months"/>
      </c:dateAx>
      <c:valAx>
        <c:axId val="1474830800"/>
        <c:scaling>
          <c:orientation val="minMax"/>
          <c:max val="12"/>
        </c:scaling>
        <c:delete val="0"/>
        <c:axPos val="l"/>
        <c:majorGridlines>
          <c:spPr>
            <a:ln w="9525" cap="flat" cmpd="sng" algn="ctr">
              <a:solidFill>
                <a:schemeClr val="tx1"/>
              </a:solidFill>
              <a:round/>
            </a:ln>
            <a:effectLst/>
          </c:spPr>
        </c:majorGridlines>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4932016"/>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089919747614984E-2"/>
          <c:y val="4.0054625984251968E-2"/>
          <c:w val="0.92238338180843216"/>
          <c:h val="0.62834202755905511"/>
        </c:manualLayout>
      </c:layout>
      <c:areaChart>
        <c:grouping val="standard"/>
        <c:varyColors val="0"/>
        <c:ser>
          <c:idx val="2"/>
          <c:order val="2"/>
          <c:tx>
            <c:strRef>
              <c:f>Sheet1!$D$1</c:f>
              <c:strCache>
                <c:ptCount val="1"/>
                <c:pt idx="0">
                  <c:v>Column1</c:v>
                </c:pt>
              </c:strCache>
            </c:strRef>
          </c:tx>
          <c:spPr>
            <a:solidFill>
              <a:schemeClr val="tx1">
                <a:alpha val="20000"/>
              </a:schemeClr>
            </a:solidFill>
            <a:ln>
              <a:noFill/>
            </a:ln>
            <a:effectLst/>
          </c:spPr>
          <c:cat>
            <c:numRef>
              <c:f>Sheet1!$A$2:$A$72</c:f>
              <c:numCache>
                <c:formatCode>m/d/yy</c:formatCode>
                <c:ptCount val="7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Sheet1!$D$2:$D$72</c:f>
              <c:numCache>
                <c:formatCode>General</c:formatCode>
                <c:ptCount val="71"/>
                <c:pt idx="13">
                  <c:v>20</c:v>
                </c:pt>
                <c:pt idx="14">
                  <c:v>20</c:v>
                </c:pt>
                <c:pt idx="15">
                  <c:v>20</c:v>
                </c:pt>
              </c:numCache>
            </c:numRef>
          </c:val>
          <c:extLst>
            <c:ext xmlns:c16="http://schemas.microsoft.com/office/drawing/2014/chart" uri="{C3380CC4-5D6E-409C-BE32-E72D297353CC}">
              <c16:uniqueId val="{00000001-3151-4046-8D18-141D03073AA1}"/>
            </c:ext>
          </c:extLst>
        </c:ser>
        <c:dLbls>
          <c:showLegendKey val="0"/>
          <c:showVal val="0"/>
          <c:showCatName val="0"/>
          <c:showSerName val="0"/>
          <c:showPercent val="0"/>
          <c:showBubbleSize val="0"/>
        </c:dLbls>
        <c:axId val="1474932016"/>
        <c:axId val="1474830800"/>
      </c:areaChart>
      <c:lineChart>
        <c:grouping val="standard"/>
        <c:varyColors val="0"/>
        <c:ser>
          <c:idx val="0"/>
          <c:order val="0"/>
          <c:tx>
            <c:strRef>
              <c:f>Sheet1!$B$1</c:f>
              <c:strCache>
                <c:ptCount val="1"/>
                <c:pt idx="0">
                  <c:v>U.S.</c:v>
                </c:pt>
              </c:strCache>
            </c:strRef>
          </c:tx>
          <c:spPr>
            <a:ln w="28575" cap="rnd">
              <a:solidFill>
                <a:srgbClr val="65A002"/>
              </a:solidFill>
              <a:round/>
            </a:ln>
            <a:effectLst/>
          </c:spPr>
          <c:marker>
            <c:symbol val="none"/>
          </c:marker>
          <c:cat>
            <c:numRef>
              <c:f>Sheet1!$A$2:$A$72</c:f>
              <c:numCache>
                <c:formatCode>m/d/yy</c:formatCode>
                <c:ptCount val="7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Sheet1!$B$2:$B$72</c:f>
              <c:numCache>
                <c:formatCode>General</c:formatCode>
                <c:ptCount val="71"/>
                <c:pt idx="0">
                  <c:v>1.6384300000000001</c:v>
                </c:pt>
                <c:pt idx="1">
                  <c:v>1.9665699999999999</c:v>
                </c:pt>
                <c:pt idx="2">
                  <c:v>2.0640100000000001</c:v>
                </c:pt>
                <c:pt idx="3">
                  <c:v>1.7175499999999999</c:v>
                </c:pt>
                <c:pt idx="4">
                  <c:v>1.92516</c:v>
                </c:pt>
                <c:pt idx="5">
                  <c:v>1.8331</c:v>
                </c:pt>
                <c:pt idx="6">
                  <c:v>1.7619100000000001</c:v>
                </c:pt>
                <c:pt idx="7">
                  <c:v>1.71149</c:v>
                </c:pt>
                <c:pt idx="8">
                  <c:v>1.78559</c:v>
                </c:pt>
                <c:pt idx="9">
                  <c:v>2.0278399999999999</c:v>
                </c:pt>
                <c:pt idx="10">
                  <c:v>1.92865</c:v>
                </c:pt>
                <c:pt idx="11">
                  <c:v>1.7379599999999999</c:v>
                </c:pt>
                <c:pt idx="12">
                  <c:v>1.7584599999999999</c:v>
                </c:pt>
                <c:pt idx="13">
                  <c:v>1.7499899999999999</c:v>
                </c:pt>
                <c:pt idx="14">
                  <c:v>1.8838999999999999</c:v>
                </c:pt>
                <c:pt idx="15">
                  <c:v>3.3755299999999999</c:v>
                </c:pt>
                <c:pt idx="16">
                  <c:v>3.8443800000000001</c:v>
                </c:pt>
                <c:pt idx="17">
                  <c:v>4.3204099999999999</c:v>
                </c:pt>
                <c:pt idx="18">
                  <c:v>3.89499</c:v>
                </c:pt>
                <c:pt idx="19">
                  <c:v>3.95688</c:v>
                </c:pt>
                <c:pt idx="20">
                  <c:v>3.8188900000000001</c:v>
                </c:pt>
                <c:pt idx="21">
                  <c:v>3.8377300000000001</c:v>
                </c:pt>
                <c:pt idx="22">
                  <c:v>3.6795399999999998</c:v>
                </c:pt>
                <c:pt idx="23">
                  <c:v>3.8639100000000002</c:v>
                </c:pt>
                <c:pt idx="24">
                  <c:v>3.6967699999999999</c:v>
                </c:pt>
                <c:pt idx="25">
                  <c:v>3.5162900000000001</c:v>
                </c:pt>
                <c:pt idx="26">
                  <c:v>3.3624299999999998</c:v>
                </c:pt>
                <c:pt idx="27">
                  <c:v>2.34511</c:v>
                </c:pt>
                <c:pt idx="28">
                  <c:v>2.11199</c:v>
                </c:pt>
                <c:pt idx="29">
                  <c:v>2.3590200000000001</c:v>
                </c:pt>
                <c:pt idx="30">
                  <c:v>3.4</c:v>
                </c:pt>
                <c:pt idx="31">
                  <c:v>3.7</c:v>
                </c:pt>
                <c:pt idx="32">
                  <c:v>4.5999999999999996</c:v>
                </c:pt>
                <c:pt idx="33">
                  <c:v>5.3</c:v>
                </c:pt>
                <c:pt idx="34">
                  <c:v>6.1</c:v>
                </c:pt>
                <c:pt idx="35">
                  <c:v>6.3</c:v>
                </c:pt>
                <c:pt idx="36">
                  <c:v>7</c:v>
                </c:pt>
                <c:pt idx="37">
                  <c:v>7.9</c:v>
                </c:pt>
                <c:pt idx="38">
                  <c:v>8.8000000000000007</c:v>
                </c:pt>
                <c:pt idx="39">
                  <c:v>9.4</c:v>
                </c:pt>
                <c:pt idx="40">
                  <c:v>10.1</c:v>
                </c:pt>
                <c:pt idx="41">
                  <c:v>10.4</c:v>
                </c:pt>
                <c:pt idx="42">
                  <c:v>10.9</c:v>
                </c:pt>
                <c:pt idx="43">
                  <c:v>11.4</c:v>
                </c:pt>
                <c:pt idx="44">
                  <c:v>11.2</c:v>
                </c:pt>
                <c:pt idx="45">
                  <c:v>10.9</c:v>
                </c:pt>
                <c:pt idx="46">
                  <c:v>10.6</c:v>
                </c:pt>
                <c:pt idx="47">
                  <c:v>10.4</c:v>
                </c:pt>
                <c:pt idx="48">
                  <c:v>10.1</c:v>
                </c:pt>
                <c:pt idx="49">
                  <c:v>9.5</c:v>
                </c:pt>
                <c:pt idx="50">
                  <c:v>8.5</c:v>
                </c:pt>
                <c:pt idx="51">
                  <c:v>7.7</c:v>
                </c:pt>
                <c:pt idx="52">
                  <c:v>6.7</c:v>
                </c:pt>
                <c:pt idx="53">
                  <c:v>5.7</c:v>
                </c:pt>
                <c:pt idx="54">
                  <c:v>4.9000000000000004</c:v>
                </c:pt>
                <c:pt idx="55">
                  <c:v>4.3</c:v>
                </c:pt>
                <c:pt idx="56">
                  <c:v>3.7</c:v>
                </c:pt>
                <c:pt idx="57">
                  <c:v>3.3</c:v>
                </c:pt>
                <c:pt idx="58">
                  <c:v>2.9</c:v>
                </c:pt>
                <c:pt idx="59">
                  <c:v>2.7</c:v>
                </c:pt>
                <c:pt idx="60">
                  <c:v>2.6</c:v>
                </c:pt>
                <c:pt idx="61">
                  <c:v>2.2000000000000002</c:v>
                </c:pt>
                <c:pt idx="62">
                  <c:v>2.2000000000000002</c:v>
                </c:pt>
                <c:pt idx="63">
                  <c:v>2.2000000000000002</c:v>
                </c:pt>
                <c:pt idx="64">
                  <c:v>2.1</c:v>
                </c:pt>
                <c:pt idx="65">
                  <c:v>2.2000000000000002</c:v>
                </c:pt>
                <c:pt idx="66">
                  <c:v>2.2000000000000002</c:v>
                </c:pt>
                <c:pt idx="67">
                  <c:v>2.1</c:v>
                </c:pt>
                <c:pt idx="68">
                  <c:v>2.2999999999999998</c:v>
                </c:pt>
                <c:pt idx="69">
                  <c:v>2.1</c:v>
                </c:pt>
                <c:pt idx="70">
                  <c:v>2.4</c:v>
                </c:pt>
              </c:numCache>
            </c:numRef>
          </c:val>
          <c:smooth val="0"/>
          <c:extLst>
            <c:ext xmlns:c16="http://schemas.microsoft.com/office/drawing/2014/chart" uri="{C3380CC4-5D6E-409C-BE32-E72D297353CC}">
              <c16:uniqueId val="{00000000-3023-CE48-AD03-4DBFEC4FCFA1}"/>
            </c:ext>
          </c:extLst>
        </c:ser>
        <c:ser>
          <c:idx val="1"/>
          <c:order val="1"/>
          <c:tx>
            <c:strRef>
              <c:f>Sheet1!$C$1</c:f>
              <c:strCache>
                <c:ptCount val="1"/>
                <c:pt idx="0">
                  <c:v>Mountain</c:v>
                </c:pt>
              </c:strCache>
            </c:strRef>
          </c:tx>
          <c:spPr>
            <a:ln w="28575" cap="rnd">
              <a:solidFill>
                <a:srgbClr val="005195"/>
              </a:solidFill>
              <a:round/>
            </a:ln>
            <a:effectLst/>
          </c:spPr>
          <c:marker>
            <c:symbol val="none"/>
          </c:marker>
          <c:cat>
            <c:numRef>
              <c:f>Sheet1!$A$2:$A$72</c:f>
              <c:numCache>
                <c:formatCode>m/d/yy</c:formatCode>
                <c:ptCount val="7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Sheet1!$C$2:$C$72</c:f>
              <c:numCache>
                <c:formatCode>General</c:formatCode>
                <c:ptCount val="71"/>
                <c:pt idx="0">
                  <c:v>1.1681732392967215</c:v>
                </c:pt>
                <c:pt idx="1">
                  <c:v>1.6691912145732735</c:v>
                </c:pt>
                <c:pt idx="2">
                  <c:v>1.3637444043893554</c:v>
                </c:pt>
                <c:pt idx="3">
                  <c:v>1.4811877261686313</c:v>
                </c:pt>
                <c:pt idx="4">
                  <c:v>2.5098273374135394</c:v>
                </c:pt>
                <c:pt idx="5">
                  <c:v>2.5142310261292655</c:v>
                </c:pt>
                <c:pt idx="6">
                  <c:v>2.3655485221552253</c:v>
                </c:pt>
                <c:pt idx="7">
                  <c:v>1.9359901462174145</c:v>
                </c:pt>
                <c:pt idx="8">
                  <c:v>2.2335951757517902</c:v>
                </c:pt>
                <c:pt idx="9">
                  <c:v>2.385536696387125</c:v>
                </c:pt>
                <c:pt idx="10">
                  <c:v>2.267994433642917</c:v>
                </c:pt>
                <c:pt idx="11">
                  <c:v>2.1207258120095718</c:v>
                </c:pt>
                <c:pt idx="12">
                  <c:v>2.3555171533491848</c:v>
                </c:pt>
                <c:pt idx="13">
                  <c:v>2.5445242739382312</c:v>
                </c:pt>
                <c:pt idx="14">
                  <c:v>2.5569375372499925</c:v>
                </c:pt>
                <c:pt idx="15">
                  <c:v>4.4930098965406007</c:v>
                </c:pt>
                <c:pt idx="16">
                  <c:v>4.3045618258953144</c:v>
                </c:pt>
                <c:pt idx="17">
                  <c:v>4.9518141416498906</c:v>
                </c:pt>
                <c:pt idx="18">
                  <c:v>4.9811078217513183</c:v>
                </c:pt>
                <c:pt idx="19">
                  <c:v>5.2318726186648012</c:v>
                </c:pt>
                <c:pt idx="20">
                  <c:v>4.8071326011874804</c:v>
                </c:pt>
                <c:pt idx="21">
                  <c:v>4.5499696218645358</c:v>
                </c:pt>
                <c:pt idx="22">
                  <c:v>4.5618166201831789</c:v>
                </c:pt>
                <c:pt idx="23">
                  <c:v>4.5727562835629509</c:v>
                </c:pt>
                <c:pt idx="24">
                  <c:v>4.4088445488992267</c:v>
                </c:pt>
                <c:pt idx="25">
                  <c:v>4.2315449392557714</c:v>
                </c:pt>
                <c:pt idx="26">
                  <c:v>3.800278185317163</c:v>
                </c:pt>
                <c:pt idx="27">
                  <c:v>2.6636623721460806</c:v>
                </c:pt>
                <c:pt idx="28">
                  <c:v>2.8313213763833112</c:v>
                </c:pt>
                <c:pt idx="29">
                  <c:v>2.8019977205970825</c:v>
                </c:pt>
                <c:pt idx="30">
                  <c:v>4.2</c:v>
                </c:pt>
                <c:pt idx="31">
                  <c:v>3.9</c:v>
                </c:pt>
                <c:pt idx="32">
                  <c:v>4.4000000000000004</c:v>
                </c:pt>
                <c:pt idx="33">
                  <c:v>5</c:v>
                </c:pt>
                <c:pt idx="34">
                  <c:v>5.5</c:v>
                </c:pt>
                <c:pt idx="35">
                  <c:v>6.2</c:v>
                </c:pt>
                <c:pt idx="36">
                  <c:v>7</c:v>
                </c:pt>
                <c:pt idx="37">
                  <c:v>8.1999999999999993</c:v>
                </c:pt>
                <c:pt idx="38">
                  <c:v>9</c:v>
                </c:pt>
                <c:pt idx="39">
                  <c:v>9.3000000000000007</c:v>
                </c:pt>
                <c:pt idx="40">
                  <c:v>9.6999999999999993</c:v>
                </c:pt>
                <c:pt idx="41">
                  <c:v>10.4</c:v>
                </c:pt>
                <c:pt idx="42">
                  <c:v>10.4</c:v>
                </c:pt>
                <c:pt idx="43">
                  <c:v>11.8</c:v>
                </c:pt>
                <c:pt idx="44">
                  <c:v>12.1</c:v>
                </c:pt>
                <c:pt idx="45">
                  <c:v>11.7</c:v>
                </c:pt>
                <c:pt idx="46">
                  <c:v>11.2</c:v>
                </c:pt>
                <c:pt idx="47">
                  <c:v>10.8</c:v>
                </c:pt>
                <c:pt idx="48">
                  <c:v>11.7</c:v>
                </c:pt>
                <c:pt idx="49">
                  <c:v>10.9</c:v>
                </c:pt>
                <c:pt idx="50">
                  <c:v>9.8000000000000007</c:v>
                </c:pt>
                <c:pt idx="51">
                  <c:v>8.6999999999999993</c:v>
                </c:pt>
                <c:pt idx="52">
                  <c:v>8</c:v>
                </c:pt>
                <c:pt idx="53">
                  <c:v>6.9</c:v>
                </c:pt>
                <c:pt idx="54">
                  <c:v>5.9</c:v>
                </c:pt>
                <c:pt idx="55">
                  <c:v>5</c:v>
                </c:pt>
                <c:pt idx="56">
                  <c:v>4.3</c:v>
                </c:pt>
                <c:pt idx="57">
                  <c:v>4</c:v>
                </c:pt>
                <c:pt idx="58">
                  <c:v>3.3</c:v>
                </c:pt>
                <c:pt idx="59">
                  <c:v>2.9</c:v>
                </c:pt>
                <c:pt idx="60">
                  <c:v>1.8</c:v>
                </c:pt>
                <c:pt idx="61">
                  <c:v>1.3</c:v>
                </c:pt>
                <c:pt idx="62">
                  <c:v>2</c:v>
                </c:pt>
                <c:pt idx="63">
                  <c:v>1.9</c:v>
                </c:pt>
                <c:pt idx="64">
                  <c:v>1.7</c:v>
                </c:pt>
                <c:pt idx="65">
                  <c:v>1.8</c:v>
                </c:pt>
                <c:pt idx="66">
                  <c:v>1.2</c:v>
                </c:pt>
                <c:pt idx="67">
                  <c:v>1.3</c:v>
                </c:pt>
                <c:pt idx="68">
                  <c:v>1.2</c:v>
                </c:pt>
                <c:pt idx="69">
                  <c:v>1.4</c:v>
                </c:pt>
                <c:pt idx="70">
                  <c:v>2.2999999999999998</c:v>
                </c:pt>
              </c:numCache>
            </c:numRef>
          </c:val>
          <c:smooth val="0"/>
          <c:extLst>
            <c:ext xmlns:c16="http://schemas.microsoft.com/office/drawing/2014/chart" uri="{C3380CC4-5D6E-409C-BE32-E72D297353CC}">
              <c16:uniqueId val="{00000001-3023-CE48-AD03-4DBFEC4FCFA1}"/>
            </c:ext>
          </c:extLst>
        </c:ser>
        <c:dLbls>
          <c:showLegendKey val="0"/>
          <c:showVal val="0"/>
          <c:showCatName val="0"/>
          <c:showSerName val="0"/>
          <c:showPercent val="0"/>
          <c:showBubbleSize val="0"/>
        </c:dLbls>
        <c:marker val="1"/>
        <c:smooth val="0"/>
        <c:axId val="1474932016"/>
        <c:axId val="1474830800"/>
      </c:lineChart>
      <c:dateAx>
        <c:axId val="1474932016"/>
        <c:scaling>
          <c:orientation val="minMax"/>
          <c:min val="43497"/>
        </c:scaling>
        <c:delete val="0"/>
        <c:axPos val="b"/>
        <c:numFmt formatCode="mmm\ yyyy" sourceLinked="0"/>
        <c:majorTickMark val="none"/>
        <c:minorTickMark val="none"/>
        <c:tickLblPos val="low"/>
        <c:spPr>
          <a:noFill/>
          <a:ln w="9525" cap="flat" cmpd="sng" algn="ctr">
            <a:noFill/>
            <a:round/>
          </a:ln>
          <a:effectLst/>
        </c:spPr>
        <c:txPr>
          <a:bodyPr rot="-540000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4830800"/>
        <c:crosses val="autoZero"/>
        <c:auto val="1"/>
        <c:lblOffset val="100"/>
        <c:baseTimeUnit val="months"/>
      </c:dateAx>
      <c:valAx>
        <c:axId val="1474830800"/>
        <c:scaling>
          <c:orientation val="minMax"/>
          <c:max val="14"/>
          <c:min val="0"/>
        </c:scaling>
        <c:delete val="0"/>
        <c:axPos val="l"/>
        <c:majorGridlines>
          <c:spPr>
            <a:ln w="9525" cap="flat" cmpd="sng" algn="ctr">
              <a:solidFill>
                <a:schemeClr val="tx1"/>
              </a:solidFill>
              <a:round/>
            </a:ln>
            <a:effectLst/>
          </c:spPr>
        </c:majorGridlines>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4932016"/>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Sheet1!$B$1</c:f>
              <c:strCache>
                <c:ptCount val="1"/>
                <c:pt idx="0">
                  <c:v>Series 1</c:v>
                </c:pt>
              </c:strCache>
            </c:strRef>
          </c:tx>
          <c:spPr>
            <a:solidFill>
              <a:schemeClr val="tx1">
                <a:alpha val="20000"/>
              </a:schemeClr>
            </a:solidFill>
            <a:ln>
              <a:noFill/>
            </a:ln>
            <a:effectLst/>
          </c:spPr>
          <c:invertIfNegative val="0"/>
          <c:cat>
            <c:numRef>
              <c:f>Sheet1!$A$2:$A$85</c:f>
              <c:numCache>
                <c:formatCode>m/d/yy</c:formatCode>
                <c:ptCount val="84"/>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Sheet1!$B$2:$B$85</c:f>
              <c:numCache>
                <c:formatCode>General</c:formatCode>
                <c:ptCount val="84"/>
                <c:pt idx="13">
                  <c:v>20</c:v>
                </c:pt>
                <c:pt idx="14">
                  <c:v>20</c:v>
                </c:pt>
                <c:pt idx="15">
                  <c:v>20</c:v>
                </c:pt>
              </c:numCache>
            </c:numRef>
          </c:val>
          <c:extLst>
            <c:ext xmlns:c16="http://schemas.microsoft.com/office/drawing/2014/chart" uri="{C3380CC4-5D6E-409C-BE32-E72D297353CC}">
              <c16:uniqueId val="{0000000D-EDE0-5346-B19A-C9CC30A05F2E}"/>
            </c:ext>
          </c:extLst>
        </c:ser>
        <c:ser>
          <c:idx val="2"/>
          <c:order val="1"/>
          <c:tx>
            <c:strRef>
              <c:f>Sheet1!$C$1</c:f>
              <c:strCache>
                <c:ptCount val="1"/>
                <c:pt idx="0">
                  <c:v>Series 2</c:v>
                </c:pt>
              </c:strCache>
            </c:strRef>
          </c:tx>
          <c:spPr>
            <a:solidFill>
              <a:schemeClr val="tx1">
                <a:alpha val="20000"/>
              </a:schemeClr>
            </a:solidFill>
            <a:ln>
              <a:noFill/>
            </a:ln>
            <a:effectLst/>
          </c:spPr>
          <c:invertIfNegative val="0"/>
          <c:cat>
            <c:numRef>
              <c:f>Sheet1!$A$2:$A$85</c:f>
              <c:numCache>
                <c:formatCode>m/d/yy</c:formatCode>
                <c:ptCount val="84"/>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Sheet1!$C$2:$C$85</c:f>
              <c:numCache>
                <c:formatCode>General</c:formatCode>
                <c:ptCount val="84"/>
                <c:pt idx="13">
                  <c:v>-25</c:v>
                </c:pt>
                <c:pt idx="14">
                  <c:v>-25</c:v>
                </c:pt>
                <c:pt idx="15">
                  <c:v>-25</c:v>
                </c:pt>
              </c:numCache>
            </c:numRef>
          </c:val>
          <c:extLst>
            <c:ext xmlns:c16="http://schemas.microsoft.com/office/drawing/2014/chart" uri="{C3380CC4-5D6E-409C-BE32-E72D297353CC}">
              <c16:uniqueId val="{0000000E-EDE0-5346-B19A-C9CC30A05F2E}"/>
            </c:ext>
          </c:extLst>
        </c:ser>
        <c:dLbls>
          <c:showLegendKey val="0"/>
          <c:showVal val="0"/>
          <c:showCatName val="0"/>
          <c:showSerName val="0"/>
          <c:showPercent val="0"/>
          <c:showBubbleSize val="0"/>
        </c:dLbls>
        <c:gapWidth val="0"/>
        <c:overlap val="100"/>
        <c:axId val="1584659808"/>
        <c:axId val="1584756816"/>
      </c:barChart>
      <c:lineChart>
        <c:grouping val="standard"/>
        <c:varyColors val="0"/>
        <c:ser>
          <c:idx val="3"/>
          <c:order val="2"/>
          <c:tx>
            <c:strRef>
              <c:f>Sheet1!$D$1</c:f>
              <c:strCache>
                <c:ptCount val="1"/>
                <c:pt idx="0">
                  <c:v>U.S.</c:v>
                </c:pt>
              </c:strCache>
            </c:strRef>
          </c:tx>
          <c:spPr>
            <a:ln w="28575" cap="rnd">
              <a:solidFill>
                <a:srgbClr val="65A002"/>
              </a:solidFill>
              <a:round/>
            </a:ln>
            <a:effectLst/>
          </c:spPr>
          <c:marker>
            <c:symbol val="none"/>
          </c:marker>
          <c:cat>
            <c:numRef>
              <c:f>Sheet1!$A$2:$A$85</c:f>
              <c:numCache>
                <c:formatCode>m/d/yy</c:formatCode>
                <c:ptCount val="84"/>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Sheet1!$D$2:$D$85</c:f>
              <c:numCache>
                <c:formatCode>General</c:formatCode>
                <c:ptCount val="84"/>
                <c:pt idx="0">
                  <c:v>0.4</c:v>
                </c:pt>
                <c:pt idx="1">
                  <c:v>0.6</c:v>
                </c:pt>
                <c:pt idx="2">
                  <c:v>-0.2</c:v>
                </c:pt>
                <c:pt idx="3">
                  <c:v>-1.1000000000000001</c:v>
                </c:pt>
                <c:pt idx="4">
                  <c:v>0.4</c:v>
                </c:pt>
                <c:pt idx="5">
                  <c:v>0.3</c:v>
                </c:pt>
                <c:pt idx="6">
                  <c:v>0</c:v>
                </c:pt>
                <c:pt idx="7">
                  <c:v>-0.6</c:v>
                </c:pt>
                <c:pt idx="8">
                  <c:v>0.3</c:v>
                </c:pt>
                <c:pt idx="9">
                  <c:v>1.1000000000000001</c:v>
                </c:pt>
                <c:pt idx="10">
                  <c:v>1</c:v>
                </c:pt>
                <c:pt idx="11">
                  <c:v>2.2999999999999998</c:v>
                </c:pt>
                <c:pt idx="12">
                  <c:v>1.9</c:v>
                </c:pt>
                <c:pt idx="13">
                  <c:v>1.9</c:v>
                </c:pt>
                <c:pt idx="14">
                  <c:v>2.2999999999999998</c:v>
                </c:pt>
                <c:pt idx="15">
                  <c:v>6.8</c:v>
                </c:pt>
                <c:pt idx="16">
                  <c:v>10</c:v>
                </c:pt>
                <c:pt idx="17">
                  <c:v>12.8</c:v>
                </c:pt>
                <c:pt idx="18">
                  <c:v>8.4</c:v>
                </c:pt>
                <c:pt idx="19">
                  <c:v>7.1</c:v>
                </c:pt>
                <c:pt idx="20">
                  <c:v>6.3</c:v>
                </c:pt>
                <c:pt idx="21">
                  <c:v>6.1</c:v>
                </c:pt>
                <c:pt idx="22">
                  <c:v>5.9</c:v>
                </c:pt>
                <c:pt idx="23">
                  <c:v>4.5999999999999996</c:v>
                </c:pt>
                <c:pt idx="24">
                  <c:v>5.0999999999999996</c:v>
                </c:pt>
                <c:pt idx="25">
                  <c:v>5.2</c:v>
                </c:pt>
                <c:pt idx="26">
                  <c:v>5.4</c:v>
                </c:pt>
                <c:pt idx="27">
                  <c:v>2</c:v>
                </c:pt>
                <c:pt idx="28">
                  <c:v>0.1</c:v>
                </c:pt>
                <c:pt idx="29">
                  <c:v>0.7</c:v>
                </c:pt>
                <c:pt idx="30">
                  <c:v>5.9</c:v>
                </c:pt>
                <c:pt idx="31">
                  <c:v>8</c:v>
                </c:pt>
                <c:pt idx="32">
                  <c:v>10.5</c:v>
                </c:pt>
                <c:pt idx="33">
                  <c:v>11.9</c:v>
                </c:pt>
                <c:pt idx="34">
                  <c:v>12.8</c:v>
                </c:pt>
                <c:pt idx="35">
                  <c:v>12.5</c:v>
                </c:pt>
                <c:pt idx="36">
                  <c:v>12.2</c:v>
                </c:pt>
                <c:pt idx="37">
                  <c:v>13</c:v>
                </c:pt>
                <c:pt idx="38">
                  <c:v>13.7</c:v>
                </c:pt>
                <c:pt idx="39">
                  <c:v>14.3</c:v>
                </c:pt>
                <c:pt idx="40">
                  <c:v>14.2</c:v>
                </c:pt>
                <c:pt idx="41">
                  <c:v>11.7</c:v>
                </c:pt>
                <c:pt idx="42">
                  <c:v>10.9</c:v>
                </c:pt>
                <c:pt idx="43">
                  <c:v>10.6</c:v>
                </c:pt>
                <c:pt idx="44">
                  <c:v>9</c:v>
                </c:pt>
                <c:pt idx="45">
                  <c:v>8</c:v>
                </c:pt>
                <c:pt idx="46">
                  <c:v>6.8</c:v>
                </c:pt>
                <c:pt idx="47">
                  <c:v>7.7</c:v>
                </c:pt>
                <c:pt idx="48">
                  <c:v>8.1</c:v>
                </c:pt>
                <c:pt idx="49">
                  <c:v>6.8</c:v>
                </c:pt>
                <c:pt idx="50">
                  <c:v>4.3</c:v>
                </c:pt>
                <c:pt idx="51">
                  <c:v>2.8</c:v>
                </c:pt>
                <c:pt idx="52">
                  <c:v>0.3</c:v>
                </c:pt>
                <c:pt idx="53">
                  <c:v>-0.2</c:v>
                </c:pt>
                <c:pt idx="54">
                  <c:v>-0.2</c:v>
                </c:pt>
                <c:pt idx="55">
                  <c:v>0</c:v>
                </c:pt>
                <c:pt idx="56">
                  <c:v>0.2</c:v>
                </c:pt>
                <c:pt idx="57">
                  <c:v>0.4</c:v>
                </c:pt>
                <c:pt idx="58">
                  <c:v>0.1</c:v>
                </c:pt>
                <c:pt idx="59">
                  <c:v>-0.1</c:v>
                </c:pt>
                <c:pt idx="60">
                  <c:v>-0.9</c:v>
                </c:pt>
                <c:pt idx="61">
                  <c:v>-0.5</c:v>
                </c:pt>
                <c:pt idx="62">
                  <c:v>1.3</c:v>
                </c:pt>
                <c:pt idx="63">
                  <c:v>1</c:v>
                </c:pt>
                <c:pt idx="64">
                  <c:v>2.4</c:v>
                </c:pt>
                <c:pt idx="65">
                  <c:v>2.6</c:v>
                </c:pt>
                <c:pt idx="66">
                  <c:v>3</c:v>
                </c:pt>
                <c:pt idx="67">
                  <c:v>3.2</c:v>
                </c:pt>
                <c:pt idx="68">
                  <c:v>3.9</c:v>
                </c:pt>
                <c:pt idx="69">
                  <c:v>1.9</c:v>
                </c:pt>
                <c:pt idx="70">
                  <c:v>3.8</c:v>
                </c:pt>
              </c:numCache>
            </c:numRef>
          </c:val>
          <c:smooth val="0"/>
          <c:extLst>
            <c:ext xmlns:c16="http://schemas.microsoft.com/office/drawing/2014/chart" uri="{C3380CC4-5D6E-409C-BE32-E72D297353CC}">
              <c16:uniqueId val="{0000000F-EDE0-5346-B19A-C9CC30A05F2E}"/>
            </c:ext>
          </c:extLst>
        </c:ser>
        <c:ser>
          <c:idx val="4"/>
          <c:order val="3"/>
          <c:tx>
            <c:strRef>
              <c:f>Sheet1!$E$1</c:f>
              <c:strCache>
                <c:ptCount val="1"/>
                <c:pt idx="0">
                  <c:v>Mountain</c:v>
                </c:pt>
              </c:strCache>
            </c:strRef>
          </c:tx>
          <c:spPr>
            <a:ln w="28575" cap="rnd">
              <a:solidFill>
                <a:srgbClr val="005195"/>
              </a:solidFill>
              <a:round/>
            </a:ln>
            <a:effectLst/>
          </c:spPr>
          <c:marker>
            <c:symbol val="none"/>
          </c:marker>
          <c:cat>
            <c:numRef>
              <c:f>Sheet1!$A$2:$A$85</c:f>
              <c:numCache>
                <c:formatCode>m/d/yy</c:formatCode>
                <c:ptCount val="84"/>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numCache>
            </c:numRef>
          </c:cat>
          <c:val>
            <c:numRef>
              <c:f>Sheet1!$E$2:$E$85</c:f>
              <c:numCache>
                <c:formatCode>General</c:formatCode>
                <c:ptCount val="84"/>
                <c:pt idx="0">
                  <c:v>2.5</c:v>
                </c:pt>
                <c:pt idx="1">
                  <c:v>1.8</c:v>
                </c:pt>
                <c:pt idx="2">
                  <c:v>1.1000000000000001</c:v>
                </c:pt>
                <c:pt idx="3">
                  <c:v>1.3</c:v>
                </c:pt>
                <c:pt idx="4">
                  <c:v>3.9</c:v>
                </c:pt>
                <c:pt idx="5">
                  <c:v>1.4</c:v>
                </c:pt>
                <c:pt idx="6">
                  <c:v>1.1000000000000001</c:v>
                </c:pt>
                <c:pt idx="7">
                  <c:v>-1.6</c:v>
                </c:pt>
                <c:pt idx="8">
                  <c:v>0.5</c:v>
                </c:pt>
                <c:pt idx="9">
                  <c:v>1.6</c:v>
                </c:pt>
                <c:pt idx="10">
                  <c:v>1.6</c:v>
                </c:pt>
                <c:pt idx="11">
                  <c:v>1.2</c:v>
                </c:pt>
                <c:pt idx="12">
                  <c:v>0.8</c:v>
                </c:pt>
                <c:pt idx="13">
                  <c:v>2.5</c:v>
                </c:pt>
                <c:pt idx="14">
                  <c:v>2</c:v>
                </c:pt>
                <c:pt idx="15">
                  <c:v>7.3</c:v>
                </c:pt>
                <c:pt idx="16">
                  <c:v>4.8</c:v>
                </c:pt>
                <c:pt idx="17">
                  <c:v>11.8</c:v>
                </c:pt>
                <c:pt idx="18">
                  <c:v>10.7</c:v>
                </c:pt>
                <c:pt idx="19">
                  <c:v>6.7</c:v>
                </c:pt>
                <c:pt idx="20">
                  <c:v>6.5</c:v>
                </c:pt>
                <c:pt idx="21">
                  <c:v>5.2</c:v>
                </c:pt>
                <c:pt idx="22">
                  <c:v>6</c:v>
                </c:pt>
                <c:pt idx="23">
                  <c:v>6.3</c:v>
                </c:pt>
                <c:pt idx="24">
                  <c:v>7.8</c:v>
                </c:pt>
                <c:pt idx="25">
                  <c:v>4.9000000000000004</c:v>
                </c:pt>
                <c:pt idx="26">
                  <c:v>5.2</c:v>
                </c:pt>
                <c:pt idx="27">
                  <c:v>2</c:v>
                </c:pt>
                <c:pt idx="28">
                  <c:v>4.3</c:v>
                </c:pt>
                <c:pt idx="29">
                  <c:v>3</c:v>
                </c:pt>
                <c:pt idx="30">
                  <c:v>7.1</c:v>
                </c:pt>
                <c:pt idx="31">
                  <c:v>12.7</c:v>
                </c:pt>
                <c:pt idx="32">
                  <c:v>13.4</c:v>
                </c:pt>
                <c:pt idx="33">
                  <c:v>15.9</c:v>
                </c:pt>
                <c:pt idx="34">
                  <c:v>15</c:v>
                </c:pt>
                <c:pt idx="35">
                  <c:v>13.8</c:v>
                </c:pt>
                <c:pt idx="36">
                  <c:v>12.5</c:v>
                </c:pt>
                <c:pt idx="37">
                  <c:v>15.2</c:v>
                </c:pt>
                <c:pt idx="38">
                  <c:v>17.100000000000001</c:v>
                </c:pt>
                <c:pt idx="39">
                  <c:v>18.399999999999999</c:v>
                </c:pt>
                <c:pt idx="40">
                  <c:v>18.899999999999999</c:v>
                </c:pt>
                <c:pt idx="41">
                  <c:v>17.3</c:v>
                </c:pt>
                <c:pt idx="42">
                  <c:v>14.6</c:v>
                </c:pt>
                <c:pt idx="43">
                  <c:v>15.7</c:v>
                </c:pt>
                <c:pt idx="44">
                  <c:v>13.8</c:v>
                </c:pt>
                <c:pt idx="45">
                  <c:v>14</c:v>
                </c:pt>
                <c:pt idx="46">
                  <c:v>10.7</c:v>
                </c:pt>
                <c:pt idx="47">
                  <c:v>12.6</c:v>
                </c:pt>
                <c:pt idx="48">
                  <c:v>15.5</c:v>
                </c:pt>
                <c:pt idx="49">
                  <c:v>12.4</c:v>
                </c:pt>
                <c:pt idx="50">
                  <c:v>6.6</c:v>
                </c:pt>
                <c:pt idx="51">
                  <c:v>4</c:v>
                </c:pt>
                <c:pt idx="52">
                  <c:v>2.2999999999999998</c:v>
                </c:pt>
                <c:pt idx="53">
                  <c:v>-0.7</c:v>
                </c:pt>
                <c:pt idx="54">
                  <c:v>1.8</c:v>
                </c:pt>
                <c:pt idx="55">
                  <c:v>-0.4</c:v>
                </c:pt>
                <c:pt idx="56">
                  <c:v>0.6</c:v>
                </c:pt>
                <c:pt idx="57">
                  <c:v>-1</c:v>
                </c:pt>
                <c:pt idx="58">
                  <c:v>-2.5</c:v>
                </c:pt>
                <c:pt idx="59">
                  <c:v>-2.2000000000000002</c:v>
                </c:pt>
                <c:pt idx="60">
                  <c:v>-4</c:v>
                </c:pt>
                <c:pt idx="61">
                  <c:v>-1.9</c:v>
                </c:pt>
                <c:pt idx="62">
                  <c:v>0</c:v>
                </c:pt>
                <c:pt idx="63">
                  <c:v>-0.9</c:v>
                </c:pt>
                <c:pt idx="64">
                  <c:v>-1.6</c:v>
                </c:pt>
                <c:pt idx="65">
                  <c:v>0.4</c:v>
                </c:pt>
                <c:pt idx="66">
                  <c:v>0.4</c:v>
                </c:pt>
                <c:pt idx="67">
                  <c:v>1.6</c:v>
                </c:pt>
                <c:pt idx="68">
                  <c:v>0.9</c:v>
                </c:pt>
                <c:pt idx="69">
                  <c:v>-0.9</c:v>
                </c:pt>
                <c:pt idx="70">
                  <c:v>6.7</c:v>
                </c:pt>
              </c:numCache>
            </c:numRef>
          </c:val>
          <c:smooth val="0"/>
          <c:extLst>
            <c:ext xmlns:c16="http://schemas.microsoft.com/office/drawing/2014/chart" uri="{C3380CC4-5D6E-409C-BE32-E72D297353CC}">
              <c16:uniqueId val="{00000010-EDE0-5346-B19A-C9CC30A05F2E}"/>
            </c:ext>
          </c:extLst>
        </c:ser>
        <c:dLbls>
          <c:showLegendKey val="0"/>
          <c:showVal val="0"/>
          <c:showCatName val="0"/>
          <c:showSerName val="0"/>
          <c:showPercent val="0"/>
          <c:showBubbleSize val="0"/>
        </c:dLbls>
        <c:marker val="1"/>
        <c:smooth val="0"/>
        <c:axId val="1584659808"/>
        <c:axId val="1584756816"/>
      </c:lineChart>
      <c:dateAx>
        <c:axId val="1584659808"/>
        <c:scaling>
          <c:orientation val="minMax"/>
          <c:min val="43497"/>
        </c:scaling>
        <c:delete val="0"/>
        <c:axPos val="b"/>
        <c:numFmt formatCode="[$-409]mmm\ yyyy;@" sourceLinked="0"/>
        <c:majorTickMark val="none"/>
        <c:minorTickMark val="none"/>
        <c:tickLblPos val="low"/>
        <c:spPr>
          <a:noFill/>
          <a:ln w="9525" cap="flat" cmpd="sng" algn="ctr">
            <a:noFill/>
            <a:round/>
          </a:ln>
          <a:effectLst/>
        </c:spPr>
        <c:txPr>
          <a:bodyPr rot="-540000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84756816"/>
        <c:crosses val="autoZero"/>
        <c:auto val="1"/>
        <c:lblOffset val="100"/>
        <c:baseTimeUnit val="months"/>
      </c:dateAx>
      <c:valAx>
        <c:axId val="1584756816"/>
        <c:scaling>
          <c:orientation val="minMax"/>
          <c:max val="20"/>
          <c:min val="-5"/>
        </c:scaling>
        <c:delete val="0"/>
        <c:axPos val="l"/>
        <c:majorGridlines>
          <c:spPr>
            <a:ln w="9525" cap="flat" cmpd="sng" algn="ctr">
              <a:solidFill>
                <a:schemeClr val="tx1"/>
              </a:solidFill>
              <a:round/>
            </a:ln>
            <a:effectLst/>
          </c:spPr>
        </c:majorGridlines>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84659808"/>
        <c:crosses val="autoZero"/>
        <c:crossBetween val="between"/>
      </c:valAx>
      <c:spPr>
        <a:noFill/>
        <a:ln>
          <a:noFill/>
        </a:ln>
        <a:effectLst/>
      </c:spPr>
    </c:plotArea>
    <c:legend>
      <c:legendPos val="b"/>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a:defRPr sz="1200"/>
            </a:lvl1pPr>
          </a:lstStyle>
          <a:p>
            <a:fld id="{6E17E93D-ACFF-7A4F-8E52-26B74D4ED1A6}" type="datetimeFigureOut">
              <a:rPr lang="en-US" smtClean="0"/>
              <a:t>1/13/25</a:t>
            </a:fld>
            <a:endParaRPr lang="en-US"/>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a:defRPr sz="1200"/>
            </a:lvl1pPr>
          </a:lstStyle>
          <a:p>
            <a:fld id="{D1FA425E-E42E-CC4B-A1F4-7EB59B740E5C}" type="slidenum">
              <a:rPr lang="en-US" smtClean="0"/>
              <a:t>‹#›</a:t>
            </a:fld>
            <a:endParaRPr lang="en-US"/>
          </a:p>
        </p:txBody>
      </p:sp>
    </p:spTree>
    <p:extLst>
      <p:ext uri="{BB962C8B-B14F-4D97-AF65-F5344CB8AC3E}">
        <p14:creationId xmlns:p14="http://schemas.microsoft.com/office/powerpoint/2010/main" val="1957473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CEEA9556-21F8-A546-8E28-86A731CC2704}" type="datetimeFigureOut">
              <a:rPr lang="en-US" smtClean="0"/>
              <a:t>1/13/25</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92D69264-990C-8642-8380-2E19FAC2EAA7}" type="slidenum">
              <a:rPr lang="en-US" smtClean="0"/>
              <a:t>‹#›</a:t>
            </a:fld>
            <a:endParaRPr lang="en-US"/>
          </a:p>
        </p:txBody>
      </p:sp>
    </p:spTree>
    <p:extLst>
      <p:ext uri="{BB962C8B-B14F-4D97-AF65-F5344CB8AC3E}">
        <p14:creationId xmlns:p14="http://schemas.microsoft.com/office/powerpoint/2010/main" val="3786506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megroup.com/trading/interest-rates/stir/eurodollar.html" TargetMode="External"/><Relationship Id="rId7" Type="http://schemas.openxmlformats.org/officeDocument/2006/relationships/hyperlink" Target="https://www.atlantafed.org/-/media/documents/cenfis/market-probability-tracker/market-probability-tracker_estimation-specifics.pdf"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atlantafed.org/-/media/documents/cenfis/market-probability-tracker/market-probability-tracker_simplex-regression.pdf" TargetMode="External"/><Relationship Id="rId5" Type="http://schemas.openxmlformats.org/officeDocument/2006/relationships/hyperlink" Target="https://www.atlantafed.org/cenfis/publications/notesfromthevault/1608.aspx" TargetMode="External"/><Relationship Id="rId4" Type="http://schemas.openxmlformats.org/officeDocument/2006/relationships/hyperlink" Target="https://www.treasury.gov/resource-center/data-chart-center/interest-rates/Pages/TextView.aspx?data=yield"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megroup.com/trading/interest-rates/stir/eurodollar.html" TargetMode="External"/><Relationship Id="rId7" Type="http://schemas.openxmlformats.org/officeDocument/2006/relationships/hyperlink" Target="https://www.atlantafed.org/-/media/documents/cenfis/market-probability-tracker/market-probability-tracker_estimation-specifics.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atlantafed.org/-/media/documents/cenfis/market-probability-tracker/market-probability-tracker_simplex-regression.pdf" TargetMode="External"/><Relationship Id="rId5" Type="http://schemas.openxmlformats.org/officeDocument/2006/relationships/hyperlink" Target="https://www.atlantafed.org/cenfis/publications/notesfromthevault/1608.aspx" TargetMode="External"/><Relationship Id="rId4" Type="http://schemas.openxmlformats.org/officeDocument/2006/relationships/hyperlink" Target="https://www.treasury.gov/resource-center/data-chart-center/interest-rates/Pages/TextView.aspx?data=yiel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E2BF8-F48A-7EAE-A3AC-44AA7B3AF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E24AB-7269-BB8C-1F35-63E5790FD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88727-78F0-EC5D-EA63-0782F3871E0A}"/>
              </a:ext>
            </a:extLst>
          </p:cNvPr>
          <p:cNvSpPr>
            <a:spLocks noGrp="1"/>
          </p:cNvSpPr>
          <p:nvPr>
            <p:ph type="body" idx="1"/>
          </p:nvPr>
        </p:nvSpPr>
        <p:spPr/>
        <p:txBody>
          <a:bodyPr/>
          <a:lstStyle/>
          <a:p>
            <a:pPr marL="171450" indent="-171450">
              <a:buFont typeface="Arial" panose="020B0604020202020204" pitchFamily="34" charset="0"/>
              <a:buChar char="•"/>
            </a:pPr>
            <a:r>
              <a:rPr lang="en-US"/>
              <a:t>7/23/20</a:t>
            </a:r>
          </a:p>
        </p:txBody>
      </p:sp>
      <p:sp>
        <p:nvSpPr>
          <p:cNvPr id="4" name="Slide Number Placeholder 3">
            <a:extLst>
              <a:ext uri="{FF2B5EF4-FFF2-40B4-BE49-F238E27FC236}">
                <a16:creationId xmlns:a16="http://schemas.microsoft.com/office/drawing/2014/main" id="{6C2DF72D-845A-D812-EDFB-D0E8FF3D00FE}"/>
              </a:ext>
            </a:extLst>
          </p:cNvPr>
          <p:cNvSpPr>
            <a:spLocks noGrp="1"/>
          </p:cNvSpPr>
          <p:nvPr>
            <p:ph type="sldNum" sz="quarter" idx="5"/>
          </p:nvPr>
        </p:nvSpPr>
        <p:spPr/>
        <p:txBody>
          <a:bodyPr/>
          <a:lstStyle/>
          <a:p>
            <a:fld id="{1A0580B0-9668-0348-BC17-FD2229856891}" type="slidenum">
              <a:rPr lang="en-US" smtClean="0"/>
              <a:t>2</a:t>
            </a:fld>
            <a:endParaRPr lang="en-US"/>
          </a:p>
        </p:txBody>
      </p:sp>
    </p:spTree>
    <p:extLst>
      <p:ext uri="{BB962C8B-B14F-4D97-AF65-F5344CB8AC3E}">
        <p14:creationId xmlns:p14="http://schemas.microsoft.com/office/powerpoint/2010/main" val="2310644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718DB-9168-DBC6-40A2-A16ACF24C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46105-F90E-1537-D817-AC41A5196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00117-006A-40E4-99FF-C804B37076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https://</a:t>
            </a:r>
            <a:r>
              <a:rPr lang="en-US" baseline="0" dirty="0" err="1"/>
              <a:t>www.bls.gov</a:t>
            </a:r>
            <a:r>
              <a:rPr lang="en-US" baseline="0" dirty="0"/>
              <a:t>/</a:t>
            </a:r>
            <a:r>
              <a:rPr lang="en-US" baseline="0" dirty="0" err="1"/>
              <a:t>news.release</a:t>
            </a:r>
            <a:r>
              <a:rPr lang="en-US" baseline="0" dirty="0"/>
              <a:t>/empsit.t17.htm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https://</a:t>
            </a:r>
            <a:r>
              <a:rPr lang="en-US" baseline="0" dirty="0" err="1"/>
              <a:t>data.bls.gov</a:t>
            </a:r>
            <a:r>
              <a:rPr lang="en-US" baseline="0" dirty="0"/>
              <a:t>/timeseries/CES0000000001?amp%253bdata_tool=</a:t>
            </a:r>
            <a:r>
              <a:rPr lang="en-US" baseline="0" dirty="0" err="1"/>
              <a:t>XGtable&amp;output_view</a:t>
            </a:r>
            <a:r>
              <a:rPr lang="en-US" baseline="0" dirty="0"/>
              <a:t>=</a:t>
            </a:r>
            <a:r>
              <a:rPr lang="en-US" baseline="0" dirty="0" err="1"/>
              <a:t>data&amp;include_graphs</a:t>
            </a:r>
            <a:r>
              <a:rPr lang="en-US" baseline="0" dirty="0"/>
              <a:t>=true</a:t>
            </a:r>
          </a:p>
        </p:txBody>
      </p:sp>
      <p:sp>
        <p:nvSpPr>
          <p:cNvPr id="4" name="Slide Number Placeholder 3">
            <a:extLst>
              <a:ext uri="{FF2B5EF4-FFF2-40B4-BE49-F238E27FC236}">
                <a16:creationId xmlns:a16="http://schemas.microsoft.com/office/drawing/2014/main" id="{5BADA82C-D1DC-6440-0616-6687069597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47DF7-3E91-443C-955D-C2A1E510DC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16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1/10/25</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https://</a:t>
            </a:r>
            <a:r>
              <a:rPr lang="en-US" baseline="0" dirty="0" err="1"/>
              <a:t>data.bls.gov</a:t>
            </a:r>
            <a:r>
              <a:rPr lang="en-US" baseline="0" dirty="0"/>
              <a:t>/timeseries/LNS14000000?amp%253bdata_tool=</a:t>
            </a:r>
            <a:r>
              <a:rPr lang="en-US" baseline="0" dirty="0" err="1"/>
              <a:t>XGtable&amp;output_view</a:t>
            </a:r>
            <a:r>
              <a:rPr lang="en-US" baseline="0" dirty="0"/>
              <a:t>=</a:t>
            </a:r>
            <a:r>
              <a:rPr lang="en-US" baseline="0" dirty="0" err="1"/>
              <a:t>data&amp;include_graphs</a:t>
            </a:r>
            <a:r>
              <a:rPr lang="en-US" baseline="0" dirty="0"/>
              <a:t>=true</a:t>
            </a:r>
          </a:p>
          <a:p>
            <a:endParaRPr lang="en-US" dirty="0"/>
          </a:p>
        </p:txBody>
      </p:sp>
      <p:sp>
        <p:nvSpPr>
          <p:cNvPr id="4" name="Slide Number Placeholder 3"/>
          <p:cNvSpPr>
            <a:spLocks noGrp="1"/>
          </p:cNvSpPr>
          <p:nvPr>
            <p:ph type="sldNum" sz="quarter" idx="5"/>
          </p:nvPr>
        </p:nvSpPr>
        <p:spPr/>
        <p:txBody>
          <a:bodyPr/>
          <a:lstStyle/>
          <a:p>
            <a:fld id="{92D69264-990C-8642-8380-2E19FAC2EAA7}" type="slidenum">
              <a:rPr lang="en-US" smtClean="0"/>
              <a:t>12</a:t>
            </a:fld>
            <a:endParaRPr lang="en-US"/>
          </a:p>
        </p:txBody>
      </p:sp>
    </p:spTree>
    <p:extLst>
      <p:ext uri="{BB962C8B-B14F-4D97-AF65-F5344CB8AC3E}">
        <p14:creationId xmlns:p14="http://schemas.microsoft.com/office/powerpoint/2010/main" val="3547028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1/10/25</a:t>
            </a:r>
            <a:endParaRPr lang="en-US" dirty="0"/>
          </a:p>
          <a:p>
            <a:endParaRPr lang="en-US" dirty="0"/>
          </a:p>
          <a:p>
            <a:r>
              <a:rPr lang="en-US" dirty="0"/>
              <a:t>http://</a:t>
            </a:r>
            <a:r>
              <a:rPr lang="en-US" dirty="0" err="1"/>
              <a:t>data.bls.gov</a:t>
            </a:r>
            <a:r>
              <a:rPr lang="en-US" dirty="0"/>
              <a:t>/timeseries/LNS11300000</a:t>
            </a:r>
          </a:p>
        </p:txBody>
      </p:sp>
      <p:sp>
        <p:nvSpPr>
          <p:cNvPr id="4" name="Slide Number Placeholder 3"/>
          <p:cNvSpPr>
            <a:spLocks noGrp="1"/>
          </p:cNvSpPr>
          <p:nvPr>
            <p:ph type="sldNum" sz="quarter" idx="10"/>
          </p:nvPr>
        </p:nvSpPr>
        <p:spPr/>
        <p:txBody>
          <a:bodyPr/>
          <a:lstStyle/>
          <a:p>
            <a:fld id="{87673187-B7DA-45CD-B395-D59B022E35C6}" type="slidenum">
              <a:rPr lang="en-US" smtClean="0"/>
              <a:t>13</a:t>
            </a:fld>
            <a:endParaRPr lang="en-US"/>
          </a:p>
        </p:txBody>
      </p:sp>
    </p:spTree>
    <p:extLst>
      <p:ext uri="{BB962C8B-B14F-4D97-AF65-F5344CB8AC3E}">
        <p14:creationId xmlns:p14="http://schemas.microsoft.com/office/powerpoint/2010/main" val="309062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1/10/25</a:t>
            </a:r>
          </a:p>
          <a:p>
            <a:endParaRPr lang="en-US" dirty="0"/>
          </a:p>
          <a:p>
            <a:r>
              <a:rPr lang="en-US" dirty="0"/>
              <a:t>Back Data:</a:t>
            </a:r>
          </a:p>
          <a:p>
            <a:r>
              <a:rPr lang="en-US" dirty="0"/>
              <a:t>https://</a:t>
            </a:r>
            <a:r>
              <a:rPr lang="en-US" dirty="0" err="1"/>
              <a:t>data.bls.gov</a:t>
            </a:r>
            <a:r>
              <a:rPr lang="en-US" dirty="0"/>
              <a:t>/timeseries/CES0500000003?amp%253bdata_tool=</a:t>
            </a:r>
            <a:r>
              <a:rPr lang="en-US" dirty="0" err="1"/>
              <a:t>XGtable&amp;output_view</a:t>
            </a:r>
            <a:r>
              <a:rPr lang="en-US" dirty="0"/>
              <a:t>=</a:t>
            </a:r>
            <a:r>
              <a:rPr lang="en-US" dirty="0" err="1"/>
              <a:t>data&amp;include_graphs</a:t>
            </a:r>
            <a:r>
              <a:rPr lang="en-US" dirty="0"/>
              <a:t>=true</a:t>
            </a:r>
          </a:p>
          <a:p>
            <a:endParaRPr lang="en-US" dirty="0"/>
          </a:p>
        </p:txBody>
      </p:sp>
      <p:sp>
        <p:nvSpPr>
          <p:cNvPr id="4" name="Slide Number Placeholder 3"/>
          <p:cNvSpPr>
            <a:spLocks noGrp="1"/>
          </p:cNvSpPr>
          <p:nvPr>
            <p:ph type="sldNum" sz="quarter" idx="5"/>
          </p:nvPr>
        </p:nvSpPr>
        <p:spPr/>
        <p:txBody>
          <a:bodyPr/>
          <a:lstStyle/>
          <a:p>
            <a:fld id="{92D69264-990C-8642-8380-2E19FAC2EAA7}" type="slidenum">
              <a:rPr lang="en-US" smtClean="0"/>
              <a:t>14</a:t>
            </a:fld>
            <a:endParaRPr lang="en-US"/>
          </a:p>
        </p:txBody>
      </p:sp>
    </p:spTree>
    <p:extLst>
      <p:ext uri="{BB962C8B-B14F-4D97-AF65-F5344CB8AC3E}">
        <p14:creationId xmlns:p14="http://schemas.microsoft.com/office/powerpoint/2010/main" val="4247799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12/11/24</a:t>
            </a:r>
          </a:p>
        </p:txBody>
      </p:sp>
      <p:sp>
        <p:nvSpPr>
          <p:cNvPr id="4" name="Slide Number Placeholder 3"/>
          <p:cNvSpPr>
            <a:spLocks noGrp="1"/>
          </p:cNvSpPr>
          <p:nvPr>
            <p:ph type="sldNum" sz="quarter" idx="5"/>
          </p:nvPr>
        </p:nvSpPr>
        <p:spPr/>
        <p:txBody>
          <a:bodyPr/>
          <a:lstStyle/>
          <a:p>
            <a:fld id="{BAA47DF7-3E91-443C-955D-C2A1E510DCE4}" type="slidenum">
              <a:rPr lang="en-US" smtClean="0"/>
              <a:t>15</a:t>
            </a:fld>
            <a:endParaRPr lang="en-US"/>
          </a:p>
        </p:txBody>
      </p:sp>
    </p:spTree>
    <p:extLst>
      <p:ext uri="{BB962C8B-B14F-4D97-AF65-F5344CB8AC3E}">
        <p14:creationId xmlns:p14="http://schemas.microsoft.com/office/powerpoint/2010/main" val="2600463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12/11/24</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www.bls.gov</a:t>
            </a:r>
            <a:r>
              <a:rPr lang="en-US" dirty="0"/>
              <a:t>/</a:t>
            </a:r>
            <a:r>
              <a:rPr lang="en-US" dirty="0" err="1"/>
              <a:t>news.release</a:t>
            </a:r>
            <a:r>
              <a:rPr lang="en-US" dirty="0"/>
              <a:t>/cpi.t07.htm</a:t>
            </a:r>
          </a:p>
          <a:p>
            <a:endParaRPr lang="en-US" dirty="0"/>
          </a:p>
          <a:p>
            <a:r>
              <a:rPr lang="en-US" dirty="0"/>
              <a:t>Mountain States: </a:t>
            </a:r>
          </a:p>
          <a:p>
            <a:r>
              <a:rPr lang="en-US" dirty="0"/>
              <a:t>https://</a:t>
            </a:r>
            <a:r>
              <a:rPr lang="en-US" dirty="0" err="1"/>
              <a:t>www.bls.gov</a:t>
            </a:r>
            <a:r>
              <a:rPr lang="en-US" dirty="0"/>
              <a:t>/regions/mountain-plains/cpi-summary/ro7xg01a.htm</a:t>
            </a:r>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data.bls.gov</a:t>
            </a:r>
            <a:r>
              <a:rPr lang="en-US" dirty="0"/>
              <a:t>/</a:t>
            </a:r>
            <a:r>
              <a:rPr lang="en-US" dirty="0" err="1"/>
              <a:t>PDQWeb</a:t>
            </a:r>
            <a:r>
              <a:rPr lang="en-US" dirty="0"/>
              <a:t>/cu</a:t>
            </a:r>
          </a:p>
        </p:txBody>
      </p:sp>
      <p:sp>
        <p:nvSpPr>
          <p:cNvPr id="4" name="Slide Number Placeholder 3"/>
          <p:cNvSpPr>
            <a:spLocks noGrp="1"/>
          </p:cNvSpPr>
          <p:nvPr>
            <p:ph type="sldNum" sz="quarter" idx="5"/>
          </p:nvPr>
        </p:nvSpPr>
        <p:spPr/>
        <p:txBody>
          <a:bodyPr/>
          <a:lstStyle/>
          <a:p>
            <a:fld id="{BAA47DF7-3E91-443C-955D-C2A1E510DCE4}" type="slidenum">
              <a:rPr lang="en-US" smtClean="0"/>
              <a:t>16</a:t>
            </a:fld>
            <a:endParaRPr lang="en-US"/>
          </a:p>
        </p:txBody>
      </p:sp>
    </p:spTree>
    <p:extLst>
      <p:ext uri="{BB962C8B-B14F-4D97-AF65-F5344CB8AC3E}">
        <p14:creationId xmlns:p14="http://schemas.microsoft.com/office/powerpoint/2010/main" val="2003159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12/11/24</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www.bls.gov</a:t>
            </a:r>
            <a:r>
              <a:rPr lang="en-US" dirty="0"/>
              <a:t>/</a:t>
            </a:r>
            <a:r>
              <a:rPr lang="en-US" dirty="0" err="1"/>
              <a:t>news.release</a:t>
            </a:r>
            <a:r>
              <a:rPr lang="en-US" dirty="0"/>
              <a:t>/cpi.t07.htm</a:t>
            </a:r>
          </a:p>
          <a:p>
            <a:endParaRPr lang="en-US" dirty="0"/>
          </a:p>
          <a:p>
            <a:r>
              <a:rPr lang="en-US" dirty="0"/>
              <a:t>Mountain States: </a:t>
            </a:r>
          </a:p>
          <a:p>
            <a:r>
              <a:rPr lang="en-US" dirty="0"/>
              <a:t>https://</a:t>
            </a:r>
            <a:r>
              <a:rPr lang="en-US" dirty="0" err="1"/>
              <a:t>www.bls.gov</a:t>
            </a:r>
            <a:r>
              <a:rPr lang="en-US" dirty="0"/>
              <a:t>/regions/mountain-plains/cpi-summary/ro7xg01a.htm</a:t>
            </a:r>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data.bls.gov</a:t>
            </a:r>
            <a:r>
              <a:rPr lang="en-US" dirty="0"/>
              <a:t>/</a:t>
            </a:r>
            <a:r>
              <a:rPr lang="en-US" dirty="0" err="1"/>
              <a:t>PDQWeb</a:t>
            </a:r>
            <a:r>
              <a:rPr lang="en-US" dirty="0"/>
              <a:t>/cu</a:t>
            </a:r>
          </a:p>
        </p:txBody>
      </p:sp>
      <p:sp>
        <p:nvSpPr>
          <p:cNvPr id="4" name="Slide Number Placeholder 3"/>
          <p:cNvSpPr>
            <a:spLocks noGrp="1"/>
          </p:cNvSpPr>
          <p:nvPr>
            <p:ph type="sldNum" sz="quarter" idx="5"/>
          </p:nvPr>
        </p:nvSpPr>
        <p:spPr/>
        <p:txBody>
          <a:bodyPr/>
          <a:lstStyle/>
          <a:p>
            <a:fld id="{BAA47DF7-3E91-443C-955D-C2A1E510DCE4}" type="slidenum">
              <a:rPr lang="en-US" smtClean="0"/>
              <a:t>17</a:t>
            </a:fld>
            <a:endParaRPr lang="en-US"/>
          </a:p>
        </p:txBody>
      </p:sp>
    </p:spTree>
    <p:extLst>
      <p:ext uri="{BB962C8B-B14F-4D97-AF65-F5344CB8AC3E}">
        <p14:creationId xmlns:p14="http://schemas.microsoft.com/office/powerpoint/2010/main" val="1987518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12/11/24</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www.bls.gov</a:t>
            </a:r>
            <a:r>
              <a:rPr lang="en-US" dirty="0"/>
              <a:t>/</a:t>
            </a:r>
            <a:r>
              <a:rPr lang="en-US" dirty="0" err="1"/>
              <a:t>news.release</a:t>
            </a:r>
            <a:r>
              <a:rPr lang="en-US" dirty="0"/>
              <a:t>/cpi.t07.htm</a:t>
            </a:r>
          </a:p>
          <a:p>
            <a:endParaRPr lang="en-US" dirty="0"/>
          </a:p>
          <a:p>
            <a:r>
              <a:rPr lang="en-US" dirty="0"/>
              <a:t>Mountain States: </a:t>
            </a:r>
          </a:p>
          <a:p>
            <a:r>
              <a:rPr lang="en-US" dirty="0"/>
              <a:t>https://</a:t>
            </a:r>
            <a:r>
              <a:rPr lang="en-US" dirty="0" err="1"/>
              <a:t>www.bls.gov</a:t>
            </a:r>
            <a:r>
              <a:rPr lang="en-US" dirty="0"/>
              <a:t>/regions/mountain-plains/cpi-summary/ro7xg01a.htm</a:t>
            </a:r>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data.bls.gov</a:t>
            </a:r>
            <a:r>
              <a:rPr lang="en-US" dirty="0"/>
              <a:t>/</a:t>
            </a:r>
            <a:r>
              <a:rPr lang="en-US" dirty="0" err="1"/>
              <a:t>PDQWeb</a:t>
            </a:r>
            <a:r>
              <a:rPr lang="en-US" dirty="0"/>
              <a:t>/cu</a:t>
            </a:r>
          </a:p>
          <a:p>
            <a:endParaRPr lang="en-US" dirty="0"/>
          </a:p>
        </p:txBody>
      </p:sp>
      <p:sp>
        <p:nvSpPr>
          <p:cNvPr id="4" name="Slide Number Placeholder 3"/>
          <p:cNvSpPr>
            <a:spLocks noGrp="1"/>
          </p:cNvSpPr>
          <p:nvPr>
            <p:ph type="sldNum" sz="quarter" idx="5"/>
          </p:nvPr>
        </p:nvSpPr>
        <p:spPr/>
        <p:txBody>
          <a:bodyPr/>
          <a:lstStyle/>
          <a:p>
            <a:fld id="{92D69264-990C-8642-8380-2E19FAC2EAA7}" type="slidenum">
              <a:rPr lang="en-US" smtClean="0"/>
              <a:t>18</a:t>
            </a:fld>
            <a:endParaRPr lang="en-US"/>
          </a:p>
        </p:txBody>
      </p:sp>
    </p:spTree>
    <p:extLst>
      <p:ext uri="{BB962C8B-B14F-4D97-AF65-F5344CB8AC3E}">
        <p14:creationId xmlns:p14="http://schemas.microsoft.com/office/powerpoint/2010/main" val="1435381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12/11/24</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www.bls.gov</a:t>
            </a:r>
            <a:r>
              <a:rPr lang="en-US" dirty="0"/>
              <a:t>/</a:t>
            </a:r>
            <a:r>
              <a:rPr lang="en-US" dirty="0" err="1"/>
              <a:t>news.release</a:t>
            </a:r>
            <a:r>
              <a:rPr lang="en-US" dirty="0"/>
              <a:t>/cpi.t07.htm</a:t>
            </a:r>
          </a:p>
          <a:p>
            <a:endParaRPr lang="en-US" dirty="0"/>
          </a:p>
          <a:p>
            <a:r>
              <a:rPr lang="en-US" dirty="0"/>
              <a:t>Mountain States: </a:t>
            </a:r>
          </a:p>
          <a:p>
            <a:r>
              <a:rPr lang="en-US" dirty="0"/>
              <a:t>https://</a:t>
            </a:r>
            <a:r>
              <a:rPr lang="en-US" dirty="0" err="1"/>
              <a:t>www.bls.gov</a:t>
            </a:r>
            <a:r>
              <a:rPr lang="en-US" dirty="0"/>
              <a:t>/regions/mountain-plains/cpi-summary/ro7xg01a.htm</a:t>
            </a:r>
          </a:p>
          <a:p>
            <a:endParaRPr lang="en-US" dirty="0"/>
          </a:p>
          <a:p>
            <a:r>
              <a:rPr lang="en-US" dirty="0"/>
              <a:t>-</a:t>
            </a:r>
          </a:p>
          <a:p>
            <a:endParaRPr lang="en-US" dirty="0"/>
          </a:p>
          <a:p>
            <a:r>
              <a:rPr lang="en-US" dirty="0"/>
              <a:t>Back Data: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data.bls.gov</a:t>
            </a:r>
            <a:r>
              <a:rPr lang="en-US" dirty="0"/>
              <a:t>/</a:t>
            </a:r>
            <a:r>
              <a:rPr lang="en-US" dirty="0" err="1"/>
              <a:t>PDQWeb</a:t>
            </a:r>
            <a:r>
              <a:rPr lang="en-US" dirty="0"/>
              <a:t>/cu</a:t>
            </a:r>
          </a:p>
        </p:txBody>
      </p:sp>
      <p:sp>
        <p:nvSpPr>
          <p:cNvPr id="4" name="Slide Number Placeholder 3"/>
          <p:cNvSpPr>
            <a:spLocks noGrp="1"/>
          </p:cNvSpPr>
          <p:nvPr>
            <p:ph type="sldNum" sz="quarter" idx="5"/>
          </p:nvPr>
        </p:nvSpPr>
        <p:spPr/>
        <p:txBody>
          <a:bodyPr/>
          <a:lstStyle/>
          <a:p>
            <a:fld id="{92D69264-990C-8642-8380-2E19FAC2EAA7}" type="slidenum">
              <a:rPr lang="en-US" smtClean="0"/>
              <a:t>19</a:t>
            </a:fld>
            <a:endParaRPr lang="en-US"/>
          </a:p>
        </p:txBody>
      </p:sp>
    </p:spTree>
    <p:extLst>
      <p:ext uri="{BB962C8B-B14F-4D97-AF65-F5344CB8AC3E}">
        <p14:creationId xmlns:p14="http://schemas.microsoft.com/office/powerpoint/2010/main" val="82112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12/11/24</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www.bls.gov</a:t>
            </a:r>
            <a:r>
              <a:rPr lang="en-US" dirty="0"/>
              <a:t>/</a:t>
            </a:r>
            <a:r>
              <a:rPr lang="en-US" dirty="0" err="1"/>
              <a:t>news.release</a:t>
            </a:r>
            <a:r>
              <a:rPr lang="en-US" dirty="0"/>
              <a:t>/cpi.t07.htm</a:t>
            </a:r>
          </a:p>
          <a:p>
            <a:endParaRPr lang="en-US" dirty="0"/>
          </a:p>
          <a:p>
            <a:r>
              <a:rPr lang="en-US" dirty="0"/>
              <a:t>Mountain States:</a:t>
            </a:r>
          </a:p>
          <a:p>
            <a:r>
              <a:rPr lang="en-US" dirty="0"/>
              <a:t>https://</a:t>
            </a:r>
            <a:r>
              <a:rPr lang="en-US" dirty="0" err="1"/>
              <a:t>www.bls.gov</a:t>
            </a:r>
            <a:r>
              <a:rPr lang="en-US" dirty="0"/>
              <a:t>/regions/mountain-plains/cpi-summary/ro7xg01a.htm</a:t>
            </a:r>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data.bls.gov</a:t>
            </a:r>
            <a:r>
              <a:rPr lang="en-US" dirty="0"/>
              <a:t>/</a:t>
            </a:r>
            <a:r>
              <a:rPr lang="en-US" dirty="0" err="1"/>
              <a:t>PDQWeb</a:t>
            </a:r>
            <a:r>
              <a:rPr lang="en-US" dirty="0"/>
              <a:t>/cu</a:t>
            </a:r>
          </a:p>
        </p:txBody>
      </p:sp>
      <p:sp>
        <p:nvSpPr>
          <p:cNvPr id="4" name="Slide Number Placeholder 3"/>
          <p:cNvSpPr>
            <a:spLocks noGrp="1"/>
          </p:cNvSpPr>
          <p:nvPr>
            <p:ph type="sldNum" sz="quarter" idx="5"/>
          </p:nvPr>
        </p:nvSpPr>
        <p:spPr/>
        <p:txBody>
          <a:bodyPr/>
          <a:lstStyle/>
          <a:p>
            <a:fld id="{BAA47DF7-3E91-443C-955D-C2A1E510DCE4}" type="slidenum">
              <a:rPr lang="en-US" smtClean="0"/>
              <a:t>20</a:t>
            </a:fld>
            <a:endParaRPr lang="en-US"/>
          </a:p>
        </p:txBody>
      </p:sp>
    </p:spTree>
    <p:extLst>
      <p:ext uri="{BB962C8B-B14F-4D97-AF65-F5344CB8AC3E}">
        <p14:creationId xmlns:p14="http://schemas.microsoft.com/office/powerpoint/2010/main" val="404591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12/23/24</a:t>
            </a:r>
          </a:p>
          <a:p>
            <a:endParaRPr lang="en-US" dirty="0"/>
          </a:p>
          <a:p>
            <a:r>
              <a:rPr lang="en-US" dirty="0"/>
              <a:t>Effective Federal Funds Rate:</a:t>
            </a:r>
          </a:p>
          <a:p>
            <a:endParaRPr lang="en-US" dirty="0"/>
          </a:p>
          <a:p>
            <a:r>
              <a:rPr lang="en-US" dirty="0"/>
              <a:t>https://</a:t>
            </a:r>
            <a:r>
              <a:rPr lang="en-US" dirty="0" err="1"/>
              <a:t>www.federalreserve.gov</a:t>
            </a:r>
            <a:r>
              <a:rPr lang="en-US" dirty="0"/>
              <a:t>/releases/H15/</a:t>
            </a:r>
            <a:r>
              <a:rPr lang="en-US" dirty="0" err="1"/>
              <a:t>default.htm</a:t>
            </a:r>
            <a:endParaRPr lang="en-US" dirty="0"/>
          </a:p>
          <a:p>
            <a:endParaRPr lang="en-US" dirty="0"/>
          </a:p>
          <a:p>
            <a:r>
              <a:rPr lang="en-US" dirty="0"/>
              <a:t>https://</a:t>
            </a:r>
            <a:r>
              <a:rPr lang="en-US" dirty="0" err="1"/>
              <a:t>www.federalreserve.gov</a:t>
            </a:r>
            <a:r>
              <a:rPr lang="en-US" dirty="0"/>
              <a:t>/</a:t>
            </a:r>
            <a:r>
              <a:rPr lang="en-US" dirty="0" err="1"/>
              <a:t>datadownload</a:t>
            </a:r>
            <a:r>
              <a:rPr lang="en-US" dirty="0"/>
              <a:t>/</a:t>
            </a:r>
            <a:r>
              <a:rPr lang="en-US" dirty="0" err="1"/>
              <a:t>Choose.aspx?rel</a:t>
            </a:r>
            <a:r>
              <a:rPr lang="en-US" dirty="0"/>
              <a:t>=H15</a:t>
            </a:r>
          </a:p>
          <a:p>
            <a:endParaRPr lang="en-US" dirty="0"/>
          </a:p>
        </p:txBody>
      </p:sp>
      <p:sp>
        <p:nvSpPr>
          <p:cNvPr id="4" name="Slide Number Placeholder 3"/>
          <p:cNvSpPr>
            <a:spLocks noGrp="1"/>
          </p:cNvSpPr>
          <p:nvPr>
            <p:ph type="sldNum" sz="quarter" idx="5"/>
          </p:nvPr>
        </p:nvSpPr>
        <p:spPr/>
        <p:txBody>
          <a:bodyPr/>
          <a:lstStyle/>
          <a:p>
            <a:fld id="{4B2366A3-DD7A-044E-89A4-81F7C5CF9FA1}" type="slidenum">
              <a:rPr lang="en-US" smtClean="0"/>
              <a:t>3</a:t>
            </a:fld>
            <a:endParaRPr lang="en-US"/>
          </a:p>
        </p:txBody>
      </p:sp>
    </p:spTree>
    <p:extLst>
      <p:ext uri="{BB962C8B-B14F-4D97-AF65-F5344CB8AC3E}">
        <p14:creationId xmlns:p14="http://schemas.microsoft.com/office/powerpoint/2010/main" val="1404928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12/11/24</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www.bls.gov</a:t>
            </a:r>
            <a:r>
              <a:rPr lang="en-US" dirty="0"/>
              <a:t>/</a:t>
            </a:r>
            <a:r>
              <a:rPr lang="en-US" dirty="0" err="1"/>
              <a:t>news.release</a:t>
            </a:r>
            <a:r>
              <a:rPr lang="en-US" dirty="0"/>
              <a:t>/cpi.t07.htm</a:t>
            </a:r>
          </a:p>
          <a:p>
            <a:endParaRPr lang="en-US" dirty="0"/>
          </a:p>
          <a:p>
            <a:r>
              <a:rPr lang="en-US" dirty="0"/>
              <a:t>Mountain States: </a:t>
            </a:r>
          </a:p>
          <a:p>
            <a:r>
              <a:rPr lang="en-US" dirty="0"/>
              <a:t>https://</a:t>
            </a:r>
            <a:r>
              <a:rPr lang="en-US" dirty="0" err="1"/>
              <a:t>www.bls.gov</a:t>
            </a:r>
            <a:r>
              <a:rPr lang="en-US" dirty="0"/>
              <a:t>/regions/mountain-plains/cpi-summary/ro7xg01a.htm</a:t>
            </a:r>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data.bls.gov</a:t>
            </a:r>
            <a:r>
              <a:rPr lang="en-US" dirty="0"/>
              <a:t>/</a:t>
            </a:r>
            <a:r>
              <a:rPr lang="en-US" dirty="0" err="1"/>
              <a:t>PDQWeb</a:t>
            </a:r>
            <a:r>
              <a:rPr lang="en-US" dirty="0"/>
              <a:t>/cu</a:t>
            </a:r>
          </a:p>
        </p:txBody>
      </p:sp>
      <p:sp>
        <p:nvSpPr>
          <p:cNvPr id="4" name="Slide Number Placeholder 3"/>
          <p:cNvSpPr>
            <a:spLocks noGrp="1"/>
          </p:cNvSpPr>
          <p:nvPr>
            <p:ph type="sldNum" sz="quarter" idx="5"/>
          </p:nvPr>
        </p:nvSpPr>
        <p:spPr/>
        <p:txBody>
          <a:bodyPr/>
          <a:lstStyle/>
          <a:p>
            <a:fld id="{BAA47DF7-3E91-443C-955D-C2A1E510DCE4}" type="slidenum">
              <a:rPr lang="en-US" smtClean="0"/>
              <a:t>21</a:t>
            </a:fld>
            <a:endParaRPr lang="en-US"/>
          </a:p>
        </p:txBody>
      </p:sp>
    </p:spTree>
    <p:extLst>
      <p:ext uri="{BB962C8B-B14F-4D97-AF65-F5344CB8AC3E}">
        <p14:creationId xmlns:p14="http://schemas.microsoft.com/office/powerpoint/2010/main" val="3188571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213BA-3DBE-70BD-5579-FEF65525F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D0F8F-C5BF-C06F-F44A-B5AF5076D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77E67-08C1-2CA6-7132-7FBC7A0CDD2B}"/>
              </a:ext>
            </a:extLst>
          </p:cNvPr>
          <p:cNvSpPr>
            <a:spLocks noGrp="1"/>
          </p:cNvSpPr>
          <p:nvPr>
            <p:ph type="body" idx="1"/>
          </p:nvPr>
        </p:nvSpPr>
        <p:spPr/>
        <p:txBody>
          <a:bodyPr/>
          <a:lstStyle/>
          <a:p>
            <a:r>
              <a:rPr lang="en-US" dirty="0"/>
              <a:t>12/11/24</a:t>
            </a:r>
          </a:p>
        </p:txBody>
      </p:sp>
      <p:sp>
        <p:nvSpPr>
          <p:cNvPr id="4" name="Slide Number Placeholder 3">
            <a:extLst>
              <a:ext uri="{FF2B5EF4-FFF2-40B4-BE49-F238E27FC236}">
                <a16:creationId xmlns:a16="http://schemas.microsoft.com/office/drawing/2014/main" id="{267FEDA2-C7E3-B062-3295-C1409650CA04}"/>
              </a:ext>
            </a:extLst>
          </p:cNvPr>
          <p:cNvSpPr>
            <a:spLocks noGrp="1"/>
          </p:cNvSpPr>
          <p:nvPr>
            <p:ph type="sldNum" sz="quarter" idx="10"/>
          </p:nvPr>
        </p:nvSpPr>
        <p:spPr/>
        <p:txBody>
          <a:bodyPr/>
          <a:lstStyle/>
          <a:p>
            <a:fld id="{BAA47DF7-3E91-443C-955D-C2A1E510DCE4}" type="slidenum">
              <a:rPr lang="en-US" smtClean="0"/>
              <a:t>22</a:t>
            </a:fld>
            <a:endParaRPr lang="en-US"/>
          </a:p>
        </p:txBody>
      </p:sp>
    </p:spTree>
    <p:extLst>
      <p:ext uri="{BB962C8B-B14F-4D97-AF65-F5344CB8AC3E}">
        <p14:creationId xmlns:p14="http://schemas.microsoft.com/office/powerpoint/2010/main" val="3570114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060A1-68ED-0171-F54C-FF6C6814C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07781-EBEB-7198-0757-2B43CD59C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F6CBF-AEE1-8C86-1FC5-7F27093EFFBE}"/>
              </a:ext>
            </a:extLst>
          </p:cNvPr>
          <p:cNvSpPr>
            <a:spLocks noGrp="1"/>
          </p:cNvSpPr>
          <p:nvPr>
            <p:ph type="body" idx="1"/>
          </p:nvPr>
        </p:nvSpPr>
        <p:spPr/>
        <p:txBody>
          <a:bodyPr/>
          <a:lstStyle/>
          <a:p>
            <a:r>
              <a:rPr lang="en-US" dirty="0"/>
              <a:t>10/31/24</a:t>
            </a:r>
          </a:p>
        </p:txBody>
      </p:sp>
      <p:sp>
        <p:nvSpPr>
          <p:cNvPr id="4" name="Slide Number Placeholder 3">
            <a:extLst>
              <a:ext uri="{FF2B5EF4-FFF2-40B4-BE49-F238E27FC236}">
                <a16:creationId xmlns:a16="http://schemas.microsoft.com/office/drawing/2014/main" id="{97E833A1-80D2-7683-31D2-05205D8AF1AC}"/>
              </a:ext>
            </a:extLst>
          </p:cNvPr>
          <p:cNvSpPr>
            <a:spLocks noGrp="1"/>
          </p:cNvSpPr>
          <p:nvPr>
            <p:ph type="sldNum" sz="quarter" idx="10"/>
          </p:nvPr>
        </p:nvSpPr>
        <p:spPr/>
        <p:txBody>
          <a:bodyPr/>
          <a:lstStyle/>
          <a:p>
            <a:fld id="{BAA47DF7-3E91-443C-955D-C2A1E510DCE4}" type="slidenum">
              <a:rPr lang="en-US" smtClean="0"/>
              <a:t>23</a:t>
            </a:fld>
            <a:endParaRPr lang="en-US"/>
          </a:p>
        </p:txBody>
      </p:sp>
    </p:spTree>
    <p:extLst>
      <p:ext uri="{BB962C8B-B14F-4D97-AF65-F5344CB8AC3E}">
        <p14:creationId xmlns:p14="http://schemas.microsoft.com/office/powerpoint/2010/main" val="146822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CD614-7E99-40AF-634C-98784AB2F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5FF15-CF34-C735-7A1F-90EA4FFE72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2EE4F-6214-D653-2B95-269D78AEC075}"/>
              </a:ext>
            </a:extLst>
          </p:cNvPr>
          <p:cNvSpPr>
            <a:spLocks noGrp="1"/>
          </p:cNvSpPr>
          <p:nvPr>
            <p:ph type="body" idx="1"/>
          </p:nvPr>
        </p:nvSpPr>
        <p:spPr/>
        <p:txBody>
          <a:bodyPr/>
          <a:lstStyle/>
          <a:p>
            <a:r>
              <a:rPr lang="en-US" dirty="0"/>
              <a:t>11/19/24</a:t>
            </a:r>
          </a:p>
          <a:p>
            <a:endParaRPr lang="en-US" dirty="0"/>
          </a:p>
          <a:p>
            <a:r>
              <a:rPr lang="en-US" dirty="0"/>
              <a:t>- Highest since Q4 2011</a:t>
            </a:r>
          </a:p>
        </p:txBody>
      </p:sp>
      <p:sp>
        <p:nvSpPr>
          <p:cNvPr id="4" name="Slide Number Placeholder 3">
            <a:extLst>
              <a:ext uri="{FF2B5EF4-FFF2-40B4-BE49-F238E27FC236}">
                <a16:creationId xmlns:a16="http://schemas.microsoft.com/office/drawing/2014/main" id="{7C91C6F4-9EDC-8718-6154-9133CBF2D726}"/>
              </a:ext>
            </a:extLst>
          </p:cNvPr>
          <p:cNvSpPr>
            <a:spLocks noGrp="1"/>
          </p:cNvSpPr>
          <p:nvPr>
            <p:ph type="sldNum" sz="quarter" idx="10"/>
          </p:nvPr>
        </p:nvSpPr>
        <p:spPr/>
        <p:txBody>
          <a:bodyPr/>
          <a:lstStyle/>
          <a:p>
            <a:fld id="{BAA47DF7-3E91-443C-955D-C2A1E510DCE4}" type="slidenum">
              <a:rPr lang="en-US" smtClean="0"/>
              <a:t>24</a:t>
            </a:fld>
            <a:endParaRPr lang="en-US"/>
          </a:p>
        </p:txBody>
      </p:sp>
    </p:spTree>
    <p:extLst>
      <p:ext uri="{BB962C8B-B14F-4D97-AF65-F5344CB8AC3E}">
        <p14:creationId xmlns:p14="http://schemas.microsoft.com/office/powerpoint/2010/main" val="2156467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10/18/24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www.bloomberg.com</a:t>
            </a:r>
            <a:r>
              <a:rPr lang="en-US" dirty="0"/>
              <a:t>/news/newsletters/2024-10-15/us-economy-latest-higher-earners-are-driving-consumer-spending?cmpid=BBD101824_NEF&amp;utm_medium=</a:t>
            </a:r>
            <a:r>
              <a:rPr lang="en-US" dirty="0" err="1"/>
              <a:t>email&amp;utm_source</a:t>
            </a:r>
            <a:r>
              <a:rPr lang="en-US" dirty="0"/>
              <a:t>=</a:t>
            </a:r>
            <a:r>
              <a:rPr lang="en-US" dirty="0" err="1"/>
              <a:t>newsletter&amp;utm_term</a:t>
            </a:r>
            <a:r>
              <a:rPr lang="en-US" dirty="0"/>
              <a:t>=241018&amp;utm_campaign=</a:t>
            </a:r>
            <a:r>
              <a:rPr lang="en-US" dirty="0" err="1"/>
              <a:t>nef</a:t>
            </a:r>
            <a:endParaRPr lang="en-US" dirty="0"/>
          </a:p>
        </p:txBody>
      </p:sp>
      <p:sp>
        <p:nvSpPr>
          <p:cNvPr id="4" name="Slide Number Placeholder 3"/>
          <p:cNvSpPr>
            <a:spLocks noGrp="1"/>
          </p:cNvSpPr>
          <p:nvPr>
            <p:ph type="sldNum" sz="quarter" idx="5"/>
          </p:nvPr>
        </p:nvSpPr>
        <p:spPr/>
        <p:txBody>
          <a:bodyPr/>
          <a:lstStyle/>
          <a:p>
            <a:fld id="{92D69264-990C-8642-8380-2E19FAC2EAA7}" type="slidenum">
              <a:rPr lang="en-US" smtClean="0"/>
              <a:t>25</a:t>
            </a:fld>
            <a:endParaRPr lang="en-US"/>
          </a:p>
        </p:txBody>
      </p:sp>
    </p:spTree>
    <p:extLst>
      <p:ext uri="{BB962C8B-B14F-4D97-AF65-F5344CB8AC3E}">
        <p14:creationId xmlns:p14="http://schemas.microsoft.com/office/powerpoint/2010/main" val="2373915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5/16/24</a:t>
            </a:r>
          </a:p>
          <a:p>
            <a:r>
              <a:rPr lang="en-US"/>
              <a:t>https://</a:t>
            </a:r>
            <a:r>
              <a:rPr lang="en-US" err="1"/>
              <a:t>www.crfb.org</a:t>
            </a:r>
            <a:r>
              <a:rPr lang="en-US"/>
              <a:t>/blogs/interest-costs-just-surpassed-defense-and-</a:t>
            </a:r>
            <a:r>
              <a:rPr lang="en-US" err="1"/>
              <a:t>medicare</a:t>
            </a:r>
            <a:endParaRPr lang="en-US"/>
          </a:p>
          <a:p>
            <a:r>
              <a:rPr lang="en-US"/>
              <a:t>https://</a:t>
            </a:r>
            <a:r>
              <a:rPr lang="en-US" err="1"/>
              <a:t>www.crfb.org</a:t>
            </a:r>
            <a:r>
              <a:rPr lang="en-US"/>
              <a:t>/blogs/do-we-spend-more-interest-defense</a:t>
            </a:r>
          </a:p>
        </p:txBody>
      </p:sp>
      <p:sp>
        <p:nvSpPr>
          <p:cNvPr id="4" name="Slide Number Placeholder 3"/>
          <p:cNvSpPr>
            <a:spLocks noGrp="1"/>
          </p:cNvSpPr>
          <p:nvPr>
            <p:ph type="sldNum" sz="quarter" idx="5"/>
          </p:nvPr>
        </p:nvSpPr>
        <p:spPr/>
        <p:txBody>
          <a:bodyPr/>
          <a:lstStyle/>
          <a:p>
            <a:fld id="{92D69264-990C-8642-8380-2E19FAC2EAA7}" type="slidenum">
              <a:rPr lang="en-US" smtClean="0"/>
              <a:t>26</a:t>
            </a:fld>
            <a:endParaRPr lang="en-US"/>
          </a:p>
        </p:txBody>
      </p:sp>
    </p:spTree>
    <p:extLst>
      <p:ext uri="{BB962C8B-B14F-4D97-AF65-F5344CB8AC3E}">
        <p14:creationId xmlns:p14="http://schemas.microsoft.com/office/powerpoint/2010/main" val="3958402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5/6/24</a:t>
            </a:r>
          </a:p>
          <a:p>
            <a:r>
              <a:rPr lang="en-US"/>
              <a:t>https://</a:t>
            </a:r>
            <a:r>
              <a:rPr lang="en-US" err="1"/>
              <a:t>www.crfb.org</a:t>
            </a:r>
            <a:r>
              <a:rPr lang="en-US"/>
              <a:t>/papers/analysis-2024-social-security-trustees-report</a:t>
            </a:r>
          </a:p>
        </p:txBody>
      </p:sp>
      <p:sp>
        <p:nvSpPr>
          <p:cNvPr id="4" name="Slide Number Placeholder 3"/>
          <p:cNvSpPr>
            <a:spLocks noGrp="1"/>
          </p:cNvSpPr>
          <p:nvPr>
            <p:ph type="sldNum" sz="quarter" idx="5"/>
          </p:nvPr>
        </p:nvSpPr>
        <p:spPr/>
        <p:txBody>
          <a:bodyPr/>
          <a:lstStyle/>
          <a:p>
            <a:fld id="{92D69264-990C-8642-8380-2E19FAC2EAA7}" type="slidenum">
              <a:rPr lang="en-US" smtClean="0"/>
              <a:t>27</a:t>
            </a:fld>
            <a:endParaRPr lang="en-US"/>
          </a:p>
        </p:txBody>
      </p:sp>
    </p:spTree>
    <p:extLst>
      <p:ext uri="{BB962C8B-B14F-4D97-AF65-F5344CB8AC3E}">
        <p14:creationId xmlns:p14="http://schemas.microsoft.com/office/powerpoint/2010/main" val="1193513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pitchFamily="34" charset="-128"/>
              </a:defRPr>
            </a:lvl1pPr>
            <a:lvl2pPr marL="736558" indent="-283291" eaLnBrk="0" hangingPunct="0">
              <a:defRPr sz="2400">
                <a:solidFill>
                  <a:schemeClr val="tx1"/>
                </a:solidFill>
                <a:latin typeface="Arial" charset="0"/>
                <a:ea typeface="ＭＳ Ｐゴシック" pitchFamily="34" charset="-128"/>
              </a:defRPr>
            </a:lvl2pPr>
            <a:lvl3pPr marL="1133166" indent="-226633" eaLnBrk="0" hangingPunct="0">
              <a:defRPr sz="2400">
                <a:solidFill>
                  <a:schemeClr val="tx1"/>
                </a:solidFill>
                <a:latin typeface="Arial" charset="0"/>
                <a:ea typeface="ＭＳ Ｐゴシック" pitchFamily="34" charset="-128"/>
              </a:defRPr>
            </a:lvl3pPr>
            <a:lvl4pPr marL="1586432" indent="-226633" eaLnBrk="0" hangingPunct="0">
              <a:defRPr sz="2400">
                <a:solidFill>
                  <a:schemeClr val="tx1"/>
                </a:solidFill>
                <a:latin typeface="Arial" charset="0"/>
                <a:ea typeface="ＭＳ Ｐゴシック" pitchFamily="34" charset="-128"/>
              </a:defRPr>
            </a:lvl4pPr>
            <a:lvl5pPr marL="2039697" indent="-226633" eaLnBrk="0" hangingPunct="0">
              <a:defRPr sz="2400">
                <a:solidFill>
                  <a:schemeClr val="tx1"/>
                </a:solidFill>
                <a:latin typeface="Arial" charset="0"/>
                <a:ea typeface="ＭＳ Ｐゴシック" pitchFamily="34" charset="-128"/>
              </a:defRPr>
            </a:lvl5pPr>
            <a:lvl6pPr marL="2492964" indent="-226633" eaLnBrk="0" fontAlgn="base" hangingPunct="0">
              <a:spcBef>
                <a:spcPct val="0"/>
              </a:spcBef>
              <a:spcAft>
                <a:spcPct val="0"/>
              </a:spcAft>
              <a:defRPr sz="2400">
                <a:solidFill>
                  <a:schemeClr val="tx1"/>
                </a:solidFill>
                <a:latin typeface="Arial" charset="0"/>
                <a:ea typeface="ＭＳ Ｐゴシック" pitchFamily="34" charset="-128"/>
              </a:defRPr>
            </a:lvl6pPr>
            <a:lvl7pPr marL="2946229" indent="-226633" eaLnBrk="0" fontAlgn="base" hangingPunct="0">
              <a:spcBef>
                <a:spcPct val="0"/>
              </a:spcBef>
              <a:spcAft>
                <a:spcPct val="0"/>
              </a:spcAft>
              <a:defRPr sz="2400">
                <a:solidFill>
                  <a:schemeClr val="tx1"/>
                </a:solidFill>
                <a:latin typeface="Arial" charset="0"/>
                <a:ea typeface="ＭＳ Ｐゴシック" pitchFamily="34" charset="-128"/>
              </a:defRPr>
            </a:lvl7pPr>
            <a:lvl8pPr marL="3399497" indent="-226633" eaLnBrk="0" fontAlgn="base" hangingPunct="0">
              <a:spcBef>
                <a:spcPct val="0"/>
              </a:spcBef>
              <a:spcAft>
                <a:spcPct val="0"/>
              </a:spcAft>
              <a:defRPr sz="2400">
                <a:solidFill>
                  <a:schemeClr val="tx1"/>
                </a:solidFill>
                <a:latin typeface="Arial" charset="0"/>
                <a:ea typeface="ＭＳ Ｐゴシック" pitchFamily="34" charset="-128"/>
              </a:defRPr>
            </a:lvl8pPr>
            <a:lvl9pPr marL="3852762" indent="-226633"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665748CD-45FB-4F20-84FF-2DC1519C4F76}" type="slidenum">
              <a:rPr lang="en-US" sz="1200"/>
              <a:pPr>
                <a:defRPr/>
              </a:pPr>
              <a:t>28</a:t>
            </a:fld>
            <a:endParaRPr lang="en-US" sz="1200"/>
          </a:p>
        </p:txBody>
      </p:sp>
    </p:spTree>
    <p:extLst>
      <p:ext uri="{BB962C8B-B14F-4D97-AF65-F5344CB8AC3E}">
        <p14:creationId xmlns:p14="http://schemas.microsoft.com/office/powerpoint/2010/main" val="2628041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A5327-8303-2F74-C8AF-629DA2DF2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2DC54-BD7D-6BF1-AB08-B836BEC93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94A4F-582C-F308-983F-BB2B70D93C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1/6/25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Utah: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Idaho: 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Lowest: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ptos Narrow" panose="020B0004020202020204" pitchFamily="34" charset="0"/>
              </a:rPr>
              <a:t>Mississippi</a:t>
            </a:r>
            <a:r>
              <a:rPr lang="en-US" dirty="0"/>
              <a:t> </a:t>
            </a:r>
            <a:r>
              <a:rPr lang="en-US" sz="1800" b="0" i="0" u="none" strike="noStrike" dirty="0">
                <a:solidFill>
                  <a:srgbClr val="000000"/>
                </a:solidFill>
                <a:effectLst/>
                <a:latin typeface="Aptos Narrow" panose="020B0004020202020204" pitchFamily="34" charset="0"/>
              </a:rPr>
              <a:t>1.8</a:t>
            </a:r>
            <a:r>
              <a:rPr lang="en-US" dirty="0"/>
              <a:t> </a:t>
            </a:r>
            <a:r>
              <a:rPr lang="en-US" sz="1800" b="0" i="0" u="none" strike="noStrike" dirty="0">
                <a:solidFill>
                  <a:srgbClr val="000000"/>
                </a:solidFill>
                <a:effectLst/>
                <a:latin typeface="Aptos Narrow" panose="020B0004020202020204" pitchFamily="34" charset="0"/>
              </a:rPr>
              <a:t>South Dakota</a:t>
            </a:r>
            <a:r>
              <a:rPr lang="en-US" dirty="0"/>
              <a:t> </a:t>
            </a:r>
            <a:r>
              <a:rPr lang="en-US" sz="1800" b="0" i="0" u="none" strike="noStrike" dirty="0">
                <a:solidFill>
                  <a:srgbClr val="000000"/>
                </a:solidFill>
                <a:effectLst/>
                <a:latin typeface="Aptos Narrow" panose="020B0004020202020204" pitchFamily="34" charset="0"/>
              </a:rPr>
              <a:t>2</a:t>
            </a:r>
            <a:r>
              <a:rPr lang="en-US" dirty="0"/>
              <a:t> </a:t>
            </a:r>
            <a:r>
              <a:rPr lang="en-US" sz="1800" b="0" i="0" u="none" strike="noStrike" dirty="0">
                <a:solidFill>
                  <a:srgbClr val="000000"/>
                </a:solidFill>
                <a:effectLst/>
                <a:latin typeface="Aptos Narrow" panose="020B0004020202020204" pitchFamily="34" charset="0"/>
              </a:rPr>
              <a:t>Iowa</a:t>
            </a:r>
            <a:r>
              <a:rPr lang="en-US" dirty="0"/>
              <a:t> </a:t>
            </a:r>
            <a:r>
              <a:rPr lang="en-US" sz="1800" b="0" i="0" u="none" strike="noStrike" dirty="0">
                <a:solidFill>
                  <a:srgbClr val="000000"/>
                </a:solidFill>
                <a:effectLst/>
                <a:latin typeface="Aptos Narrow" panose="020B0004020202020204" pitchFamily="34" charset="0"/>
              </a:rPr>
              <a:t>2.2</a:t>
            </a:r>
            <a:r>
              <a:rPr lang="en-US" dirty="0"/>
              <a:t> </a:t>
            </a:r>
            <a:r>
              <a:rPr lang="en-US" sz="1800" b="0" i="0" u="none" strike="noStrike" dirty="0">
                <a:solidFill>
                  <a:srgbClr val="000000"/>
                </a:solidFill>
                <a:effectLst/>
                <a:latin typeface="Aptos Narrow" panose="020B0004020202020204" pitchFamily="34" charset="0"/>
              </a:rPr>
              <a:t>North Dakota</a:t>
            </a:r>
            <a:r>
              <a:rPr lang="en-US" dirty="0"/>
              <a:t> </a:t>
            </a:r>
            <a:r>
              <a:rPr lang="en-US" sz="1800" b="0" i="0" u="none" strike="noStrike" dirty="0">
                <a:solidFill>
                  <a:srgbClr val="000000"/>
                </a:solidFill>
                <a:effectLst/>
                <a:latin typeface="Aptos Narrow" panose="020B0004020202020204" pitchFamily="34" charset="0"/>
              </a:rPr>
              <a:t>2.2</a:t>
            </a:r>
            <a:r>
              <a:rPr lang="en-US" dirty="0"/>
              <a:t> </a:t>
            </a:r>
            <a:r>
              <a:rPr lang="en-US" sz="1800" b="0" i="0" u="none" strike="noStrike" dirty="0">
                <a:solidFill>
                  <a:srgbClr val="000000"/>
                </a:solidFill>
                <a:effectLst/>
                <a:latin typeface="Aptos Narrow" panose="020B0004020202020204" pitchFamily="34" charset="0"/>
              </a:rPr>
              <a:t>Nebraska</a:t>
            </a:r>
            <a:r>
              <a:rPr lang="en-US" dirty="0"/>
              <a:t> </a:t>
            </a:r>
            <a:r>
              <a:rPr lang="en-US" sz="1800" b="0" i="0" u="none" strike="noStrike" dirty="0">
                <a:solidFill>
                  <a:srgbClr val="000000"/>
                </a:solidFill>
                <a:effectLst/>
                <a:latin typeface="Aptos Narrow" panose="020B0004020202020204" pitchFamily="34" charset="0"/>
              </a:rPr>
              <a:t>2.3</a:t>
            </a:r>
            <a:r>
              <a:rPr lang="en-US" dirty="0"/>
              <a:t> </a:t>
            </a:r>
            <a:r>
              <a:rPr lang="en-US" sz="1800" b="0" i="0" u="none" strike="noStrike" dirty="0">
                <a:solidFill>
                  <a:srgbClr val="000000"/>
                </a:solidFill>
                <a:effectLst/>
                <a:latin typeface="Aptos Narrow" panose="020B0004020202020204" pitchFamily="34" charset="0"/>
              </a:rPr>
              <a:t>Vermont</a:t>
            </a:r>
            <a:r>
              <a:rPr lang="en-US" dirty="0"/>
              <a:t> </a:t>
            </a:r>
            <a:r>
              <a:rPr lang="en-US" sz="1800" b="0" i="0" u="none" strike="noStrike" dirty="0">
                <a:solidFill>
                  <a:srgbClr val="000000"/>
                </a:solidFill>
                <a:effectLst/>
                <a:latin typeface="Aptos Narrow" panose="020B0004020202020204" pitchFamily="34" charset="0"/>
              </a:rPr>
              <a:t>2.3</a:t>
            </a:r>
            <a:r>
              <a:rPr lang="en-US" dirty="0"/>
              <a:t> </a:t>
            </a:r>
            <a:r>
              <a:rPr lang="en-US" sz="1800" b="0" i="0" u="none" strike="noStrike" dirty="0">
                <a:solidFill>
                  <a:srgbClr val="000000"/>
                </a:solidFill>
                <a:effectLst/>
                <a:latin typeface="Aptos Narrow" panose="020B0004020202020204" pitchFamily="34" charset="0"/>
              </a:rPr>
              <a:t>Virginia</a:t>
            </a:r>
            <a:r>
              <a:rPr lang="en-US" dirty="0"/>
              <a:t> </a:t>
            </a:r>
            <a:r>
              <a:rPr lang="en-US" sz="1800" b="0" i="0" u="none" strike="noStrike" dirty="0">
                <a:solidFill>
                  <a:srgbClr val="000000"/>
                </a:solidFill>
                <a:effectLst/>
                <a:latin typeface="Aptos Narrow" panose="020B0004020202020204" pitchFamily="34" charset="0"/>
              </a:rPr>
              <a:t>2.3</a:t>
            </a:r>
            <a:r>
              <a:rPr lang="en-US" dirty="0"/>
              <a:t> </a:t>
            </a:r>
            <a:r>
              <a:rPr lang="en-US" sz="1800" b="0" i="0" u="none" strike="noStrike" dirty="0">
                <a:solidFill>
                  <a:srgbClr val="000000"/>
                </a:solidFill>
                <a:effectLst/>
                <a:latin typeface="Aptos Narrow" panose="020B0004020202020204" pitchFamily="34" charset="0"/>
              </a:rPr>
              <a:t>New Hampshire</a:t>
            </a:r>
            <a:r>
              <a:rPr lang="en-US" dirty="0"/>
              <a:t> </a:t>
            </a:r>
            <a:r>
              <a:rPr lang="en-US" sz="1800" b="0" i="0" u="none" strike="noStrike" dirty="0">
                <a:solidFill>
                  <a:srgbClr val="000000"/>
                </a:solidFill>
                <a:effectLst/>
                <a:latin typeface="Aptos Narrow" panose="020B0004020202020204" pitchFamily="34" charset="0"/>
              </a:rPr>
              <a:t>2.4</a:t>
            </a:r>
            <a:r>
              <a:rPr lang="en-US" dirty="0"/>
              <a:t> </a:t>
            </a:r>
            <a:r>
              <a:rPr lang="en-US" sz="1800" b="0" i="0" u="none" strike="noStrike" dirty="0">
                <a:solidFill>
                  <a:srgbClr val="000000"/>
                </a:solidFill>
                <a:effectLst/>
                <a:latin typeface="Aptos Narrow" panose="020B0004020202020204" pitchFamily="34" charset="0"/>
              </a:rPr>
              <a:t>Alabama</a:t>
            </a:r>
            <a:r>
              <a:rPr lang="en-US" dirty="0"/>
              <a:t> </a:t>
            </a:r>
            <a:r>
              <a:rPr lang="en-US" sz="1800" b="0" i="0" u="none" strike="noStrike" dirty="0">
                <a:solidFill>
                  <a:srgbClr val="000000"/>
                </a:solidFill>
                <a:effectLst/>
                <a:latin typeface="Aptos Narrow" panose="020B0004020202020204" pitchFamily="34" charset="0"/>
              </a:rPr>
              <a:t>2.6</a:t>
            </a:r>
            <a:r>
              <a:rPr lang="en-US" dirty="0"/>
              <a:t> </a:t>
            </a:r>
            <a:r>
              <a:rPr lang="en-US" sz="1800" b="0" i="0" u="none" strike="noStrike" dirty="0">
                <a:solidFill>
                  <a:srgbClr val="000000"/>
                </a:solidFill>
                <a:effectLst/>
                <a:latin typeface="Aptos Narrow" panose="020B0004020202020204" pitchFamily="34" charset="0"/>
              </a:rPr>
              <a:t>Arizona</a:t>
            </a:r>
            <a:r>
              <a:rPr lang="en-US" dirty="0"/>
              <a:t> </a:t>
            </a:r>
            <a:r>
              <a:rPr lang="en-US" sz="1800" b="0" i="0" u="none" strike="noStrike" dirty="0">
                <a:solidFill>
                  <a:srgbClr val="000000"/>
                </a:solidFill>
                <a:effectLst/>
                <a:latin typeface="Aptos Narrow" panose="020B0004020202020204" pitchFamily="34" charset="0"/>
              </a:rPr>
              <a:t>2.6</a:t>
            </a:r>
            <a:r>
              <a:rPr lang="en-US" dirty="0"/>
              <a:t>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Highest: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ptos Narrow" panose="020B0004020202020204" pitchFamily="34" charset="0"/>
              </a:rPr>
              <a:t>New York</a:t>
            </a:r>
            <a:r>
              <a:rPr lang="en-US" dirty="0"/>
              <a:t> </a:t>
            </a:r>
            <a:r>
              <a:rPr lang="en-US" sz="1800" b="0" i="0" u="none" strike="noStrike" dirty="0">
                <a:solidFill>
                  <a:srgbClr val="000000"/>
                </a:solidFill>
                <a:effectLst/>
                <a:latin typeface="Aptos Narrow" panose="020B0004020202020204" pitchFamily="34" charset="0"/>
              </a:rPr>
              <a:t>3.9</a:t>
            </a:r>
            <a:r>
              <a:rPr lang="en-US" dirty="0"/>
              <a:t> </a:t>
            </a:r>
            <a:r>
              <a:rPr lang="en-US" sz="1800" b="0" i="0" u="none" strike="noStrike" dirty="0">
                <a:solidFill>
                  <a:srgbClr val="000000"/>
                </a:solidFill>
                <a:effectLst/>
                <a:latin typeface="Aptos Narrow" panose="020B0004020202020204" pitchFamily="34" charset="0"/>
              </a:rPr>
              <a:t>New Jersey</a:t>
            </a:r>
            <a:r>
              <a:rPr lang="en-US" dirty="0"/>
              <a:t> </a:t>
            </a:r>
            <a:r>
              <a:rPr lang="en-US" sz="1800" b="0" i="0" u="none" strike="noStrike" dirty="0">
                <a:solidFill>
                  <a:srgbClr val="000000"/>
                </a:solidFill>
                <a:effectLst/>
                <a:latin typeface="Aptos Narrow" panose="020B0004020202020204" pitchFamily="34" charset="0"/>
              </a:rPr>
              <a:t>4.1</a:t>
            </a:r>
            <a:r>
              <a:rPr lang="en-US" dirty="0"/>
              <a:t> </a:t>
            </a:r>
            <a:r>
              <a:rPr lang="en-US" sz="1800" b="0" i="0" u="none" strike="noStrike" dirty="0">
                <a:solidFill>
                  <a:srgbClr val="000000"/>
                </a:solidFill>
                <a:effectLst/>
                <a:latin typeface="Aptos Narrow" panose="020B0004020202020204" pitchFamily="34" charset="0"/>
              </a:rPr>
              <a:t>Ohio</a:t>
            </a:r>
            <a:r>
              <a:rPr lang="en-US" dirty="0"/>
              <a:t> </a:t>
            </a:r>
            <a:r>
              <a:rPr lang="en-US" sz="1800" b="0" i="0" u="none" strike="noStrike" dirty="0">
                <a:solidFill>
                  <a:srgbClr val="000000"/>
                </a:solidFill>
                <a:effectLst/>
                <a:latin typeface="Aptos Narrow" panose="020B0004020202020204" pitchFamily="34" charset="0"/>
              </a:rPr>
              <a:t>4.2</a:t>
            </a:r>
            <a:r>
              <a:rPr lang="en-US" dirty="0"/>
              <a:t> </a:t>
            </a:r>
            <a:r>
              <a:rPr lang="en-US" sz="1800" b="0" i="0" u="none" strike="noStrike" dirty="0">
                <a:solidFill>
                  <a:srgbClr val="000000"/>
                </a:solidFill>
                <a:effectLst/>
                <a:latin typeface="Aptos Narrow" panose="020B0004020202020204" pitchFamily="34" charset="0"/>
              </a:rPr>
              <a:t>Kentucky</a:t>
            </a:r>
            <a:r>
              <a:rPr lang="en-US" dirty="0"/>
              <a:t> </a:t>
            </a:r>
            <a:r>
              <a:rPr lang="en-US" sz="1800" b="0" i="0" u="none" strike="noStrike" dirty="0">
                <a:solidFill>
                  <a:srgbClr val="000000"/>
                </a:solidFill>
                <a:effectLst/>
                <a:latin typeface="Aptos Narrow" panose="020B0004020202020204" pitchFamily="34" charset="0"/>
              </a:rPr>
              <a:t>4.3</a:t>
            </a:r>
            <a:r>
              <a:rPr lang="en-US" dirty="0"/>
              <a:t> </a:t>
            </a:r>
            <a:r>
              <a:rPr lang="en-US" sz="1800" b="0" i="0" u="none" strike="noStrike" dirty="0">
                <a:solidFill>
                  <a:srgbClr val="000000"/>
                </a:solidFill>
                <a:effectLst/>
                <a:latin typeface="Aptos Narrow" panose="020B0004020202020204" pitchFamily="34" charset="0"/>
              </a:rPr>
              <a:t>Illinois</a:t>
            </a:r>
            <a:r>
              <a:rPr lang="en-US" dirty="0"/>
              <a:t> </a:t>
            </a:r>
            <a:r>
              <a:rPr lang="en-US" sz="1800" b="0" i="0" u="none" strike="noStrike" dirty="0">
                <a:solidFill>
                  <a:srgbClr val="000000"/>
                </a:solidFill>
                <a:effectLst/>
                <a:latin typeface="Aptos Narrow" panose="020B0004020202020204" pitchFamily="34" charset="0"/>
              </a:rPr>
              <a:t>4.4</a:t>
            </a:r>
            <a:r>
              <a:rPr lang="en-US" dirty="0"/>
              <a:t> </a:t>
            </a:r>
            <a:r>
              <a:rPr lang="en-US" sz="1800" b="0" i="0" u="none" strike="noStrike" dirty="0">
                <a:solidFill>
                  <a:srgbClr val="000000"/>
                </a:solidFill>
                <a:effectLst/>
                <a:latin typeface="Aptos Narrow" panose="020B0004020202020204" pitchFamily="34" charset="0"/>
              </a:rPr>
              <a:t>Washington</a:t>
            </a:r>
            <a:r>
              <a:rPr lang="en-US" dirty="0"/>
              <a:t> </a:t>
            </a:r>
            <a:r>
              <a:rPr lang="en-US" sz="1800" b="0" i="0" u="none" strike="noStrike" dirty="0">
                <a:solidFill>
                  <a:srgbClr val="000000"/>
                </a:solidFill>
                <a:effectLst/>
                <a:latin typeface="Aptos Narrow" panose="020B0004020202020204" pitchFamily="34" charset="0"/>
              </a:rPr>
              <a:t>4.4</a:t>
            </a:r>
            <a:r>
              <a:rPr lang="en-US" dirty="0"/>
              <a:t> </a:t>
            </a:r>
            <a:r>
              <a:rPr lang="en-US" sz="1800" b="0" i="0" u="none" strike="noStrike" dirty="0">
                <a:solidFill>
                  <a:srgbClr val="000000"/>
                </a:solidFill>
                <a:effectLst/>
                <a:latin typeface="Aptos Narrow" panose="020B0004020202020204" pitchFamily="34" charset="0"/>
              </a:rPr>
              <a:t>Alaska</a:t>
            </a:r>
            <a:r>
              <a:rPr lang="en-US" dirty="0"/>
              <a:t> </a:t>
            </a:r>
            <a:r>
              <a:rPr lang="en-US" sz="1800" b="0" i="0" u="none" strike="noStrike" dirty="0">
                <a:solidFill>
                  <a:srgbClr val="000000"/>
                </a:solidFill>
                <a:effectLst/>
                <a:latin typeface="Aptos Narrow" panose="020B0004020202020204" pitchFamily="34" charset="0"/>
              </a:rPr>
              <a:t>4.5</a:t>
            </a:r>
            <a:r>
              <a:rPr lang="en-US" dirty="0"/>
              <a:t> </a:t>
            </a:r>
            <a:r>
              <a:rPr lang="en-US" sz="1800" b="0" i="0" u="none" strike="noStrike" dirty="0">
                <a:solidFill>
                  <a:srgbClr val="000000"/>
                </a:solidFill>
                <a:effectLst/>
                <a:latin typeface="Aptos Narrow" panose="020B0004020202020204" pitchFamily="34" charset="0"/>
              </a:rPr>
              <a:t>District of Columbia</a:t>
            </a:r>
            <a:r>
              <a:rPr lang="en-US" dirty="0"/>
              <a:t> </a:t>
            </a:r>
            <a:r>
              <a:rPr lang="en-US" sz="1800" b="0" i="0" u="none" strike="noStrike" dirty="0">
                <a:solidFill>
                  <a:srgbClr val="000000"/>
                </a:solidFill>
                <a:effectLst/>
                <a:latin typeface="Aptos Narrow" panose="020B0004020202020204" pitchFamily="34" charset="0"/>
              </a:rPr>
              <a:t>4.6</a:t>
            </a:r>
            <a:r>
              <a:rPr lang="en-US" dirty="0"/>
              <a:t> </a:t>
            </a:r>
            <a:r>
              <a:rPr lang="en-US" sz="1800" b="0" i="0" u="none" strike="noStrike" dirty="0">
                <a:solidFill>
                  <a:srgbClr val="000000"/>
                </a:solidFill>
                <a:effectLst/>
                <a:latin typeface="Aptos Narrow" panose="020B0004020202020204" pitchFamily="34" charset="0"/>
              </a:rPr>
              <a:t>California</a:t>
            </a:r>
            <a:r>
              <a:rPr lang="en-US" dirty="0"/>
              <a:t> </a:t>
            </a:r>
            <a:r>
              <a:rPr lang="en-US" sz="1800" b="0" i="0" u="none" strike="noStrike" dirty="0">
                <a:solidFill>
                  <a:srgbClr val="000000"/>
                </a:solidFill>
                <a:effectLst/>
                <a:latin typeface="Aptos Narrow" panose="020B0004020202020204" pitchFamily="34" charset="0"/>
              </a:rPr>
              <a:t>4.8</a:t>
            </a:r>
            <a:r>
              <a:rPr lang="en-US" dirty="0"/>
              <a:t> </a:t>
            </a:r>
            <a:r>
              <a:rPr lang="en-US" sz="1800" b="0" i="0" u="none" strike="noStrike" dirty="0">
                <a:solidFill>
                  <a:srgbClr val="000000"/>
                </a:solidFill>
                <a:effectLst/>
                <a:latin typeface="Aptos Narrow" panose="020B0004020202020204" pitchFamily="34" charset="0"/>
              </a:rPr>
              <a:t>Nevada</a:t>
            </a:r>
            <a:r>
              <a:rPr lang="en-US" dirty="0"/>
              <a:t> </a:t>
            </a:r>
            <a:r>
              <a:rPr lang="en-US" sz="1800" b="0" i="0" u="none" strike="noStrike" dirty="0">
                <a:solidFill>
                  <a:srgbClr val="000000"/>
                </a:solidFill>
                <a:effectLst/>
                <a:latin typeface="Aptos Narrow" panose="020B0004020202020204" pitchFamily="34" charset="0"/>
              </a:rPr>
              <a:t>5</a:t>
            </a:r>
            <a:r>
              <a:rPr lang="en-US" dirty="0"/>
              <a:t> </a:t>
            </a:r>
            <a:endParaRPr lang="en-US" baseline="0" dirty="0"/>
          </a:p>
        </p:txBody>
      </p:sp>
      <p:sp>
        <p:nvSpPr>
          <p:cNvPr id="4" name="Slide Number Placeholder 3">
            <a:extLst>
              <a:ext uri="{FF2B5EF4-FFF2-40B4-BE49-F238E27FC236}">
                <a16:creationId xmlns:a16="http://schemas.microsoft.com/office/drawing/2014/main" id="{AB791E3C-634D-268B-2626-500C7F2B76FB}"/>
              </a:ext>
            </a:extLst>
          </p:cNvPr>
          <p:cNvSpPr>
            <a:spLocks noGrp="1"/>
          </p:cNvSpPr>
          <p:nvPr>
            <p:ph type="sldNum" sz="quarter" idx="10"/>
          </p:nvPr>
        </p:nvSpPr>
        <p:spPr/>
        <p:txBody>
          <a:bodyPr/>
          <a:lstStyle/>
          <a:p>
            <a:fld id="{BAA47DF7-3E91-443C-955D-C2A1E510DCE4}" type="slidenum">
              <a:rPr lang="en-US" smtClean="0"/>
              <a:t>29</a:t>
            </a:fld>
            <a:endParaRPr lang="en-US"/>
          </a:p>
        </p:txBody>
      </p:sp>
    </p:spTree>
    <p:extLst>
      <p:ext uri="{BB962C8B-B14F-4D97-AF65-F5344CB8AC3E}">
        <p14:creationId xmlns:p14="http://schemas.microsoft.com/office/powerpoint/2010/main" val="4026403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816C7-41B4-7850-94CB-12055249E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AE208-D587-3D56-545B-670340AC6E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45498-3EA5-E3BE-1EC4-2130C654849F}"/>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a:t>1/10/24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a:p>
          <a:p>
            <a:pPr marL="0" marR="0" indent="0" algn="l" defTabSz="914400" rtl="0" eaLnBrk="1" fontAlgn="auto" latinLnBrk="0" hangingPunct="1">
              <a:lnSpc>
                <a:spcPct val="100000"/>
              </a:lnSpc>
              <a:spcBef>
                <a:spcPts val="0"/>
              </a:spcBef>
              <a:spcAft>
                <a:spcPts val="0"/>
              </a:spcAft>
              <a:buClrTx/>
              <a:buSzTx/>
              <a:buFontTx/>
              <a:buNone/>
              <a:tabLst/>
              <a:defRPr/>
            </a:pPr>
            <a:r>
              <a:rPr lang="en-US" i="0"/>
              <a:t>https://</a:t>
            </a:r>
            <a:r>
              <a:rPr lang="en-US" i="0" err="1"/>
              <a:t>www.census.gov</a:t>
            </a:r>
            <a:r>
              <a:rPr lang="en-US" i="0"/>
              <a:t>/data/tables/time-series/demo/</a:t>
            </a:r>
            <a:r>
              <a:rPr lang="en-US" i="0" err="1"/>
              <a:t>popest</a:t>
            </a:r>
            <a:r>
              <a:rPr lang="en-US" i="0"/>
              <a:t>/2020s-national-total.html</a:t>
            </a:r>
            <a:endParaRPr lang="en-US"/>
          </a:p>
        </p:txBody>
      </p:sp>
      <p:sp>
        <p:nvSpPr>
          <p:cNvPr id="4" name="Slide Number Placeholder 3">
            <a:extLst>
              <a:ext uri="{FF2B5EF4-FFF2-40B4-BE49-F238E27FC236}">
                <a16:creationId xmlns:a16="http://schemas.microsoft.com/office/drawing/2014/main" id="{598FCDBF-A0E8-095A-0689-66F43F572323}"/>
              </a:ext>
            </a:extLst>
          </p:cNvPr>
          <p:cNvSpPr>
            <a:spLocks noGrp="1"/>
          </p:cNvSpPr>
          <p:nvPr>
            <p:ph type="sldNum" sz="quarter" idx="5"/>
          </p:nvPr>
        </p:nvSpPr>
        <p:spPr/>
        <p:txBody>
          <a:bodyPr/>
          <a:lstStyle/>
          <a:p>
            <a:fld id="{92D69264-990C-8642-8380-2E19FAC2EAA7}" type="slidenum">
              <a:rPr lang="en-US" smtClean="0"/>
              <a:t>30</a:t>
            </a:fld>
            <a:endParaRPr lang="en-US"/>
          </a:p>
        </p:txBody>
      </p:sp>
    </p:spTree>
    <p:extLst>
      <p:ext uri="{BB962C8B-B14F-4D97-AF65-F5344CB8AC3E}">
        <p14:creationId xmlns:p14="http://schemas.microsoft.com/office/powerpoint/2010/main" val="2159064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9/19/24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FOMC participants’ assessments of appropriate monetary policy: Midpoint of target range or target level for the federal funds rate</a:t>
            </a:r>
          </a:p>
        </p:txBody>
      </p:sp>
      <p:sp>
        <p:nvSpPr>
          <p:cNvPr id="4" name="Slide Number Placeholder 3"/>
          <p:cNvSpPr>
            <a:spLocks noGrp="1"/>
          </p:cNvSpPr>
          <p:nvPr>
            <p:ph type="sldNum" sz="quarter" idx="10"/>
          </p:nvPr>
        </p:nvSpPr>
        <p:spPr/>
        <p:txBody>
          <a:bodyPr/>
          <a:lstStyle/>
          <a:p>
            <a:fld id="{BAA47DF7-3E91-443C-955D-C2A1E510DCE4}" type="slidenum">
              <a:rPr lang="en-US" smtClean="0"/>
              <a:t>4</a:t>
            </a:fld>
            <a:endParaRPr lang="en-US"/>
          </a:p>
        </p:txBody>
      </p:sp>
    </p:spTree>
    <p:extLst>
      <p:ext uri="{BB962C8B-B14F-4D97-AF65-F5344CB8AC3E}">
        <p14:creationId xmlns:p14="http://schemas.microsoft.com/office/powerpoint/2010/main" val="1665519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1954C-CC8B-5937-0EFC-AABC4F24B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5BD66-B95E-B37C-FFE2-DDADE4399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173E5-AE16-5D6A-B3D9-9CBBDBA326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1/6/25</a:t>
            </a:r>
          </a:p>
        </p:txBody>
      </p:sp>
      <p:sp>
        <p:nvSpPr>
          <p:cNvPr id="4" name="Slide Number Placeholder 3">
            <a:extLst>
              <a:ext uri="{FF2B5EF4-FFF2-40B4-BE49-F238E27FC236}">
                <a16:creationId xmlns:a16="http://schemas.microsoft.com/office/drawing/2014/main" id="{57AA55EE-543C-60C7-8260-C221B34F1996}"/>
              </a:ext>
            </a:extLst>
          </p:cNvPr>
          <p:cNvSpPr>
            <a:spLocks noGrp="1"/>
          </p:cNvSpPr>
          <p:nvPr>
            <p:ph type="sldNum" sz="quarter" idx="10"/>
          </p:nvPr>
        </p:nvSpPr>
        <p:spPr/>
        <p:txBody>
          <a:bodyPr/>
          <a:lstStyle/>
          <a:p>
            <a:fld id="{BAA47DF7-3E91-443C-955D-C2A1E510DCE4}" type="slidenum">
              <a:rPr lang="en-US" smtClean="0"/>
              <a:t>31</a:t>
            </a:fld>
            <a:endParaRPr lang="en-US"/>
          </a:p>
        </p:txBody>
      </p:sp>
    </p:spTree>
    <p:extLst>
      <p:ext uri="{BB962C8B-B14F-4D97-AF65-F5344CB8AC3E}">
        <p14:creationId xmlns:p14="http://schemas.microsoft.com/office/powerpoint/2010/main" val="1654999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7F3A9-3B30-3164-AF77-CD35E26BEFEA}"/>
            </a:ext>
          </a:extLst>
        </p:cNvPr>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8CDCBFB9-7618-C90B-D049-54BDDFB54D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F5098C4E-A067-575D-6EF3-0BE241E16C5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10/25/24</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www.bls.gov</a:t>
            </a:r>
            <a:r>
              <a:rPr lang="en-US" dirty="0"/>
              <a:t>/</a:t>
            </a:r>
            <a:r>
              <a:rPr lang="en-US" dirty="0" err="1"/>
              <a:t>eag</a:t>
            </a:r>
            <a:r>
              <a:rPr lang="en-US" dirty="0"/>
              <a:t>/</a:t>
            </a:r>
            <a:r>
              <a:rPr lang="en-US" dirty="0" err="1"/>
              <a:t>eag.ut.htm</a:t>
            </a:r>
            <a:endParaRPr lang="en-US" dirty="0"/>
          </a:p>
        </p:txBody>
      </p:sp>
      <p:sp>
        <p:nvSpPr>
          <p:cNvPr id="68612" name="Slide Number Placeholder 3">
            <a:extLst>
              <a:ext uri="{FF2B5EF4-FFF2-40B4-BE49-F238E27FC236}">
                <a16:creationId xmlns:a16="http://schemas.microsoft.com/office/drawing/2014/main" id="{3966CFC0-6FC2-D02B-095F-F748B8453A02}"/>
              </a:ext>
            </a:extLst>
          </p:cNvPr>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pitchFamily="34" charset="-128"/>
              </a:defRPr>
            </a:lvl1pPr>
            <a:lvl2pPr marL="736558" indent="-283291" eaLnBrk="0" hangingPunct="0">
              <a:defRPr sz="2400">
                <a:solidFill>
                  <a:schemeClr val="tx1"/>
                </a:solidFill>
                <a:latin typeface="Arial" charset="0"/>
                <a:ea typeface="ＭＳ Ｐゴシック" pitchFamily="34" charset="-128"/>
              </a:defRPr>
            </a:lvl2pPr>
            <a:lvl3pPr marL="1133166" indent="-226633" eaLnBrk="0" hangingPunct="0">
              <a:defRPr sz="2400">
                <a:solidFill>
                  <a:schemeClr val="tx1"/>
                </a:solidFill>
                <a:latin typeface="Arial" charset="0"/>
                <a:ea typeface="ＭＳ Ｐゴシック" pitchFamily="34" charset="-128"/>
              </a:defRPr>
            </a:lvl3pPr>
            <a:lvl4pPr marL="1586432" indent="-226633" eaLnBrk="0" hangingPunct="0">
              <a:defRPr sz="2400">
                <a:solidFill>
                  <a:schemeClr val="tx1"/>
                </a:solidFill>
                <a:latin typeface="Arial" charset="0"/>
                <a:ea typeface="ＭＳ Ｐゴシック" pitchFamily="34" charset="-128"/>
              </a:defRPr>
            </a:lvl4pPr>
            <a:lvl5pPr marL="2039697" indent="-226633" eaLnBrk="0" hangingPunct="0">
              <a:defRPr sz="2400">
                <a:solidFill>
                  <a:schemeClr val="tx1"/>
                </a:solidFill>
                <a:latin typeface="Arial" charset="0"/>
                <a:ea typeface="ＭＳ Ｐゴシック" pitchFamily="34" charset="-128"/>
              </a:defRPr>
            </a:lvl5pPr>
            <a:lvl6pPr marL="2492964" indent="-226633" eaLnBrk="0" fontAlgn="base" hangingPunct="0">
              <a:spcBef>
                <a:spcPct val="0"/>
              </a:spcBef>
              <a:spcAft>
                <a:spcPct val="0"/>
              </a:spcAft>
              <a:defRPr sz="2400">
                <a:solidFill>
                  <a:schemeClr val="tx1"/>
                </a:solidFill>
                <a:latin typeface="Arial" charset="0"/>
                <a:ea typeface="ＭＳ Ｐゴシック" pitchFamily="34" charset="-128"/>
              </a:defRPr>
            </a:lvl6pPr>
            <a:lvl7pPr marL="2946229" indent="-226633" eaLnBrk="0" fontAlgn="base" hangingPunct="0">
              <a:spcBef>
                <a:spcPct val="0"/>
              </a:spcBef>
              <a:spcAft>
                <a:spcPct val="0"/>
              </a:spcAft>
              <a:defRPr sz="2400">
                <a:solidFill>
                  <a:schemeClr val="tx1"/>
                </a:solidFill>
                <a:latin typeface="Arial" charset="0"/>
                <a:ea typeface="ＭＳ Ｐゴシック" pitchFamily="34" charset="-128"/>
              </a:defRPr>
            </a:lvl7pPr>
            <a:lvl8pPr marL="3399497" indent="-226633" eaLnBrk="0" fontAlgn="base" hangingPunct="0">
              <a:spcBef>
                <a:spcPct val="0"/>
              </a:spcBef>
              <a:spcAft>
                <a:spcPct val="0"/>
              </a:spcAft>
              <a:defRPr sz="2400">
                <a:solidFill>
                  <a:schemeClr val="tx1"/>
                </a:solidFill>
                <a:latin typeface="Arial" charset="0"/>
                <a:ea typeface="ＭＳ Ｐゴシック" pitchFamily="34" charset="-128"/>
              </a:defRPr>
            </a:lvl8pPr>
            <a:lvl9pPr marL="3852762" indent="-226633"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33E1FE37-E728-4927-B8F0-0C92606436E1}" type="slidenum">
              <a:rPr lang="en-US" sz="1200">
                <a:solidFill>
                  <a:prstClr val="black"/>
                </a:solidFill>
              </a:rPr>
              <a:pPr>
                <a:defRPr/>
              </a:pPr>
              <a:t>32</a:t>
            </a:fld>
            <a:endParaRPr lang="en-US" sz="1200">
              <a:solidFill>
                <a:prstClr val="black"/>
              </a:solidFill>
            </a:endParaRPr>
          </a:p>
        </p:txBody>
      </p:sp>
    </p:spTree>
    <p:extLst>
      <p:ext uri="{BB962C8B-B14F-4D97-AF65-F5344CB8AC3E}">
        <p14:creationId xmlns:p14="http://schemas.microsoft.com/office/powerpoint/2010/main" val="535368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741FE-7160-D61B-B351-C95172D6BA18}"/>
            </a:ext>
          </a:extLst>
        </p:cNvPr>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8560905C-F764-F775-71D1-24708B8E66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5E0D756C-55B3-33E4-33F8-42AAD5D6E2FF}"/>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10/25/24</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www.bls.gov</a:t>
            </a:r>
            <a:r>
              <a:rPr lang="en-US" dirty="0"/>
              <a:t>/</a:t>
            </a:r>
            <a:r>
              <a:rPr lang="en-US" dirty="0" err="1"/>
              <a:t>eag</a:t>
            </a:r>
            <a:r>
              <a:rPr lang="en-US" dirty="0"/>
              <a:t>/</a:t>
            </a:r>
            <a:r>
              <a:rPr lang="en-US" dirty="0" err="1"/>
              <a:t>eag.ut.htm</a:t>
            </a:r>
            <a:endParaRPr lang="en-US" dirty="0"/>
          </a:p>
        </p:txBody>
      </p:sp>
      <p:sp>
        <p:nvSpPr>
          <p:cNvPr id="68612" name="Slide Number Placeholder 3">
            <a:extLst>
              <a:ext uri="{FF2B5EF4-FFF2-40B4-BE49-F238E27FC236}">
                <a16:creationId xmlns:a16="http://schemas.microsoft.com/office/drawing/2014/main" id="{8DEDCDDE-973A-5D08-944B-6E7DC42AD66F}"/>
              </a:ext>
            </a:extLst>
          </p:cNvPr>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pitchFamily="34" charset="-128"/>
              </a:defRPr>
            </a:lvl1pPr>
            <a:lvl2pPr marL="736558" indent="-283291" eaLnBrk="0" hangingPunct="0">
              <a:defRPr sz="2400">
                <a:solidFill>
                  <a:schemeClr val="tx1"/>
                </a:solidFill>
                <a:latin typeface="Arial" charset="0"/>
                <a:ea typeface="ＭＳ Ｐゴシック" pitchFamily="34" charset="-128"/>
              </a:defRPr>
            </a:lvl2pPr>
            <a:lvl3pPr marL="1133166" indent="-226633" eaLnBrk="0" hangingPunct="0">
              <a:defRPr sz="2400">
                <a:solidFill>
                  <a:schemeClr val="tx1"/>
                </a:solidFill>
                <a:latin typeface="Arial" charset="0"/>
                <a:ea typeface="ＭＳ Ｐゴシック" pitchFamily="34" charset="-128"/>
              </a:defRPr>
            </a:lvl3pPr>
            <a:lvl4pPr marL="1586432" indent="-226633" eaLnBrk="0" hangingPunct="0">
              <a:defRPr sz="2400">
                <a:solidFill>
                  <a:schemeClr val="tx1"/>
                </a:solidFill>
                <a:latin typeface="Arial" charset="0"/>
                <a:ea typeface="ＭＳ Ｐゴシック" pitchFamily="34" charset="-128"/>
              </a:defRPr>
            </a:lvl4pPr>
            <a:lvl5pPr marL="2039697" indent="-226633" eaLnBrk="0" hangingPunct="0">
              <a:defRPr sz="2400">
                <a:solidFill>
                  <a:schemeClr val="tx1"/>
                </a:solidFill>
                <a:latin typeface="Arial" charset="0"/>
                <a:ea typeface="ＭＳ Ｐゴシック" pitchFamily="34" charset="-128"/>
              </a:defRPr>
            </a:lvl5pPr>
            <a:lvl6pPr marL="2492964" indent="-226633" eaLnBrk="0" fontAlgn="base" hangingPunct="0">
              <a:spcBef>
                <a:spcPct val="0"/>
              </a:spcBef>
              <a:spcAft>
                <a:spcPct val="0"/>
              </a:spcAft>
              <a:defRPr sz="2400">
                <a:solidFill>
                  <a:schemeClr val="tx1"/>
                </a:solidFill>
                <a:latin typeface="Arial" charset="0"/>
                <a:ea typeface="ＭＳ Ｐゴシック" pitchFamily="34" charset="-128"/>
              </a:defRPr>
            </a:lvl6pPr>
            <a:lvl7pPr marL="2946229" indent="-226633" eaLnBrk="0" fontAlgn="base" hangingPunct="0">
              <a:spcBef>
                <a:spcPct val="0"/>
              </a:spcBef>
              <a:spcAft>
                <a:spcPct val="0"/>
              </a:spcAft>
              <a:defRPr sz="2400">
                <a:solidFill>
                  <a:schemeClr val="tx1"/>
                </a:solidFill>
                <a:latin typeface="Arial" charset="0"/>
                <a:ea typeface="ＭＳ Ｐゴシック" pitchFamily="34" charset="-128"/>
              </a:defRPr>
            </a:lvl7pPr>
            <a:lvl8pPr marL="3399497" indent="-226633" eaLnBrk="0" fontAlgn="base" hangingPunct="0">
              <a:spcBef>
                <a:spcPct val="0"/>
              </a:spcBef>
              <a:spcAft>
                <a:spcPct val="0"/>
              </a:spcAft>
              <a:defRPr sz="2400">
                <a:solidFill>
                  <a:schemeClr val="tx1"/>
                </a:solidFill>
                <a:latin typeface="Arial" charset="0"/>
                <a:ea typeface="ＭＳ Ｐゴシック" pitchFamily="34" charset="-128"/>
              </a:defRPr>
            </a:lvl8pPr>
            <a:lvl9pPr marL="3852762" indent="-226633"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33E1FE37-E728-4927-B8F0-0C92606436E1}" type="slidenum">
              <a:rPr lang="en-US" sz="1200">
                <a:solidFill>
                  <a:prstClr val="black"/>
                </a:solidFill>
              </a:rPr>
              <a:pPr>
                <a:defRPr/>
              </a:pPr>
              <a:t>33</a:t>
            </a:fld>
            <a:endParaRPr lang="en-US" sz="1200">
              <a:solidFill>
                <a:prstClr val="black"/>
              </a:solidFill>
            </a:endParaRPr>
          </a:p>
        </p:txBody>
      </p:sp>
    </p:spTree>
    <p:extLst>
      <p:ext uri="{BB962C8B-B14F-4D97-AF65-F5344CB8AC3E}">
        <p14:creationId xmlns:p14="http://schemas.microsoft.com/office/powerpoint/2010/main" val="2141742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CBD7B-5792-337C-495B-3C8059061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4330C-5695-A7CC-8A1F-726B239D9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95D71-B9B7-63DD-4C85-A8AAFB3F88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1/6/25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Utah: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Idaho: #26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Lowest: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South Dakota2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North Dakota2.1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Vermont2.1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New Hampshire2.5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Nebraska2.6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Virginia2.7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Iowa2.8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Maine2.8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Maryland2.8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Mississippi2.8</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Highest: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Rhode Island4.3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Ohio4.4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Alaska4.5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Kentucky4.6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New Jersey4.6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Washington4.9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Illinois5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California5.2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Nevada5.2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District of Columbia5.4</a:t>
            </a:r>
            <a:endParaRPr lang="en-US" baseline="0" dirty="0"/>
          </a:p>
        </p:txBody>
      </p:sp>
      <p:sp>
        <p:nvSpPr>
          <p:cNvPr id="4" name="Slide Number Placeholder 3">
            <a:extLst>
              <a:ext uri="{FF2B5EF4-FFF2-40B4-BE49-F238E27FC236}">
                <a16:creationId xmlns:a16="http://schemas.microsoft.com/office/drawing/2014/main" id="{2FD3D2E2-8B97-0AA3-3CA8-5D51F082DE60}"/>
              </a:ext>
            </a:extLst>
          </p:cNvPr>
          <p:cNvSpPr>
            <a:spLocks noGrp="1"/>
          </p:cNvSpPr>
          <p:nvPr>
            <p:ph type="sldNum" sz="quarter" idx="10"/>
          </p:nvPr>
        </p:nvSpPr>
        <p:spPr/>
        <p:txBody>
          <a:bodyPr/>
          <a:lstStyle/>
          <a:p>
            <a:fld id="{BAA47DF7-3E91-443C-955D-C2A1E510DCE4}" type="slidenum">
              <a:rPr lang="en-US" smtClean="0"/>
              <a:t>34</a:t>
            </a:fld>
            <a:endParaRPr lang="en-US"/>
          </a:p>
        </p:txBody>
      </p:sp>
    </p:spTree>
    <p:extLst>
      <p:ext uri="{BB962C8B-B14F-4D97-AF65-F5344CB8AC3E}">
        <p14:creationId xmlns:p14="http://schemas.microsoft.com/office/powerpoint/2010/main" val="534900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D81B7-B566-7813-CDAC-3338EE30A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9BFD6-4FDA-BDEF-ABE3-8651F7A9B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331C7-4BE2-87C9-4B43-F6C2D68B282D}"/>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a:t>1/10/24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a:p>
          <a:p>
            <a:pPr marL="0" marR="0" indent="0" algn="l" defTabSz="914400" rtl="0" eaLnBrk="1" fontAlgn="auto" latinLnBrk="0" hangingPunct="1">
              <a:lnSpc>
                <a:spcPct val="100000"/>
              </a:lnSpc>
              <a:spcBef>
                <a:spcPts val="0"/>
              </a:spcBef>
              <a:spcAft>
                <a:spcPts val="0"/>
              </a:spcAft>
              <a:buClrTx/>
              <a:buSzTx/>
              <a:buFontTx/>
              <a:buNone/>
              <a:tabLst/>
              <a:defRPr/>
            </a:pPr>
            <a:r>
              <a:rPr lang="en-US" i="0"/>
              <a:t>https://</a:t>
            </a:r>
            <a:r>
              <a:rPr lang="en-US" i="0" err="1"/>
              <a:t>www.census.gov</a:t>
            </a:r>
            <a:r>
              <a:rPr lang="en-US" i="0"/>
              <a:t>/data/tables/time-series/demo/</a:t>
            </a:r>
            <a:r>
              <a:rPr lang="en-US" i="0" err="1"/>
              <a:t>popest</a:t>
            </a:r>
            <a:r>
              <a:rPr lang="en-US" i="0"/>
              <a:t>/2020s-national-total.html</a:t>
            </a:r>
            <a:endParaRPr lang="en-US"/>
          </a:p>
        </p:txBody>
      </p:sp>
      <p:sp>
        <p:nvSpPr>
          <p:cNvPr id="4" name="Slide Number Placeholder 3">
            <a:extLst>
              <a:ext uri="{FF2B5EF4-FFF2-40B4-BE49-F238E27FC236}">
                <a16:creationId xmlns:a16="http://schemas.microsoft.com/office/drawing/2014/main" id="{A2EE0F7F-4407-3989-DE53-37D32141DBDE}"/>
              </a:ext>
            </a:extLst>
          </p:cNvPr>
          <p:cNvSpPr>
            <a:spLocks noGrp="1"/>
          </p:cNvSpPr>
          <p:nvPr>
            <p:ph type="sldNum" sz="quarter" idx="5"/>
          </p:nvPr>
        </p:nvSpPr>
        <p:spPr/>
        <p:txBody>
          <a:bodyPr/>
          <a:lstStyle/>
          <a:p>
            <a:fld id="{92D69264-990C-8642-8380-2E19FAC2EAA7}" type="slidenum">
              <a:rPr lang="en-US" smtClean="0"/>
              <a:t>35</a:t>
            </a:fld>
            <a:endParaRPr lang="en-US"/>
          </a:p>
        </p:txBody>
      </p:sp>
    </p:spTree>
    <p:extLst>
      <p:ext uri="{BB962C8B-B14F-4D97-AF65-F5344CB8AC3E}">
        <p14:creationId xmlns:p14="http://schemas.microsoft.com/office/powerpoint/2010/main" val="54036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93577-D52F-F0D6-CD9E-CEEF723C2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29BC3-31B1-5291-30B7-E7B74C13C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B312E-D3AF-5683-F9AE-CD9371B1CC71}"/>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a:t>1/10/24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a:p>
          <a:p>
            <a:pPr marL="0" marR="0" indent="0" algn="l" defTabSz="914400" rtl="0" eaLnBrk="1" fontAlgn="auto" latinLnBrk="0" hangingPunct="1">
              <a:lnSpc>
                <a:spcPct val="100000"/>
              </a:lnSpc>
              <a:spcBef>
                <a:spcPts val="0"/>
              </a:spcBef>
              <a:spcAft>
                <a:spcPts val="0"/>
              </a:spcAft>
              <a:buClrTx/>
              <a:buSzTx/>
              <a:buFontTx/>
              <a:buNone/>
              <a:tabLst/>
              <a:defRPr/>
            </a:pPr>
            <a:r>
              <a:rPr lang="en-US" i="0"/>
              <a:t>https://</a:t>
            </a:r>
            <a:r>
              <a:rPr lang="en-US" i="0" err="1"/>
              <a:t>www.census.gov</a:t>
            </a:r>
            <a:r>
              <a:rPr lang="en-US" i="0"/>
              <a:t>/data/tables/time-series/demo/</a:t>
            </a:r>
            <a:r>
              <a:rPr lang="en-US" i="0" err="1"/>
              <a:t>popest</a:t>
            </a:r>
            <a:r>
              <a:rPr lang="en-US" i="0"/>
              <a:t>/2020s-national-total.html</a:t>
            </a:r>
            <a:endParaRPr lang="en-US"/>
          </a:p>
        </p:txBody>
      </p:sp>
      <p:sp>
        <p:nvSpPr>
          <p:cNvPr id="4" name="Slide Number Placeholder 3">
            <a:extLst>
              <a:ext uri="{FF2B5EF4-FFF2-40B4-BE49-F238E27FC236}">
                <a16:creationId xmlns:a16="http://schemas.microsoft.com/office/drawing/2014/main" id="{9CA72DE6-AF6C-E91A-37BD-C48E60D38889}"/>
              </a:ext>
            </a:extLst>
          </p:cNvPr>
          <p:cNvSpPr>
            <a:spLocks noGrp="1"/>
          </p:cNvSpPr>
          <p:nvPr>
            <p:ph type="sldNum" sz="quarter" idx="5"/>
          </p:nvPr>
        </p:nvSpPr>
        <p:spPr/>
        <p:txBody>
          <a:bodyPr/>
          <a:lstStyle/>
          <a:p>
            <a:fld id="{92D69264-990C-8642-8380-2E19FAC2EAA7}" type="slidenum">
              <a:rPr lang="en-US" smtClean="0"/>
              <a:t>36</a:t>
            </a:fld>
            <a:endParaRPr lang="en-US"/>
          </a:p>
        </p:txBody>
      </p:sp>
    </p:spTree>
    <p:extLst>
      <p:ext uri="{BB962C8B-B14F-4D97-AF65-F5344CB8AC3E}">
        <p14:creationId xmlns:p14="http://schemas.microsoft.com/office/powerpoint/2010/main" val="3958944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85DE6-7332-F1F8-2984-629257DFE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638C5-F92B-ABA2-7062-0B6F8D716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7255A-8BC4-8E4F-74EE-D4AD6F118CA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a:t>1/10/24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a:p>
          <a:p>
            <a:pPr marL="0" marR="0" indent="0" algn="l" defTabSz="914400" rtl="0" eaLnBrk="1" fontAlgn="auto" latinLnBrk="0" hangingPunct="1">
              <a:lnSpc>
                <a:spcPct val="100000"/>
              </a:lnSpc>
              <a:spcBef>
                <a:spcPts val="0"/>
              </a:spcBef>
              <a:spcAft>
                <a:spcPts val="0"/>
              </a:spcAft>
              <a:buClrTx/>
              <a:buSzTx/>
              <a:buFontTx/>
              <a:buNone/>
              <a:tabLst/>
              <a:defRPr/>
            </a:pPr>
            <a:r>
              <a:rPr lang="en-US" i="0"/>
              <a:t>https://</a:t>
            </a:r>
            <a:r>
              <a:rPr lang="en-US" i="0" err="1"/>
              <a:t>www.census.gov</a:t>
            </a:r>
            <a:r>
              <a:rPr lang="en-US" i="0"/>
              <a:t>/data/tables/time-series/demo/</a:t>
            </a:r>
            <a:r>
              <a:rPr lang="en-US" i="0" err="1"/>
              <a:t>popest</a:t>
            </a:r>
            <a:r>
              <a:rPr lang="en-US" i="0"/>
              <a:t>/2020s-national-total.html</a:t>
            </a:r>
            <a:endParaRPr lang="en-US"/>
          </a:p>
        </p:txBody>
      </p:sp>
      <p:sp>
        <p:nvSpPr>
          <p:cNvPr id="4" name="Slide Number Placeholder 3">
            <a:extLst>
              <a:ext uri="{FF2B5EF4-FFF2-40B4-BE49-F238E27FC236}">
                <a16:creationId xmlns:a16="http://schemas.microsoft.com/office/drawing/2014/main" id="{BCA1BA4D-DEF9-A8D7-D8AE-31DCE06F7F85}"/>
              </a:ext>
            </a:extLst>
          </p:cNvPr>
          <p:cNvSpPr>
            <a:spLocks noGrp="1"/>
          </p:cNvSpPr>
          <p:nvPr>
            <p:ph type="sldNum" sz="quarter" idx="5"/>
          </p:nvPr>
        </p:nvSpPr>
        <p:spPr/>
        <p:txBody>
          <a:bodyPr/>
          <a:lstStyle/>
          <a:p>
            <a:fld id="{92D69264-990C-8642-8380-2E19FAC2EAA7}" type="slidenum">
              <a:rPr lang="en-US" smtClean="0"/>
              <a:t>37</a:t>
            </a:fld>
            <a:endParaRPr lang="en-US"/>
          </a:p>
        </p:txBody>
      </p:sp>
    </p:spTree>
    <p:extLst>
      <p:ext uri="{BB962C8B-B14F-4D97-AF65-F5344CB8AC3E}">
        <p14:creationId xmlns:p14="http://schemas.microsoft.com/office/powerpoint/2010/main" val="899796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234C5-3B4C-292C-A635-3406610CF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5189C-205A-29BD-97B9-A01B49D8F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A35FD-6E0D-7F0A-DCCE-0695D4177141}"/>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a:t>1/10/24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a:p>
          <a:p>
            <a:pPr marL="0" marR="0" indent="0" algn="l" defTabSz="914400" rtl="0" eaLnBrk="1" fontAlgn="auto" latinLnBrk="0" hangingPunct="1">
              <a:lnSpc>
                <a:spcPct val="100000"/>
              </a:lnSpc>
              <a:spcBef>
                <a:spcPts val="0"/>
              </a:spcBef>
              <a:spcAft>
                <a:spcPts val="0"/>
              </a:spcAft>
              <a:buClrTx/>
              <a:buSzTx/>
              <a:buFontTx/>
              <a:buNone/>
              <a:tabLst/>
              <a:defRPr/>
            </a:pPr>
            <a:r>
              <a:rPr lang="en-US" i="0"/>
              <a:t>https://</a:t>
            </a:r>
            <a:r>
              <a:rPr lang="en-US" i="0" err="1"/>
              <a:t>www.census.gov</a:t>
            </a:r>
            <a:r>
              <a:rPr lang="en-US" i="0"/>
              <a:t>/data/tables/time-series/demo/</a:t>
            </a:r>
            <a:r>
              <a:rPr lang="en-US" i="0" err="1"/>
              <a:t>popest</a:t>
            </a:r>
            <a:r>
              <a:rPr lang="en-US" i="0"/>
              <a:t>/2020s-national-total.html</a:t>
            </a:r>
            <a:endParaRPr lang="en-US"/>
          </a:p>
        </p:txBody>
      </p:sp>
      <p:sp>
        <p:nvSpPr>
          <p:cNvPr id="4" name="Slide Number Placeholder 3">
            <a:extLst>
              <a:ext uri="{FF2B5EF4-FFF2-40B4-BE49-F238E27FC236}">
                <a16:creationId xmlns:a16="http://schemas.microsoft.com/office/drawing/2014/main" id="{2BCCC3AC-2118-119F-F9B8-4A6498CF1EC6}"/>
              </a:ext>
            </a:extLst>
          </p:cNvPr>
          <p:cNvSpPr>
            <a:spLocks noGrp="1"/>
          </p:cNvSpPr>
          <p:nvPr>
            <p:ph type="sldNum" sz="quarter" idx="5"/>
          </p:nvPr>
        </p:nvSpPr>
        <p:spPr/>
        <p:txBody>
          <a:bodyPr/>
          <a:lstStyle/>
          <a:p>
            <a:fld id="{92D69264-990C-8642-8380-2E19FAC2EAA7}" type="slidenum">
              <a:rPr lang="en-US" smtClean="0"/>
              <a:t>38</a:t>
            </a:fld>
            <a:endParaRPr lang="en-US"/>
          </a:p>
        </p:txBody>
      </p:sp>
    </p:spTree>
    <p:extLst>
      <p:ext uri="{BB962C8B-B14F-4D97-AF65-F5344CB8AC3E}">
        <p14:creationId xmlns:p14="http://schemas.microsoft.com/office/powerpoint/2010/main" val="1930459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575F7-EEAB-224D-F91A-64941F987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D691E-0211-6EE0-CBB6-4AFF2CE7E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274EB-E362-6CA2-33FF-3C0104047873}"/>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a:t>1/10/24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a:p>
          <a:p>
            <a:pPr marL="0" marR="0" indent="0" algn="l" defTabSz="914400" rtl="0" eaLnBrk="1" fontAlgn="auto" latinLnBrk="0" hangingPunct="1">
              <a:lnSpc>
                <a:spcPct val="100000"/>
              </a:lnSpc>
              <a:spcBef>
                <a:spcPts val="0"/>
              </a:spcBef>
              <a:spcAft>
                <a:spcPts val="0"/>
              </a:spcAft>
              <a:buClrTx/>
              <a:buSzTx/>
              <a:buFontTx/>
              <a:buNone/>
              <a:tabLst/>
              <a:defRPr/>
            </a:pPr>
            <a:r>
              <a:rPr lang="en-US" i="0"/>
              <a:t>https://</a:t>
            </a:r>
            <a:r>
              <a:rPr lang="en-US" i="0" err="1"/>
              <a:t>www.census.gov</a:t>
            </a:r>
            <a:r>
              <a:rPr lang="en-US" i="0"/>
              <a:t>/data/tables/time-series/demo/</a:t>
            </a:r>
            <a:r>
              <a:rPr lang="en-US" i="0" err="1"/>
              <a:t>popest</a:t>
            </a:r>
            <a:r>
              <a:rPr lang="en-US" i="0"/>
              <a:t>/2020s-national-total.html</a:t>
            </a:r>
            <a:endParaRPr lang="en-US"/>
          </a:p>
        </p:txBody>
      </p:sp>
      <p:sp>
        <p:nvSpPr>
          <p:cNvPr id="4" name="Slide Number Placeholder 3">
            <a:extLst>
              <a:ext uri="{FF2B5EF4-FFF2-40B4-BE49-F238E27FC236}">
                <a16:creationId xmlns:a16="http://schemas.microsoft.com/office/drawing/2014/main" id="{3D579B9C-65CD-BF5C-1FEF-C438BCF9893A}"/>
              </a:ext>
            </a:extLst>
          </p:cNvPr>
          <p:cNvSpPr>
            <a:spLocks noGrp="1"/>
          </p:cNvSpPr>
          <p:nvPr>
            <p:ph type="sldNum" sz="quarter" idx="5"/>
          </p:nvPr>
        </p:nvSpPr>
        <p:spPr/>
        <p:txBody>
          <a:bodyPr/>
          <a:lstStyle/>
          <a:p>
            <a:fld id="{92D69264-990C-8642-8380-2E19FAC2EAA7}" type="slidenum">
              <a:rPr lang="en-US" smtClean="0"/>
              <a:t>39</a:t>
            </a:fld>
            <a:endParaRPr lang="en-US"/>
          </a:p>
        </p:txBody>
      </p:sp>
    </p:spTree>
    <p:extLst>
      <p:ext uri="{BB962C8B-B14F-4D97-AF65-F5344CB8AC3E}">
        <p14:creationId xmlns:p14="http://schemas.microsoft.com/office/powerpoint/2010/main" val="777318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4A316-2B7E-1F69-1266-29E8A1FDC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D74D2-28DE-D0D3-C9F3-9EF42BC7E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DA99AB-D32F-6E08-01F8-A9CBC18CC76A}"/>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a:t>1/10/24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a:p>
          <a:p>
            <a:pPr marL="0" marR="0" indent="0" algn="l" defTabSz="914400" rtl="0" eaLnBrk="1" fontAlgn="auto" latinLnBrk="0" hangingPunct="1">
              <a:lnSpc>
                <a:spcPct val="100000"/>
              </a:lnSpc>
              <a:spcBef>
                <a:spcPts val="0"/>
              </a:spcBef>
              <a:spcAft>
                <a:spcPts val="0"/>
              </a:spcAft>
              <a:buClrTx/>
              <a:buSzTx/>
              <a:buFontTx/>
              <a:buNone/>
              <a:tabLst/>
              <a:defRPr/>
            </a:pPr>
            <a:r>
              <a:rPr lang="en-US" i="0"/>
              <a:t>https://</a:t>
            </a:r>
            <a:r>
              <a:rPr lang="en-US" i="0" err="1"/>
              <a:t>www.census.gov</a:t>
            </a:r>
            <a:r>
              <a:rPr lang="en-US" i="0"/>
              <a:t>/data/tables/time-series/demo/</a:t>
            </a:r>
            <a:r>
              <a:rPr lang="en-US" i="0" err="1"/>
              <a:t>popest</a:t>
            </a:r>
            <a:r>
              <a:rPr lang="en-US" i="0"/>
              <a:t>/2020s-national-total.html</a:t>
            </a:r>
            <a:endParaRPr lang="en-US"/>
          </a:p>
        </p:txBody>
      </p:sp>
      <p:sp>
        <p:nvSpPr>
          <p:cNvPr id="4" name="Slide Number Placeholder 3">
            <a:extLst>
              <a:ext uri="{FF2B5EF4-FFF2-40B4-BE49-F238E27FC236}">
                <a16:creationId xmlns:a16="http://schemas.microsoft.com/office/drawing/2014/main" id="{E3FB10AC-3D41-5362-11FE-E609D36EB63F}"/>
              </a:ext>
            </a:extLst>
          </p:cNvPr>
          <p:cNvSpPr>
            <a:spLocks noGrp="1"/>
          </p:cNvSpPr>
          <p:nvPr>
            <p:ph type="sldNum" sz="quarter" idx="5"/>
          </p:nvPr>
        </p:nvSpPr>
        <p:spPr/>
        <p:txBody>
          <a:bodyPr/>
          <a:lstStyle/>
          <a:p>
            <a:fld id="{92D69264-990C-8642-8380-2E19FAC2EAA7}" type="slidenum">
              <a:rPr lang="en-US" smtClean="0"/>
              <a:t>40</a:t>
            </a:fld>
            <a:endParaRPr lang="en-US"/>
          </a:p>
        </p:txBody>
      </p:sp>
    </p:spTree>
    <p:extLst>
      <p:ext uri="{BB962C8B-B14F-4D97-AF65-F5344CB8AC3E}">
        <p14:creationId xmlns:p14="http://schemas.microsoft.com/office/powerpoint/2010/main" val="174367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2C5E2-16D1-9E31-62CC-A1FB79EF1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1DC9A-62B7-3DA8-44AF-699A7FC12C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9FBCEB-7CEA-9FE5-087E-DCE1B077623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12/18/24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FOMC participants’ assessments of appropriate monetary policy: Midpoint of target range or target level for the federal funds rate</a:t>
            </a:r>
          </a:p>
        </p:txBody>
      </p:sp>
      <p:sp>
        <p:nvSpPr>
          <p:cNvPr id="4" name="Slide Number Placeholder 3">
            <a:extLst>
              <a:ext uri="{FF2B5EF4-FFF2-40B4-BE49-F238E27FC236}">
                <a16:creationId xmlns:a16="http://schemas.microsoft.com/office/drawing/2014/main" id="{DC35BFD8-DD16-0937-5B25-B5914E4F8DC9}"/>
              </a:ext>
            </a:extLst>
          </p:cNvPr>
          <p:cNvSpPr>
            <a:spLocks noGrp="1"/>
          </p:cNvSpPr>
          <p:nvPr>
            <p:ph type="sldNum" sz="quarter" idx="10"/>
          </p:nvPr>
        </p:nvSpPr>
        <p:spPr/>
        <p:txBody>
          <a:bodyPr/>
          <a:lstStyle/>
          <a:p>
            <a:fld id="{BAA47DF7-3E91-443C-955D-C2A1E510DCE4}" type="slidenum">
              <a:rPr lang="en-US" smtClean="0"/>
              <a:t>5</a:t>
            </a:fld>
            <a:endParaRPr lang="en-US"/>
          </a:p>
        </p:txBody>
      </p:sp>
    </p:spTree>
    <p:extLst>
      <p:ext uri="{BB962C8B-B14F-4D97-AF65-F5344CB8AC3E}">
        <p14:creationId xmlns:p14="http://schemas.microsoft.com/office/powerpoint/2010/main" val="820979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4D948-7B1D-F5B3-4227-934B106ED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B1D2C-2BFF-017D-0961-45CAF6DA8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177DD-8CF4-1598-AA7C-5DA90B5C2617}"/>
              </a:ext>
            </a:extLst>
          </p:cNvPr>
          <p:cNvSpPr>
            <a:spLocks noGrp="1"/>
          </p:cNvSpPr>
          <p:nvPr>
            <p:ph type="body" idx="1"/>
          </p:nvPr>
        </p:nvSpPr>
        <p:spPr/>
        <p:txBody>
          <a:bodyPr/>
          <a:lstStyle/>
          <a:p>
            <a:pPr marL="171450" indent="-171450">
              <a:buFont typeface="Arial" panose="020B0604020202020204" pitchFamily="34" charset="0"/>
              <a:buChar char="•"/>
            </a:pPr>
            <a:r>
              <a:rPr lang="en-US" dirty="0"/>
              <a:t>1/13/25</a:t>
            </a:r>
          </a:p>
        </p:txBody>
      </p:sp>
      <p:sp>
        <p:nvSpPr>
          <p:cNvPr id="4" name="Slide Number Placeholder 3">
            <a:extLst>
              <a:ext uri="{FF2B5EF4-FFF2-40B4-BE49-F238E27FC236}">
                <a16:creationId xmlns:a16="http://schemas.microsoft.com/office/drawing/2014/main" id="{D996F63B-B046-F58C-9678-25F1BDD8DD02}"/>
              </a:ext>
            </a:extLst>
          </p:cNvPr>
          <p:cNvSpPr>
            <a:spLocks noGrp="1"/>
          </p:cNvSpPr>
          <p:nvPr>
            <p:ph type="sldNum" sz="quarter" idx="5"/>
          </p:nvPr>
        </p:nvSpPr>
        <p:spPr/>
        <p:txBody>
          <a:bodyPr/>
          <a:lstStyle/>
          <a:p>
            <a:fld id="{1A0580B0-9668-0348-BC17-FD2229856891}" type="slidenum">
              <a:rPr lang="en-US" smtClean="0"/>
              <a:t>41</a:t>
            </a:fld>
            <a:endParaRPr lang="en-US"/>
          </a:p>
        </p:txBody>
      </p:sp>
    </p:spTree>
    <p:extLst>
      <p:ext uri="{BB962C8B-B14F-4D97-AF65-F5344CB8AC3E}">
        <p14:creationId xmlns:p14="http://schemas.microsoft.com/office/powerpoint/2010/main" val="40469034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69264-990C-8642-8380-2E19FAC2EAA7}" type="slidenum">
              <a:rPr lang="en-US" smtClean="0"/>
              <a:t>42</a:t>
            </a:fld>
            <a:endParaRPr lang="en-US"/>
          </a:p>
        </p:txBody>
      </p:sp>
    </p:spTree>
    <p:extLst>
      <p:ext uri="{BB962C8B-B14F-4D97-AF65-F5344CB8AC3E}">
        <p14:creationId xmlns:p14="http://schemas.microsoft.com/office/powerpoint/2010/main" val="2340227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8/29/24</a:t>
            </a:r>
          </a:p>
          <a:p>
            <a:endParaRPr lang="en-US" dirty="0"/>
          </a:p>
          <a:p>
            <a:r>
              <a:rPr lang="en-US" dirty="0"/>
              <a:t>https://</a:t>
            </a:r>
            <a:r>
              <a:rPr lang="en-US" dirty="0" err="1"/>
              <a:t>www.atlantafed.org</a:t>
            </a:r>
            <a:r>
              <a:rPr lang="en-US" dirty="0"/>
              <a:t>/</a:t>
            </a:r>
            <a:r>
              <a:rPr lang="en-US" dirty="0" err="1"/>
              <a:t>cenfis</a:t>
            </a:r>
            <a:r>
              <a:rPr lang="en-US" dirty="0"/>
              <a:t>/market-probability-tracker</a:t>
            </a:r>
          </a:p>
          <a:p>
            <a:endParaRPr lang="en-US" dirty="0"/>
          </a:p>
          <a:p>
            <a:endParaRPr lang="en-US" dirty="0"/>
          </a:p>
          <a:p>
            <a:r>
              <a:rPr lang="en-US" sz="1200" b="0" i="0" kern="1200" dirty="0">
                <a:solidFill>
                  <a:schemeClr val="tx1"/>
                </a:solidFill>
                <a:effectLst/>
                <a:latin typeface="+mn-lt"/>
                <a:ea typeface="+mn-ea"/>
                <a:cs typeface="+mn-cs"/>
              </a:rPr>
              <a:t>This tool estimates the market-implied probabilities of various ranges for the three-month average fed funds rate. Our methodology uses data on three-month Eurodollar futures, options on three-month Eurodollar futures from the </a:t>
            </a:r>
            <a:r>
              <a:rPr lang="en-US" sz="1200" b="0" i="0" u="none" strike="noStrike" kern="1200" dirty="0">
                <a:solidFill>
                  <a:schemeClr val="tx1"/>
                </a:solidFill>
                <a:effectLst/>
                <a:latin typeface="+mn-lt"/>
                <a:ea typeface="+mn-ea"/>
                <a:cs typeface="+mn-cs"/>
                <a:hlinkClick r:id="rId3"/>
              </a:rPr>
              <a:t>Chicago Mercantile Exchange (CME)</a:t>
            </a:r>
            <a:r>
              <a:rPr lang="en-US" sz="1200" b="0" i="0" kern="1200" dirty="0">
                <a:solidFill>
                  <a:schemeClr val="tx1"/>
                </a:solidFill>
                <a:effectLst/>
                <a:latin typeface="+mn-lt"/>
                <a:ea typeface="+mn-ea"/>
                <a:cs typeface="+mn-cs"/>
              </a:rPr>
              <a:t>, three-month LIBOR/fed funds basis swap spreads expiring in 12 months, and the </a:t>
            </a:r>
            <a:r>
              <a:rPr lang="en-US" sz="1200" b="0" i="0" u="none" strike="noStrike" kern="1200" dirty="0">
                <a:solidFill>
                  <a:schemeClr val="tx1"/>
                </a:solidFill>
                <a:effectLst/>
                <a:latin typeface="+mn-lt"/>
                <a:ea typeface="+mn-ea"/>
                <a:cs typeface="+mn-cs"/>
                <a:hlinkClick r:id="rId4"/>
              </a:rPr>
              <a:t>Treasury yield curve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Estimates from the four-nearest quarterly expiring contracts are updated daily using the previous day's closing prices. To illustrate changes in the market's assessment of the average fed funds rate over future three-month intervals, users can view and compare estimates from the prior six weeks for individual contracts. In this tracker we provide the path the market expects the three-month average fed funds rate to take, along with the 25th to 75th percentile region; the probability of a 25 basis point rate hike or cut for the three-month interval starting on the contract's expiration date; and how likely market participants are assessing various future outcomes, distributed across a wide range of possible rates.</a:t>
            </a:r>
          </a:p>
          <a:p>
            <a:r>
              <a:rPr lang="en-US" sz="1200" b="0" i="0" kern="1200" dirty="0">
                <a:solidFill>
                  <a:schemeClr val="tx1"/>
                </a:solidFill>
                <a:effectLst/>
                <a:latin typeface="+mn-lt"/>
                <a:ea typeface="+mn-ea"/>
                <a:cs typeface="+mn-cs"/>
              </a:rPr>
              <a:t>An overview of our approach can be found in our </a:t>
            </a:r>
            <a:r>
              <a:rPr lang="en-US" sz="1200" b="0" i="1" u="none" strike="noStrike" kern="1200" dirty="0">
                <a:solidFill>
                  <a:schemeClr val="tx1"/>
                </a:solidFill>
                <a:effectLst/>
                <a:latin typeface="+mn-lt"/>
                <a:ea typeface="+mn-ea"/>
                <a:cs typeface="+mn-cs"/>
                <a:hlinkClick r:id="rId5"/>
              </a:rPr>
              <a:t>Notes from the Vault</a:t>
            </a:r>
            <a:r>
              <a:rPr lang="en-US" sz="1200" b="0" i="0" kern="1200" dirty="0">
                <a:solidFill>
                  <a:schemeClr val="tx1"/>
                </a:solidFill>
                <a:effectLst/>
                <a:latin typeface="+mn-lt"/>
                <a:ea typeface="+mn-ea"/>
                <a:cs typeface="+mn-cs"/>
              </a:rPr>
              <a:t>. For a more detailed look at the model, </a:t>
            </a:r>
            <a:r>
              <a:rPr lang="en-US" sz="1200" b="0" i="0" u="none" strike="noStrike" kern="1200" dirty="0">
                <a:solidFill>
                  <a:schemeClr val="tx1"/>
                </a:solidFill>
                <a:effectLst/>
                <a:latin typeface="+mn-lt"/>
                <a:ea typeface="+mn-ea"/>
                <a:cs typeface="+mn-cs"/>
                <a:hlinkClick r:id="rId6"/>
              </a:rPr>
              <a:t>please refer to this paper</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7"/>
              </a:rPr>
              <a:t>technical note on its implementation</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AA47DF7-3E91-443C-955D-C2A1E510DCE4}" type="slidenum">
              <a:rPr lang="en-US" smtClean="0"/>
              <a:t>6</a:t>
            </a:fld>
            <a:endParaRPr lang="en-US"/>
          </a:p>
        </p:txBody>
      </p:sp>
    </p:spTree>
    <p:extLst>
      <p:ext uri="{BB962C8B-B14F-4D97-AF65-F5344CB8AC3E}">
        <p14:creationId xmlns:p14="http://schemas.microsoft.com/office/powerpoint/2010/main" val="1893616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01834-480B-6A05-1F6F-245571E4C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93D99-3664-C0A1-E574-04DFA095D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B8404-1486-87CB-47F2-BDA1D77FC78E}"/>
              </a:ext>
            </a:extLst>
          </p:cNvPr>
          <p:cNvSpPr>
            <a:spLocks noGrp="1"/>
          </p:cNvSpPr>
          <p:nvPr>
            <p:ph type="body" idx="1"/>
          </p:nvPr>
        </p:nvSpPr>
        <p:spPr/>
        <p:txBody>
          <a:bodyPr/>
          <a:lstStyle/>
          <a:p>
            <a:r>
              <a:rPr lang="en-US" dirty="0"/>
              <a:t>12/23/24</a:t>
            </a:r>
          </a:p>
          <a:p>
            <a:endParaRPr lang="en-US" dirty="0"/>
          </a:p>
          <a:p>
            <a:r>
              <a:rPr lang="en-US" dirty="0"/>
              <a:t>https://</a:t>
            </a:r>
            <a:r>
              <a:rPr lang="en-US" dirty="0" err="1"/>
              <a:t>www.atlantafed.org</a:t>
            </a:r>
            <a:r>
              <a:rPr lang="en-US" dirty="0"/>
              <a:t>/</a:t>
            </a:r>
            <a:r>
              <a:rPr lang="en-US" dirty="0" err="1"/>
              <a:t>cenfis</a:t>
            </a:r>
            <a:r>
              <a:rPr lang="en-US" dirty="0"/>
              <a:t>/market-probability-tracker</a:t>
            </a:r>
          </a:p>
          <a:p>
            <a:endParaRPr lang="en-US" dirty="0"/>
          </a:p>
          <a:p>
            <a:endParaRPr lang="en-US" dirty="0"/>
          </a:p>
          <a:p>
            <a:r>
              <a:rPr lang="en-US" sz="1200" b="0" i="0" kern="1200" dirty="0">
                <a:solidFill>
                  <a:schemeClr val="tx1"/>
                </a:solidFill>
                <a:effectLst/>
                <a:latin typeface="+mn-lt"/>
                <a:ea typeface="+mn-ea"/>
                <a:cs typeface="+mn-cs"/>
              </a:rPr>
              <a:t>This tool estimates the market-implied probabilities of various ranges for the three-month average fed funds rate. Our methodology uses data on three-month Eurodollar futures, options on three-month Eurodollar futures from the </a:t>
            </a:r>
            <a:r>
              <a:rPr lang="en-US" sz="1200" b="0" i="0" u="none" strike="noStrike" kern="1200" dirty="0">
                <a:solidFill>
                  <a:schemeClr val="tx1"/>
                </a:solidFill>
                <a:effectLst/>
                <a:latin typeface="+mn-lt"/>
                <a:ea typeface="+mn-ea"/>
                <a:cs typeface="+mn-cs"/>
                <a:hlinkClick r:id="rId3"/>
              </a:rPr>
              <a:t>Chicago Mercantile Exchange (CME)</a:t>
            </a:r>
            <a:r>
              <a:rPr lang="en-US" sz="1200" b="0" i="0" kern="1200" dirty="0">
                <a:solidFill>
                  <a:schemeClr val="tx1"/>
                </a:solidFill>
                <a:effectLst/>
                <a:latin typeface="+mn-lt"/>
                <a:ea typeface="+mn-ea"/>
                <a:cs typeface="+mn-cs"/>
              </a:rPr>
              <a:t>, three-month LIBOR/fed funds basis swap spreads expiring in 12 months, and the </a:t>
            </a:r>
            <a:r>
              <a:rPr lang="en-US" sz="1200" b="0" i="0" u="none" strike="noStrike" kern="1200" dirty="0">
                <a:solidFill>
                  <a:schemeClr val="tx1"/>
                </a:solidFill>
                <a:effectLst/>
                <a:latin typeface="+mn-lt"/>
                <a:ea typeface="+mn-ea"/>
                <a:cs typeface="+mn-cs"/>
                <a:hlinkClick r:id="rId4"/>
              </a:rPr>
              <a:t>Treasury yield curve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Estimates from the four-nearest quarterly expiring contracts are updated daily using the previous day's closing prices. To illustrate changes in the market's assessment of the average fed funds rate over future three-month intervals, users can view and compare estimates from the prior six weeks for individual contracts. In this tracker we provide the path the market expects the three-month average fed funds rate to take, along with the 25th to 75th percentile region; the probability of a 25 basis point rate hike or cut for the three-month interval starting on the contract's expiration date; and how likely market participants are assessing various future outcomes, distributed across a wide range of possible rates.</a:t>
            </a:r>
          </a:p>
          <a:p>
            <a:r>
              <a:rPr lang="en-US" sz="1200" b="0" i="0" kern="1200" dirty="0">
                <a:solidFill>
                  <a:schemeClr val="tx1"/>
                </a:solidFill>
                <a:effectLst/>
                <a:latin typeface="+mn-lt"/>
                <a:ea typeface="+mn-ea"/>
                <a:cs typeface="+mn-cs"/>
              </a:rPr>
              <a:t>An overview of our approach can be found in our </a:t>
            </a:r>
            <a:r>
              <a:rPr lang="en-US" sz="1200" b="0" i="1" u="none" strike="noStrike" kern="1200" dirty="0">
                <a:solidFill>
                  <a:schemeClr val="tx1"/>
                </a:solidFill>
                <a:effectLst/>
                <a:latin typeface="+mn-lt"/>
                <a:ea typeface="+mn-ea"/>
                <a:cs typeface="+mn-cs"/>
                <a:hlinkClick r:id="rId5"/>
              </a:rPr>
              <a:t>Notes from the Vault</a:t>
            </a:r>
            <a:r>
              <a:rPr lang="en-US" sz="1200" b="0" i="0" kern="1200" dirty="0">
                <a:solidFill>
                  <a:schemeClr val="tx1"/>
                </a:solidFill>
                <a:effectLst/>
                <a:latin typeface="+mn-lt"/>
                <a:ea typeface="+mn-ea"/>
                <a:cs typeface="+mn-cs"/>
              </a:rPr>
              <a:t>. For a more detailed look at the model, </a:t>
            </a:r>
            <a:r>
              <a:rPr lang="en-US" sz="1200" b="0" i="0" u="none" strike="noStrike" kern="1200" dirty="0">
                <a:solidFill>
                  <a:schemeClr val="tx1"/>
                </a:solidFill>
                <a:effectLst/>
                <a:latin typeface="+mn-lt"/>
                <a:ea typeface="+mn-ea"/>
                <a:cs typeface="+mn-cs"/>
                <a:hlinkClick r:id="rId6"/>
              </a:rPr>
              <a:t>please refer to this paper</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7"/>
              </a:rPr>
              <a:t>technical note on its implementation</a:t>
            </a:r>
            <a:r>
              <a:rPr lang="en-US" sz="1200" b="0" i="0" kern="1200" dirty="0">
                <a:solidFill>
                  <a:schemeClr val="tx1"/>
                </a:solidFill>
                <a:effectLst/>
                <a:latin typeface="+mn-lt"/>
                <a:ea typeface="+mn-ea"/>
                <a:cs typeface="+mn-cs"/>
              </a:rPr>
              <a:t>.</a:t>
            </a:r>
          </a:p>
          <a:p>
            <a:endParaRPr lang="en-US" dirty="0"/>
          </a:p>
        </p:txBody>
      </p:sp>
      <p:sp>
        <p:nvSpPr>
          <p:cNvPr id="4" name="Slide Number Placeholder 3">
            <a:extLst>
              <a:ext uri="{FF2B5EF4-FFF2-40B4-BE49-F238E27FC236}">
                <a16:creationId xmlns:a16="http://schemas.microsoft.com/office/drawing/2014/main" id="{42A2C4A8-73F1-57B1-2B9C-810E6063DA05}"/>
              </a:ext>
            </a:extLst>
          </p:cNvPr>
          <p:cNvSpPr>
            <a:spLocks noGrp="1"/>
          </p:cNvSpPr>
          <p:nvPr>
            <p:ph type="sldNum" sz="quarter" idx="10"/>
          </p:nvPr>
        </p:nvSpPr>
        <p:spPr/>
        <p:txBody>
          <a:bodyPr/>
          <a:lstStyle/>
          <a:p>
            <a:fld id="{BAA47DF7-3E91-443C-955D-C2A1E510DCE4}" type="slidenum">
              <a:rPr lang="en-US" smtClean="0"/>
              <a:t>7</a:t>
            </a:fld>
            <a:endParaRPr lang="en-US"/>
          </a:p>
        </p:txBody>
      </p:sp>
    </p:spTree>
    <p:extLst>
      <p:ext uri="{BB962C8B-B14F-4D97-AF65-F5344CB8AC3E}">
        <p14:creationId xmlns:p14="http://schemas.microsoft.com/office/powerpoint/2010/main" val="1934001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E0D33-181A-851B-9825-7B6A5DC8A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B3331-6131-940C-4A66-16915C37A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3EC0E-39E2-CE41-4126-31E4BD6E20B0}"/>
              </a:ext>
            </a:extLst>
          </p:cNvPr>
          <p:cNvSpPr>
            <a:spLocks noGrp="1"/>
          </p:cNvSpPr>
          <p:nvPr>
            <p:ph type="body" idx="1"/>
          </p:nvPr>
        </p:nvSpPr>
        <p:spPr/>
        <p:txBody>
          <a:bodyPr/>
          <a:lstStyle/>
          <a:p>
            <a:r>
              <a:rPr lang="en-US" dirty="0"/>
              <a:t>1/13/24</a:t>
            </a:r>
          </a:p>
        </p:txBody>
      </p:sp>
      <p:sp>
        <p:nvSpPr>
          <p:cNvPr id="4" name="Slide Number Placeholder 3">
            <a:extLst>
              <a:ext uri="{FF2B5EF4-FFF2-40B4-BE49-F238E27FC236}">
                <a16:creationId xmlns:a16="http://schemas.microsoft.com/office/drawing/2014/main" id="{B3A9A332-8A8A-78E2-8E48-60603CC087ED}"/>
              </a:ext>
            </a:extLst>
          </p:cNvPr>
          <p:cNvSpPr>
            <a:spLocks noGrp="1"/>
          </p:cNvSpPr>
          <p:nvPr>
            <p:ph type="sldNum" sz="quarter" idx="5"/>
          </p:nvPr>
        </p:nvSpPr>
        <p:spPr/>
        <p:txBody>
          <a:bodyPr/>
          <a:lstStyle/>
          <a:p>
            <a:fld id="{BAA47DF7-3E91-443C-955D-C2A1E510DCE4}" type="slidenum">
              <a:rPr lang="en-US" smtClean="0"/>
              <a:t>8</a:t>
            </a:fld>
            <a:endParaRPr lang="en-US"/>
          </a:p>
        </p:txBody>
      </p:sp>
    </p:spTree>
    <p:extLst>
      <p:ext uri="{BB962C8B-B14F-4D97-AF65-F5344CB8AC3E}">
        <p14:creationId xmlns:p14="http://schemas.microsoft.com/office/powerpoint/2010/main" val="246747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F6B33-D2E5-C4AB-0233-1E18B24F4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FC679-4A20-785F-4DDD-8EC98B237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6F4FC-61BC-AD6C-2452-30A79C87F625}"/>
              </a:ext>
            </a:extLst>
          </p:cNvPr>
          <p:cNvSpPr>
            <a:spLocks noGrp="1"/>
          </p:cNvSpPr>
          <p:nvPr>
            <p:ph type="body" idx="1"/>
          </p:nvPr>
        </p:nvSpPr>
        <p:spPr/>
        <p:txBody>
          <a:bodyPr/>
          <a:lstStyle/>
          <a:p>
            <a:r>
              <a:rPr lang="en-US" dirty="0"/>
              <a:t>1/13/25</a:t>
            </a:r>
          </a:p>
          <a:p>
            <a:endParaRPr lang="en-US" dirty="0"/>
          </a:p>
          <a:p>
            <a:r>
              <a:rPr lang="en-US" dirty="0" err="1"/>
              <a:t>Cnbc.com</a:t>
            </a:r>
            <a:endParaRPr lang="en-US" dirty="0"/>
          </a:p>
        </p:txBody>
      </p:sp>
      <p:sp>
        <p:nvSpPr>
          <p:cNvPr id="4" name="Slide Number Placeholder 3">
            <a:extLst>
              <a:ext uri="{FF2B5EF4-FFF2-40B4-BE49-F238E27FC236}">
                <a16:creationId xmlns:a16="http://schemas.microsoft.com/office/drawing/2014/main" id="{3DCD5705-8D3F-3B48-63FB-6A9BB10EA42F}"/>
              </a:ext>
            </a:extLst>
          </p:cNvPr>
          <p:cNvSpPr>
            <a:spLocks noGrp="1"/>
          </p:cNvSpPr>
          <p:nvPr>
            <p:ph type="sldNum" sz="quarter" idx="5"/>
          </p:nvPr>
        </p:nvSpPr>
        <p:spPr/>
        <p:txBody>
          <a:bodyPr/>
          <a:lstStyle/>
          <a:p>
            <a:fld id="{BAA47DF7-3E91-443C-955D-C2A1E510DCE4}" type="slidenum">
              <a:rPr lang="en-US" smtClean="0"/>
              <a:t>9</a:t>
            </a:fld>
            <a:endParaRPr lang="en-US"/>
          </a:p>
        </p:txBody>
      </p:sp>
    </p:spTree>
    <p:extLst>
      <p:ext uri="{BB962C8B-B14F-4D97-AF65-F5344CB8AC3E}">
        <p14:creationId xmlns:p14="http://schemas.microsoft.com/office/powerpoint/2010/main" val="3970432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64BE8-42D3-9B4C-E401-BAEBDCD64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2835C-D33E-03FE-D08A-5E3F516226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8EA4A-EA9D-10BF-11C3-761F4F8BD2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1/10/25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http://</a:t>
            </a:r>
            <a:r>
              <a:rPr lang="en-US" baseline="0" dirty="0" err="1"/>
              <a:t>fidelity.econoday.com</a:t>
            </a:r>
            <a:r>
              <a:rPr lang="en-US" baseline="0" dirty="0"/>
              <a:t>/</a:t>
            </a:r>
            <a:r>
              <a:rPr lang="en-US" baseline="0" dirty="0" err="1"/>
              <a:t>byweek.asp</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https://</a:t>
            </a:r>
            <a:r>
              <a:rPr lang="en-US" baseline="0" dirty="0" err="1"/>
              <a:t>www.bls.gov</a:t>
            </a:r>
            <a:r>
              <a:rPr lang="en-US" baseline="0" dirty="0"/>
              <a:t>/</a:t>
            </a:r>
            <a:r>
              <a:rPr lang="en-US" baseline="0" dirty="0" err="1"/>
              <a:t>news.release</a:t>
            </a:r>
            <a:r>
              <a:rPr lang="en-US" baseline="0" dirty="0"/>
              <a:t>/empsit.t17.htm</a:t>
            </a:r>
          </a:p>
        </p:txBody>
      </p:sp>
      <p:sp>
        <p:nvSpPr>
          <p:cNvPr id="4" name="Slide Number Placeholder 3">
            <a:extLst>
              <a:ext uri="{FF2B5EF4-FFF2-40B4-BE49-F238E27FC236}">
                <a16:creationId xmlns:a16="http://schemas.microsoft.com/office/drawing/2014/main" id="{F4F4E9D7-0A94-1888-3E5B-FB2357A9260E}"/>
              </a:ext>
            </a:extLst>
          </p:cNvPr>
          <p:cNvSpPr>
            <a:spLocks noGrp="1"/>
          </p:cNvSpPr>
          <p:nvPr>
            <p:ph type="sldNum" sz="quarter" idx="10"/>
          </p:nvPr>
        </p:nvSpPr>
        <p:spPr/>
        <p:txBody>
          <a:bodyPr/>
          <a:lstStyle/>
          <a:p>
            <a:fld id="{6573E08B-9FB9-4113-A5FE-8DB410BD9E80}" type="slidenum">
              <a:rPr lang="en-US" smtClean="0"/>
              <a:t>10</a:t>
            </a:fld>
            <a:endParaRPr lang="en-US"/>
          </a:p>
        </p:txBody>
      </p:sp>
    </p:spTree>
    <p:extLst>
      <p:ext uri="{BB962C8B-B14F-4D97-AF65-F5344CB8AC3E}">
        <p14:creationId xmlns:p14="http://schemas.microsoft.com/office/powerpoint/2010/main" val="3085661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15B3A0-6D83-CE40-99D3-743925193650}"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B9F13-485A-DB4A-9256-BD4550F54B6B}" type="slidenum">
              <a:rPr lang="en-US" smtClean="0"/>
              <a:t>‹#›</a:t>
            </a:fld>
            <a:endParaRPr lang="en-US"/>
          </a:p>
        </p:txBody>
      </p:sp>
    </p:spTree>
    <p:extLst>
      <p:ext uri="{BB962C8B-B14F-4D97-AF65-F5344CB8AC3E}">
        <p14:creationId xmlns:p14="http://schemas.microsoft.com/office/powerpoint/2010/main" val="1115719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15B3A0-6D83-CE40-99D3-743925193650}"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B9F13-485A-DB4A-9256-BD4550F54B6B}" type="slidenum">
              <a:rPr lang="en-US" smtClean="0"/>
              <a:t>‹#›</a:t>
            </a:fld>
            <a:endParaRPr lang="en-US"/>
          </a:p>
        </p:txBody>
      </p:sp>
    </p:spTree>
    <p:extLst>
      <p:ext uri="{BB962C8B-B14F-4D97-AF65-F5344CB8AC3E}">
        <p14:creationId xmlns:p14="http://schemas.microsoft.com/office/powerpoint/2010/main" val="416951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15B3A0-6D83-CE40-99D3-743925193650}"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B9F13-485A-DB4A-9256-BD4550F54B6B}" type="slidenum">
              <a:rPr lang="en-US" smtClean="0"/>
              <a:t>‹#›</a:t>
            </a:fld>
            <a:endParaRPr lang="en-US"/>
          </a:p>
        </p:txBody>
      </p:sp>
    </p:spTree>
    <p:extLst>
      <p:ext uri="{BB962C8B-B14F-4D97-AF65-F5344CB8AC3E}">
        <p14:creationId xmlns:p14="http://schemas.microsoft.com/office/powerpoint/2010/main" val="175176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15B3A0-6D83-CE40-99D3-743925193650}"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B9F13-485A-DB4A-9256-BD4550F54B6B}" type="slidenum">
              <a:rPr lang="en-US" smtClean="0"/>
              <a:t>‹#›</a:t>
            </a:fld>
            <a:endParaRPr lang="en-US"/>
          </a:p>
        </p:txBody>
      </p:sp>
    </p:spTree>
    <p:extLst>
      <p:ext uri="{BB962C8B-B14F-4D97-AF65-F5344CB8AC3E}">
        <p14:creationId xmlns:p14="http://schemas.microsoft.com/office/powerpoint/2010/main" val="359722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15B3A0-6D83-CE40-99D3-743925193650}"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B9F13-485A-DB4A-9256-BD4550F54B6B}" type="slidenum">
              <a:rPr lang="en-US" smtClean="0"/>
              <a:t>‹#›</a:t>
            </a:fld>
            <a:endParaRPr lang="en-US"/>
          </a:p>
        </p:txBody>
      </p:sp>
    </p:spTree>
    <p:extLst>
      <p:ext uri="{BB962C8B-B14F-4D97-AF65-F5344CB8AC3E}">
        <p14:creationId xmlns:p14="http://schemas.microsoft.com/office/powerpoint/2010/main" val="1554491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15B3A0-6D83-CE40-99D3-743925193650}" type="datetimeFigureOut">
              <a:rPr lang="en-US" smtClean="0"/>
              <a:t>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B9F13-485A-DB4A-9256-BD4550F54B6B}" type="slidenum">
              <a:rPr lang="en-US" smtClean="0"/>
              <a:t>‹#›</a:t>
            </a:fld>
            <a:endParaRPr lang="en-US"/>
          </a:p>
        </p:txBody>
      </p:sp>
    </p:spTree>
    <p:extLst>
      <p:ext uri="{BB962C8B-B14F-4D97-AF65-F5344CB8AC3E}">
        <p14:creationId xmlns:p14="http://schemas.microsoft.com/office/powerpoint/2010/main" val="2548902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15B3A0-6D83-CE40-99D3-743925193650}" type="datetimeFigureOut">
              <a:rPr lang="en-US" smtClean="0"/>
              <a:t>1/13/25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0B9F13-485A-DB4A-9256-BD4550F54B6B}" type="slidenum">
              <a:rPr lang="en-US" smtClean="0"/>
              <a:t>‹#›</a:t>
            </a:fld>
            <a:endParaRPr lang="en-US"/>
          </a:p>
        </p:txBody>
      </p:sp>
    </p:spTree>
    <p:extLst>
      <p:ext uri="{BB962C8B-B14F-4D97-AF65-F5344CB8AC3E}">
        <p14:creationId xmlns:p14="http://schemas.microsoft.com/office/powerpoint/2010/main" val="2703338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15B3A0-6D83-CE40-99D3-743925193650}" type="datetimeFigureOut">
              <a:rPr lang="en-US" smtClean="0"/>
              <a:t>1/13/25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0B9F13-485A-DB4A-9256-BD4550F54B6B}" type="slidenum">
              <a:rPr lang="en-US" smtClean="0"/>
              <a:t>‹#›</a:t>
            </a:fld>
            <a:endParaRPr lang="en-US"/>
          </a:p>
        </p:txBody>
      </p:sp>
    </p:spTree>
    <p:extLst>
      <p:ext uri="{BB962C8B-B14F-4D97-AF65-F5344CB8AC3E}">
        <p14:creationId xmlns:p14="http://schemas.microsoft.com/office/powerpoint/2010/main" val="377434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5B3A0-6D83-CE40-99D3-743925193650}" type="datetimeFigureOut">
              <a:rPr lang="en-US" smtClean="0"/>
              <a:t>1/13/25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0B9F13-485A-DB4A-9256-BD4550F54B6B}" type="slidenum">
              <a:rPr lang="en-US" smtClean="0"/>
              <a:t>‹#›</a:t>
            </a:fld>
            <a:endParaRPr lang="en-US"/>
          </a:p>
        </p:txBody>
      </p:sp>
    </p:spTree>
    <p:extLst>
      <p:ext uri="{BB962C8B-B14F-4D97-AF65-F5344CB8AC3E}">
        <p14:creationId xmlns:p14="http://schemas.microsoft.com/office/powerpoint/2010/main" val="3693279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15B3A0-6D83-CE40-99D3-743925193650}" type="datetimeFigureOut">
              <a:rPr lang="en-US" smtClean="0"/>
              <a:t>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B9F13-485A-DB4A-9256-BD4550F54B6B}" type="slidenum">
              <a:rPr lang="en-US" smtClean="0"/>
              <a:t>‹#›</a:t>
            </a:fld>
            <a:endParaRPr lang="en-US"/>
          </a:p>
        </p:txBody>
      </p:sp>
    </p:spTree>
    <p:extLst>
      <p:ext uri="{BB962C8B-B14F-4D97-AF65-F5344CB8AC3E}">
        <p14:creationId xmlns:p14="http://schemas.microsoft.com/office/powerpoint/2010/main" val="3456324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15B3A0-6D83-CE40-99D3-743925193650}" type="datetimeFigureOut">
              <a:rPr lang="en-US" smtClean="0"/>
              <a:t>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B9F13-485A-DB4A-9256-BD4550F54B6B}" type="slidenum">
              <a:rPr lang="en-US" smtClean="0"/>
              <a:t>‹#›</a:t>
            </a:fld>
            <a:endParaRPr lang="en-US"/>
          </a:p>
        </p:txBody>
      </p:sp>
    </p:spTree>
    <p:extLst>
      <p:ext uri="{BB962C8B-B14F-4D97-AF65-F5344CB8AC3E}">
        <p14:creationId xmlns:p14="http://schemas.microsoft.com/office/powerpoint/2010/main" val="173509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367868-CD1D-8743-BEB9-1E97CE1DE214}"/>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05980"/>
            <a:ext cx="8229600" cy="6079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019867"/>
            <a:ext cx="8229600" cy="34708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4760" y="4767264"/>
            <a:ext cx="8585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B15B3A0-6D83-CE40-99D3-743925193650}" type="datetimeFigureOut">
              <a:rPr lang="en-US" smtClean="0"/>
              <a:t>1/13/25</a:t>
            </a:fld>
            <a:endParaRPr lang="en-US" dirty="0"/>
          </a:p>
        </p:txBody>
      </p:sp>
      <p:sp>
        <p:nvSpPr>
          <p:cNvPr id="5" name="Footer Placeholder 4"/>
          <p:cNvSpPr>
            <a:spLocks noGrp="1"/>
          </p:cNvSpPr>
          <p:nvPr>
            <p:ph type="ftr" sz="quarter" idx="3"/>
          </p:nvPr>
        </p:nvSpPr>
        <p:spPr>
          <a:xfrm>
            <a:off x="2265680" y="4767264"/>
            <a:ext cx="407924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57200" y="4767264"/>
            <a:ext cx="68072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70B9F13-485A-DB4A-9256-BD4550F54B6B}" type="slidenum">
              <a:rPr lang="en-US" smtClean="0"/>
              <a:t>‹#›</a:t>
            </a:fld>
            <a:endParaRPr lang="en-US" dirty="0"/>
          </a:p>
        </p:txBody>
      </p:sp>
    </p:spTree>
    <p:extLst>
      <p:ext uri="{BB962C8B-B14F-4D97-AF65-F5344CB8AC3E}">
        <p14:creationId xmlns:p14="http://schemas.microsoft.com/office/powerpoint/2010/main" val="1105544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kern="1200">
          <a:solidFill>
            <a:srgbClr val="005195"/>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rgbClr val="66BC29"/>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accent6"/>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accent6"/>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accent6"/>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accent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59CAD04-9126-124C-9D64-33228DEB69FC}"/>
              </a:ext>
            </a:extLst>
          </p:cNvPr>
          <p:cNvPicPr>
            <a:picLocks noChangeAspect="1"/>
          </p:cNvPicPr>
          <p:nvPr/>
        </p:nvPicPr>
        <p:blipFill>
          <a:blip r:embed="rId2"/>
          <a:stretch>
            <a:fillRect/>
          </a:stretch>
        </p:blipFill>
        <p:spPr>
          <a:xfrm>
            <a:off x="0" y="0"/>
            <a:ext cx="9144000" cy="5143500"/>
          </a:xfrm>
          <a:prstGeom prst="rect">
            <a:avLst/>
          </a:prstGeom>
        </p:spPr>
      </p:pic>
      <p:sp>
        <p:nvSpPr>
          <p:cNvPr id="8" name="Title 1">
            <a:extLst>
              <a:ext uri="{FF2B5EF4-FFF2-40B4-BE49-F238E27FC236}">
                <a16:creationId xmlns:a16="http://schemas.microsoft.com/office/drawing/2014/main" id="{D9DC18B4-3089-4233-398E-09674433E38C}"/>
              </a:ext>
            </a:extLst>
          </p:cNvPr>
          <p:cNvSpPr>
            <a:spLocks noGrp="1"/>
          </p:cNvSpPr>
          <p:nvPr>
            <p:ph type="ctrTitle"/>
          </p:nvPr>
        </p:nvSpPr>
        <p:spPr>
          <a:xfrm>
            <a:off x="350520" y="449741"/>
            <a:ext cx="8498840" cy="672940"/>
          </a:xfrm>
        </p:spPr>
        <p:txBody>
          <a:bodyPr>
            <a:noAutofit/>
          </a:bodyPr>
          <a:lstStyle/>
          <a:p>
            <a:r>
              <a:rPr lang="en-US" sz="4400" dirty="0">
                <a:solidFill>
                  <a:schemeClr val="bg1"/>
                </a:solidFill>
              </a:rPr>
              <a:t>Zions Bank Economic Overview</a:t>
            </a:r>
          </a:p>
        </p:txBody>
      </p:sp>
      <p:sp>
        <p:nvSpPr>
          <p:cNvPr id="9" name="Subtitle 2">
            <a:extLst>
              <a:ext uri="{FF2B5EF4-FFF2-40B4-BE49-F238E27FC236}">
                <a16:creationId xmlns:a16="http://schemas.microsoft.com/office/drawing/2014/main" id="{76738892-49F8-E0B2-73DE-6251AEDFA5C5}"/>
              </a:ext>
            </a:extLst>
          </p:cNvPr>
          <p:cNvSpPr>
            <a:spLocks noGrp="1"/>
          </p:cNvSpPr>
          <p:nvPr>
            <p:ph type="subTitle" idx="1"/>
          </p:nvPr>
        </p:nvSpPr>
        <p:spPr>
          <a:xfrm>
            <a:off x="350520" y="1465585"/>
            <a:ext cx="8498840" cy="922020"/>
          </a:xfrm>
        </p:spPr>
        <p:txBody>
          <a:bodyPr>
            <a:noAutofit/>
          </a:bodyPr>
          <a:lstStyle/>
          <a:p>
            <a:pPr algn="l"/>
            <a:r>
              <a:rPr lang="en-US" sz="3200" dirty="0">
                <a:solidFill>
                  <a:schemeClr val="bg1"/>
                </a:solidFill>
              </a:rPr>
              <a:t>Navigating a Murky Economic Frontier</a:t>
            </a:r>
          </a:p>
          <a:p>
            <a:pPr algn="l"/>
            <a:endParaRPr lang="en-US" sz="3200" dirty="0">
              <a:solidFill>
                <a:schemeClr val="bg1"/>
              </a:solidFill>
            </a:endParaRPr>
          </a:p>
          <a:p>
            <a:pPr algn="l"/>
            <a:r>
              <a:rPr lang="en-US" sz="2800" dirty="0">
                <a:solidFill>
                  <a:schemeClr val="bg1"/>
                </a:solidFill>
              </a:rPr>
              <a:t>Utah Taxpayers Association</a:t>
            </a:r>
          </a:p>
          <a:p>
            <a:pPr algn="l"/>
            <a:endParaRPr lang="en-US" sz="1800" dirty="0">
              <a:solidFill>
                <a:schemeClr val="bg1"/>
              </a:solidFill>
            </a:endParaRPr>
          </a:p>
          <a:p>
            <a:pPr algn="l"/>
            <a:endParaRPr lang="en-US" sz="1800" dirty="0">
              <a:solidFill>
                <a:schemeClr val="bg1"/>
              </a:solidFill>
            </a:endParaRPr>
          </a:p>
          <a:p>
            <a:pPr algn="l"/>
            <a:endParaRPr lang="en-US" sz="1800" dirty="0">
              <a:solidFill>
                <a:schemeClr val="bg1"/>
              </a:solidFill>
            </a:endParaRPr>
          </a:p>
          <a:p>
            <a:pPr algn="l"/>
            <a:r>
              <a:rPr lang="en-US" sz="1800" dirty="0">
                <a:solidFill>
                  <a:schemeClr val="bg1"/>
                </a:solidFill>
              </a:rPr>
              <a:t>January 14, 2025</a:t>
            </a:r>
          </a:p>
          <a:p>
            <a:pPr algn="l"/>
            <a:endParaRPr lang="en-US" sz="1800" dirty="0">
              <a:solidFill>
                <a:schemeClr val="bg1"/>
              </a:solidFill>
            </a:endParaRPr>
          </a:p>
        </p:txBody>
      </p:sp>
    </p:spTree>
    <p:extLst>
      <p:ext uri="{BB962C8B-B14F-4D97-AF65-F5344CB8AC3E}">
        <p14:creationId xmlns:p14="http://schemas.microsoft.com/office/powerpoint/2010/main" val="81736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67190-EADD-DEDD-740B-8CD1D43D0564}"/>
            </a:ext>
          </a:extLst>
        </p:cNvPr>
        <p:cNvGrpSpPr/>
        <p:nvPr/>
      </p:nvGrpSpPr>
      <p:grpSpPr>
        <a:xfrm>
          <a:off x="0" y="0"/>
          <a:ext cx="0" cy="0"/>
          <a:chOff x="0" y="0"/>
          <a:chExt cx="0" cy="0"/>
        </a:xfrm>
      </p:grpSpPr>
      <p:sp>
        <p:nvSpPr>
          <p:cNvPr id="8" name="Text Placeholder 18">
            <a:extLst>
              <a:ext uri="{FF2B5EF4-FFF2-40B4-BE49-F238E27FC236}">
                <a16:creationId xmlns:a16="http://schemas.microsoft.com/office/drawing/2014/main" id="{EAC40986-4A92-8C4D-0E0E-7A2AD7A3C242}"/>
              </a:ext>
            </a:extLst>
          </p:cNvPr>
          <p:cNvSpPr txBox="1">
            <a:spLocks/>
          </p:cNvSpPr>
          <p:nvPr/>
        </p:nvSpPr>
        <p:spPr>
          <a:xfrm>
            <a:off x="0" y="4949190"/>
            <a:ext cx="4757721" cy="194310"/>
          </a:xfrm>
          <a:prstGeom prst="rect">
            <a:avLst/>
          </a:prstGeom>
        </p:spPr>
        <p:txBody>
          <a:bodyPr anchor="ctr" anchorCtr="0"/>
          <a:lstStyle/>
          <a:p>
            <a:pPr marL="257175" indent="-257175" defTabSz="342900">
              <a:spcBef>
                <a:spcPct val="20000"/>
              </a:spcBef>
              <a:defRPr/>
            </a:pPr>
            <a:r>
              <a:rPr lang="en-US" sz="800" dirty="0">
                <a:latin typeface="Arial" panose="020B0604020202020204" pitchFamily="34" charset="0"/>
                <a:cs typeface="Arial" panose="020B0604020202020204" pitchFamily="34" charset="0"/>
              </a:rPr>
              <a:t>Source: </a:t>
            </a:r>
            <a:r>
              <a:rPr lang="en-US" sz="800" dirty="0" err="1">
                <a:latin typeface="Arial" panose="020B0604020202020204" pitchFamily="34" charset="0"/>
                <a:cs typeface="Arial" panose="020B0604020202020204" pitchFamily="34" charset="0"/>
              </a:rPr>
              <a:t>Econoday</a:t>
            </a:r>
            <a:endParaRPr lang="en-US" sz="8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A702BFA8-D640-DA9C-03FC-7628BA1A8184}"/>
              </a:ext>
            </a:extLst>
          </p:cNvPr>
          <p:cNvSpPr>
            <a:spLocks noGrp="1"/>
          </p:cNvSpPr>
          <p:nvPr>
            <p:ph type="title"/>
          </p:nvPr>
        </p:nvSpPr>
        <p:spPr>
          <a:xfrm>
            <a:off x="0" y="165975"/>
            <a:ext cx="9144000" cy="498471"/>
          </a:xfrm>
        </p:spPr>
        <p:txBody>
          <a:bodyPr>
            <a:normAutofit fontScale="90000"/>
          </a:bodyPr>
          <a:lstStyle/>
          <a:p>
            <a:pPr algn="ctr"/>
            <a:r>
              <a:rPr lang="en-US" dirty="0">
                <a:solidFill>
                  <a:schemeClr val="tx1"/>
                </a:solidFill>
                <a:latin typeface="Arial"/>
                <a:cs typeface="Arial"/>
              </a:rPr>
              <a:t>December 2024 Employment Indicators</a:t>
            </a:r>
          </a:p>
        </p:txBody>
      </p:sp>
      <p:pic>
        <p:nvPicPr>
          <p:cNvPr id="4" name="Picture 3" descr="A screenshot of a graph&#10;&#10;Description automatically generated">
            <a:extLst>
              <a:ext uri="{FF2B5EF4-FFF2-40B4-BE49-F238E27FC236}">
                <a16:creationId xmlns:a16="http://schemas.microsoft.com/office/drawing/2014/main" id="{6C620C77-87D2-09CB-3E34-228930CE8570}"/>
              </a:ext>
            </a:extLst>
          </p:cNvPr>
          <p:cNvPicPr>
            <a:picLocks noChangeAspect="1"/>
          </p:cNvPicPr>
          <p:nvPr/>
        </p:nvPicPr>
        <p:blipFill>
          <a:blip r:embed="rId3"/>
          <a:stretch>
            <a:fillRect/>
          </a:stretch>
        </p:blipFill>
        <p:spPr>
          <a:xfrm>
            <a:off x="13063" y="1155566"/>
            <a:ext cx="9131858" cy="2828605"/>
          </a:xfrm>
          <a:prstGeom prst="rect">
            <a:avLst/>
          </a:prstGeom>
        </p:spPr>
      </p:pic>
    </p:spTree>
    <p:extLst>
      <p:ext uri="{BB962C8B-B14F-4D97-AF65-F5344CB8AC3E}">
        <p14:creationId xmlns:p14="http://schemas.microsoft.com/office/powerpoint/2010/main" val="1714676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3AC01-B838-0D9D-E9E3-E95044846A68}"/>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EFD021A-EAF2-2BBB-2627-A67B6752C5AC}"/>
              </a:ext>
            </a:extLst>
          </p:cNvPr>
          <p:cNvGraphicFramePr>
            <a:graphicFrameLocks noGrp="1"/>
          </p:cNvGraphicFramePr>
          <p:nvPr>
            <p:ph idx="1"/>
          </p:nvPr>
        </p:nvGraphicFramePr>
        <p:xfrm>
          <a:off x="200722" y="393889"/>
          <a:ext cx="8764858" cy="451475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F73F37E-7140-39C7-B960-D8DFBBCEBE86}"/>
              </a:ext>
            </a:extLst>
          </p:cNvPr>
          <p:cNvSpPr txBox="1"/>
          <p:nvPr/>
        </p:nvSpPr>
        <p:spPr>
          <a:xfrm>
            <a:off x="0" y="699628"/>
            <a:ext cx="9144000" cy="276999"/>
          </a:xfrm>
          <a:prstGeom prst="rect">
            <a:avLst/>
          </a:prstGeom>
          <a:noFill/>
        </p:spPr>
        <p:txBody>
          <a:bodyPr wrap="square" rtlCol="0">
            <a:spAutoFit/>
          </a:bodyPr>
          <a:lstStyle/>
          <a:p>
            <a:pPr algn="ctr" defTabSz="685800">
              <a:defRPr/>
            </a:pPr>
            <a:r>
              <a:rPr lang="en-US" sz="1200" dirty="0">
                <a:solidFill>
                  <a:prstClr val="black"/>
                </a:solidFill>
                <a:latin typeface="Arial" panose="020B0604020202020204" pitchFamily="34" charset="0"/>
                <a:cs typeface="Arial" panose="020B0604020202020204" pitchFamily="34" charset="0"/>
              </a:rPr>
              <a:t>Nonfarm Payroll Change: Thousands of Employees</a:t>
            </a:r>
          </a:p>
        </p:txBody>
      </p:sp>
      <p:sp>
        <p:nvSpPr>
          <p:cNvPr id="8" name="Line Callout 1 7">
            <a:extLst>
              <a:ext uri="{FF2B5EF4-FFF2-40B4-BE49-F238E27FC236}">
                <a16:creationId xmlns:a16="http://schemas.microsoft.com/office/drawing/2014/main" id="{CEBD742D-888C-3B01-2C7A-D4098501C470}"/>
              </a:ext>
            </a:extLst>
          </p:cNvPr>
          <p:cNvSpPr/>
          <p:nvPr/>
        </p:nvSpPr>
        <p:spPr>
          <a:xfrm>
            <a:off x="7379943" y="1186894"/>
            <a:ext cx="1144324" cy="615421"/>
          </a:xfrm>
          <a:prstGeom prst="borderCallout1">
            <a:avLst>
              <a:gd name="adj1" fmla="val 100313"/>
              <a:gd name="adj2" fmla="val 81832"/>
              <a:gd name="adj3" fmla="val 232395"/>
              <a:gd name="adj4" fmla="val 102036"/>
            </a:avLst>
          </a:prstGeom>
          <a:solidFill>
            <a:schemeClr val="bg1"/>
          </a:solid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a:solidFill>
                  <a:schemeClr val="tx1"/>
                </a:solidFill>
                <a:latin typeface="Arial"/>
                <a:cs typeface="Arial"/>
              </a:rPr>
              <a:t>Dec 2024</a:t>
            </a:r>
            <a:endParaRPr lang="en-US" sz="1600" dirty="0">
              <a:solidFill>
                <a:schemeClr val="tx1"/>
              </a:solidFill>
              <a:latin typeface="Arial" panose="020B0604020202020204" pitchFamily="34" charset="0"/>
              <a:cs typeface="Arial" panose="020B0604020202020204" pitchFamily="34" charset="0"/>
            </a:endParaRPr>
          </a:p>
          <a:p>
            <a:pPr algn="ctr"/>
            <a:r>
              <a:rPr lang="en-US" sz="1600" dirty="0">
                <a:solidFill>
                  <a:schemeClr val="tx1"/>
                </a:solidFill>
                <a:latin typeface="Arial"/>
                <a:cs typeface="Arial"/>
              </a:rPr>
              <a:t>256,000</a:t>
            </a:r>
          </a:p>
        </p:txBody>
      </p:sp>
      <p:sp>
        <p:nvSpPr>
          <p:cNvPr id="2" name="Title 1">
            <a:extLst>
              <a:ext uri="{FF2B5EF4-FFF2-40B4-BE49-F238E27FC236}">
                <a16:creationId xmlns:a16="http://schemas.microsoft.com/office/drawing/2014/main" id="{54AA8E78-88E5-A602-FA1E-F7E9A1C7B847}"/>
              </a:ext>
            </a:extLst>
          </p:cNvPr>
          <p:cNvSpPr>
            <a:spLocks noGrp="1"/>
          </p:cNvSpPr>
          <p:nvPr>
            <p:ph type="title"/>
          </p:nvPr>
        </p:nvSpPr>
        <p:spPr>
          <a:xfrm>
            <a:off x="0" y="134076"/>
            <a:ext cx="9144000" cy="498471"/>
          </a:xfrm>
        </p:spPr>
        <p:txBody>
          <a:bodyPr>
            <a:normAutofit fontScale="90000"/>
          </a:bodyPr>
          <a:lstStyle/>
          <a:p>
            <a:pPr algn="ctr"/>
            <a:r>
              <a:rPr lang="en-US" dirty="0">
                <a:solidFill>
                  <a:schemeClr val="tx1"/>
                </a:solidFill>
                <a:latin typeface="Arial"/>
                <a:cs typeface="Arial"/>
              </a:rPr>
              <a:t>U.S. Job Growth Accelerated in December</a:t>
            </a:r>
          </a:p>
        </p:txBody>
      </p:sp>
      <p:sp>
        <p:nvSpPr>
          <p:cNvPr id="4" name="TextBox 3">
            <a:extLst>
              <a:ext uri="{FF2B5EF4-FFF2-40B4-BE49-F238E27FC236}">
                <a16:creationId xmlns:a16="http://schemas.microsoft.com/office/drawing/2014/main" id="{1ABE3801-82F9-C454-5FD8-B49E9F43C829}"/>
              </a:ext>
            </a:extLst>
          </p:cNvPr>
          <p:cNvSpPr txBox="1"/>
          <p:nvPr/>
        </p:nvSpPr>
        <p:spPr>
          <a:xfrm>
            <a:off x="0" y="4908643"/>
            <a:ext cx="2882348" cy="215444"/>
          </a:xfrm>
          <a:prstGeom prst="rect">
            <a:avLst/>
          </a:prstGeom>
          <a:noFill/>
        </p:spPr>
        <p:txBody>
          <a:bodyPr wrap="square" rtlCol="0">
            <a:spAutoFit/>
          </a:bodyPr>
          <a:lstStyle/>
          <a:p>
            <a:pPr defTabSz="685800">
              <a:defRPr/>
            </a:pPr>
            <a:r>
              <a:rPr lang="en-US" sz="800">
                <a:solidFill>
                  <a:prstClr val="black"/>
                </a:solidFill>
                <a:latin typeface="Arial" panose="020B0604020202020204" pitchFamily="34" charset="0"/>
                <a:cs typeface="Arial" panose="020B0604020202020204" pitchFamily="34" charset="0"/>
              </a:rPr>
              <a:t>Source: U.S. Bureau of Labor Statistics</a:t>
            </a:r>
          </a:p>
        </p:txBody>
      </p:sp>
    </p:spTree>
    <p:extLst>
      <p:ext uri="{BB962C8B-B14F-4D97-AF65-F5344CB8AC3E}">
        <p14:creationId xmlns:p14="http://schemas.microsoft.com/office/powerpoint/2010/main" val="2063884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9766829B-DAC9-92AF-5726-5BFD37AF93F3}"/>
              </a:ext>
            </a:extLst>
          </p:cNvPr>
          <p:cNvGraphicFramePr>
            <a:graphicFrameLocks noGrp="1"/>
          </p:cNvGraphicFramePr>
          <p:nvPr>
            <p:ph idx="1"/>
          </p:nvPr>
        </p:nvGraphicFramePr>
        <p:xfrm>
          <a:off x="14988" y="600891"/>
          <a:ext cx="8976612" cy="415399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F57EE41E-DD8D-CED7-9503-04F674BC3867}"/>
              </a:ext>
            </a:extLst>
          </p:cNvPr>
          <p:cNvSpPr/>
          <p:nvPr/>
        </p:nvSpPr>
        <p:spPr>
          <a:xfrm>
            <a:off x="745436" y="3204717"/>
            <a:ext cx="8014142" cy="192875"/>
          </a:xfrm>
          <a:prstGeom prst="rect">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25"/>
          </a:p>
        </p:txBody>
      </p:sp>
      <p:sp>
        <p:nvSpPr>
          <p:cNvPr id="6" name="Line Callout 1 5">
            <a:extLst>
              <a:ext uri="{FF2B5EF4-FFF2-40B4-BE49-F238E27FC236}">
                <a16:creationId xmlns:a16="http://schemas.microsoft.com/office/drawing/2014/main" id="{8021BE67-A6C8-50D9-B9E4-F4A250F8B8F8}"/>
              </a:ext>
            </a:extLst>
          </p:cNvPr>
          <p:cNvSpPr/>
          <p:nvPr/>
        </p:nvSpPr>
        <p:spPr>
          <a:xfrm>
            <a:off x="7583921" y="1803049"/>
            <a:ext cx="1175657" cy="519986"/>
          </a:xfrm>
          <a:prstGeom prst="borderCallout1">
            <a:avLst>
              <a:gd name="adj1" fmla="val 288533"/>
              <a:gd name="adj2" fmla="val 97191"/>
              <a:gd name="adj3" fmla="val 103087"/>
              <a:gd name="adj4" fmla="val 43464"/>
            </a:avLst>
          </a:prstGeom>
          <a:solidFill>
            <a:schemeClr val="bg1"/>
          </a:solid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Dec 2024</a:t>
            </a:r>
          </a:p>
          <a:p>
            <a:pPr algn="ctr"/>
            <a:r>
              <a:rPr lang="en-US" sz="1600" dirty="0">
                <a:solidFill>
                  <a:schemeClr val="tx1"/>
                </a:solidFill>
                <a:latin typeface="Arial" panose="020B0604020202020204" pitchFamily="34" charset="0"/>
                <a:cs typeface="Arial" panose="020B0604020202020204" pitchFamily="34" charset="0"/>
              </a:rPr>
              <a:t>4.1%</a:t>
            </a:r>
          </a:p>
        </p:txBody>
      </p:sp>
      <p:sp>
        <p:nvSpPr>
          <p:cNvPr id="8" name="Title 4">
            <a:extLst>
              <a:ext uri="{FF2B5EF4-FFF2-40B4-BE49-F238E27FC236}">
                <a16:creationId xmlns:a16="http://schemas.microsoft.com/office/drawing/2014/main" id="{A1C6CD1E-8739-EA72-E4CD-B1BE14819126}"/>
              </a:ext>
            </a:extLst>
          </p:cNvPr>
          <p:cNvSpPr>
            <a:spLocks noGrp="1"/>
          </p:cNvSpPr>
          <p:nvPr>
            <p:ph type="title"/>
          </p:nvPr>
        </p:nvSpPr>
        <p:spPr>
          <a:xfrm>
            <a:off x="36780" y="15912"/>
            <a:ext cx="9129012" cy="501639"/>
          </a:xfrm>
        </p:spPr>
        <p:txBody>
          <a:bodyPr>
            <a:noAutofit/>
          </a:bodyPr>
          <a:lstStyle/>
          <a:p>
            <a:pPr algn="ctr"/>
            <a:r>
              <a:rPr lang="en-US" sz="2800" dirty="0">
                <a:solidFill>
                  <a:schemeClr val="tx1"/>
                </a:solidFill>
                <a:latin typeface="Arial" panose="020B0604020202020204" pitchFamily="34" charset="0"/>
                <a:ea typeface="Tahoma" pitchFamily="34" charset="0"/>
                <a:cs typeface="Arial" panose="020B0604020202020204" pitchFamily="34" charset="0"/>
              </a:rPr>
              <a:t>U.S. Unemployment Rate Dropped in December</a:t>
            </a:r>
          </a:p>
        </p:txBody>
      </p:sp>
      <p:sp>
        <p:nvSpPr>
          <p:cNvPr id="10" name="Rectangle 9">
            <a:extLst>
              <a:ext uri="{FF2B5EF4-FFF2-40B4-BE49-F238E27FC236}">
                <a16:creationId xmlns:a16="http://schemas.microsoft.com/office/drawing/2014/main" id="{5E4D7CCF-C3E5-D6E3-12D7-C284E9CDD7C3}"/>
              </a:ext>
            </a:extLst>
          </p:cNvPr>
          <p:cNvSpPr/>
          <p:nvPr/>
        </p:nvSpPr>
        <p:spPr>
          <a:xfrm>
            <a:off x="0" y="4947106"/>
            <a:ext cx="2169042" cy="215444"/>
          </a:xfrm>
          <a:prstGeom prst="rect">
            <a:avLst/>
          </a:prstGeom>
        </p:spPr>
        <p:txBody>
          <a:bodyPr wrap="square" anchor="ctr" anchorCtr="0">
            <a:spAutoFit/>
          </a:bodyPr>
          <a:lstStyle/>
          <a:p>
            <a:r>
              <a:rPr lang="en-US" sz="800">
                <a:latin typeface="Arial" panose="020B0604020202020204" pitchFamily="34" charset="0"/>
                <a:ea typeface="Tahoma" pitchFamily="34" charset="0"/>
                <a:cs typeface="Arial" panose="020B0604020202020204" pitchFamily="34" charset="0"/>
              </a:rPr>
              <a:t>Source: U.S. Bureau of Labor Statistics</a:t>
            </a:r>
          </a:p>
        </p:txBody>
      </p:sp>
      <p:sp>
        <p:nvSpPr>
          <p:cNvPr id="2" name="Line Callout 1 1">
            <a:extLst>
              <a:ext uri="{FF2B5EF4-FFF2-40B4-BE49-F238E27FC236}">
                <a16:creationId xmlns:a16="http://schemas.microsoft.com/office/drawing/2014/main" id="{06765B20-F480-BC4C-E89F-F871F778376F}"/>
              </a:ext>
            </a:extLst>
          </p:cNvPr>
          <p:cNvSpPr/>
          <p:nvPr/>
        </p:nvSpPr>
        <p:spPr>
          <a:xfrm>
            <a:off x="3302927" y="3107103"/>
            <a:ext cx="3050092" cy="371822"/>
          </a:xfrm>
          <a:prstGeom prst="borderCallout1">
            <a:avLst>
              <a:gd name="adj1" fmla="val -102040"/>
              <a:gd name="adj2" fmla="val 56894"/>
              <a:gd name="adj3" fmla="val 2023"/>
              <a:gd name="adj4" fmla="val 53560"/>
            </a:avLst>
          </a:prstGeom>
          <a:noFill/>
          <a:ln>
            <a:no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0000"/>
                </a:solidFill>
                <a:latin typeface="Arial" panose="020B0604020202020204" pitchFamily="34" charset="0"/>
                <a:cs typeface="Arial" panose="020B0604020202020204" pitchFamily="34" charset="0"/>
              </a:rPr>
              <a:t>4.0% - 5.0% = Full Employment</a:t>
            </a:r>
          </a:p>
        </p:txBody>
      </p:sp>
      <p:sp>
        <p:nvSpPr>
          <p:cNvPr id="5" name="Line Callout 1 4">
            <a:extLst>
              <a:ext uri="{FF2B5EF4-FFF2-40B4-BE49-F238E27FC236}">
                <a16:creationId xmlns:a16="http://schemas.microsoft.com/office/drawing/2014/main" id="{33131094-6B56-3CFC-3108-274276491AB4}"/>
              </a:ext>
            </a:extLst>
          </p:cNvPr>
          <p:cNvSpPr/>
          <p:nvPr/>
        </p:nvSpPr>
        <p:spPr>
          <a:xfrm>
            <a:off x="6756604" y="3680845"/>
            <a:ext cx="1175657" cy="519986"/>
          </a:xfrm>
          <a:prstGeom prst="borderCallout1">
            <a:avLst>
              <a:gd name="adj1" fmla="val -23692"/>
              <a:gd name="adj2" fmla="val 123381"/>
              <a:gd name="adj3" fmla="val 74377"/>
              <a:gd name="adj4" fmla="val 99813"/>
            </a:avLst>
          </a:prstGeom>
          <a:solidFill>
            <a:schemeClr val="bg1"/>
          </a:solid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April 2023</a:t>
            </a:r>
          </a:p>
          <a:p>
            <a:pPr algn="ctr"/>
            <a:r>
              <a:rPr lang="en-US" sz="1600" dirty="0">
                <a:solidFill>
                  <a:schemeClr val="tx1"/>
                </a:solidFill>
                <a:latin typeface="Arial" panose="020B0604020202020204" pitchFamily="34" charset="0"/>
                <a:cs typeface="Arial" panose="020B0604020202020204" pitchFamily="34" charset="0"/>
              </a:rPr>
              <a:t>3.4%</a:t>
            </a:r>
          </a:p>
        </p:txBody>
      </p:sp>
    </p:spTree>
    <p:extLst>
      <p:ext uri="{BB962C8B-B14F-4D97-AF65-F5344CB8AC3E}">
        <p14:creationId xmlns:p14="http://schemas.microsoft.com/office/powerpoint/2010/main" val="197670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
          <p:cNvGraphicFramePr/>
          <p:nvPr/>
        </p:nvGraphicFramePr>
        <p:xfrm>
          <a:off x="178905" y="648383"/>
          <a:ext cx="8776252" cy="398149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0" y="88710"/>
            <a:ext cx="9144000" cy="600501"/>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Arial" panose="020B0604020202020204" pitchFamily="34" charset="0"/>
                <a:ea typeface="Tahoma" pitchFamily="34" charset="0"/>
                <a:cs typeface="Arial" panose="020B0604020202020204" pitchFamily="34" charset="0"/>
              </a:rPr>
              <a:t>Labor Force Participation Unchanged in December</a:t>
            </a:r>
          </a:p>
        </p:txBody>
      </p:sp>
      <p:sp>
        <p:nvSpPr>
          <p:cNvPr id="7" name="TextBox 6">
            <a:extLst>
              <a:ext uri="{FF2B5EF4-FFF2-40B4-BE49-F238E27FC236}">
                <a16:creationId xmlns:a16="http://schemas.microsoft.com/office/drawing/2014/main" id="{785FE7CD-B93F-0744-A2A7-9FDB53F809C3}"/>
              </a:ext>
            </a:extLst>
          </p:cNvPr>
          <p:cNvSpPr txBox="1"/>
          <p:nvPr/>
        </p:nvSpPr>
        <p:spPr>
          <a:xfrm>
            <a:off x="0" y="4919470"/>
            <a:ext cx="1981633" cy="215444"/>
          </a:xfrm>
          <a:prstGeom prst="rect">
            <a:avLst/>
          </a:prstGeom>
        </p:spPr>
        <p:txBody>
          <a:bodyPr wrap="none" rtlCol="0">
            <a:spAutoFit/>
          </a:bodyPr>
          <a:lstStyle/>
          <a:p>
            <a:pPr marL="257175" indent="-257175" defTabSz="342900">
              <a:spcBef>
                <a:spcPct val="20000"/>
              </a:spcBef>
            </a:pPr>
            <a:r>
              <a:rPr lang="en-US" sz="800">
                <a:latin typeface="Arial" panose="020B0604020202020204" pitchFamily="34" charset="0"/>
                <a:cs typeface="Arial" panose="020B0604020202020204" pitchFamily="34" charset="0"/>
              </a:rPr>
              <a:t>Source: U.S. Bureau of Labor Statistics</a:t>
            </a:r>
          </a:p>
        </p:txBody>
      </p:sp>
      <p:sp>
        <p:nvSpPr>
          <p:cNvPr id="12" name="Line Callout 1 11">
            <a:extLst>
              <a:ext uri="{FF2B5EF4-FFF2-40B4-BE49-F238E27FC236}">
                <a16:creationId xmlns:a16="http://schemas.microsoft.com/office/drawing/2014/main" id="{E3317731-E667-2243-9583-10CDD0A4BD01}"/>
              </a:ext>
            </a:extLst>
          </p:cNvPr>
          <p:cNvSpPr/>
          <p:nvPr/>
        </p:nvSpPr>
        <p:spPr>
          <a:xfrm>
            <a:off x="7569200" y="1438346"/>
            <a:ext cx="1136299" cy="600501"/>
          </a:xfrm>
          <a:prstGeom prst="borderCallout1">
            <a:avLst>
              <a:gd name="adj1" fmla="val 101574"/>
              <a:gd name="adj2" fmla="val 71696"/>
              <a:gd name="adj3" fmla="val 186137"/>
              <a:gd name="adj4" fmla="val 101047"/>
            </a:avLst>
          </a:prstGeom>
          <a:solidFill>
            <a:schemeClr val="bg1"/>
          </a:solid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Dec 2024</a:t>
            </a:r>
          </a:p>
          <a:p>
            <a:pPr algn="ctr"/>
            <a:r>
              <a:rPr lang="en-US" sz="1600" dirty="0">
                <a:solidFill>
                  <a:schemeClr val="tx1"/>
                </a:solidFill>
                <a:latin typeface="Arial" panose="020B0604020202020204" pitchFamily="34" charset="0"/>
                <a:cs typeface="Arial" panose="020B0604020202020204" pitchFamily="34" charset="0"/>
              </a:rPr>
              <a:t>62.5%</a:t>
            </a:r>
          </a:p>
        </p:txBody>
      </p:sp>
    </p:spTree>
    <p:extLst>
      <p:ext uri="{BB962C8B-B14F-4D97-AF65-F5344CB8AC3E}">
        <p14:creationId xmlns:p14="http://schemas.microsoft.com/office/powerpoint/2010/main" val="1177540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72749BD-4C7C-E72C-3A15-8639F69E8FDD}"/>
              </a:ext>
            </a:extLst>
          </p:cNvPr>
          <p:cNvGraphicFramePr>
            <a:graphicFrameLocks noGrp="1"/>
          </p:cNvGraphicFramePr>
          <p:nvPr>
            <p:ph idx="1"/>
          </p:nvPr>
        </p:nvGraphicFramePr>
        <p:xfrm>
          <a:off x="0" y="565779"/>
          <a:ext cx="9044610" cy="41542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137CB130-AAAE-CC47-B4F3-8CCD5C8F60BB}"/>
              </a:ext>
            </a:extLst>
          </p:cNvPr>
          <p:cNvSpPr>
            <a:spLocks noGrp="1"/>
          </p:cNvSpPr>
          <p:nvPr>
            <p:ph type="title"/>
          </p:nvPr>
        </p:nvSpPr>
        <p:spPr>
          <a:xfrm>
            <a:off x="-1" y="78331"/>
            <a:ext cx="9144000" cy="487448"/>
          </a:xfrm>
        </p:spPr>
        <p:txBody>
          <a:bodyPr>
            <a:noAutofit/>
          </a:bodyPr>
          <a:lstStyle/>
          <a:p>
            <a:pPr algn="ctr"/>
            <a:r>
              <a:rPr lang="en-US" sz="3200" dirty="0">
                <a:solidFill>
                  <a:schemeClr val="tx1"/>
                </a:solidFill>
                <a:latin typeface="Arial" panose="020B0604020202020204" pitchFamily="34" charset="0"/>
                <a:cs typeface="Arial" panose="020B0604020202020204" pitchFamily="34" charset="0"/>
              </a:rPr>
              <a:t>Wage Growth Slowed in December</a:t>
            </a:r>
            <a:endParaRPr lang="en-US" sz="3200" dirty="0"/>
          </a:p>
        </p:txBody>
      </p:sp>
      <p:sp>
        <p:nvSpPr>
          <p:cNvPr id="7" name="TextBox 6">
            <a:extLst>
              <a:ext uri="{FF2B5EF4-FFF2-40B4-BE49-F238E27FC236}">
                <a16:creationId xmlns:a16="http://schemas.microsoft.com/office/drawing/2014/main" id="{74427DDB-F210-825B-B3BB-79B5EFF380AF}"/>
              </a:ext>
            </a:extLst>
          </p:cNvPr>
          <p:cNvSpPr txBox="1"/>
          <p:nvPr/>
        </p:nvSpPr>
        <p:spPr>
          <a:xfrm>
            <a:off x="8708" y="4900742"/>
            <a:ext cx="1981633" cy="21544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U.S. Bureau of Labor Statistics</a:t>
            </a:r>
          </a:p>
        </p:txBody>
      </p:sp>
      <p:sp>
        <p:nvSpPr>
          <p:cNvPr id="8" name="Line Callout 1 7">
            <a:extLst>
              <a:ext uri="{FF2B5EF4-FFF2-40B4-BE49-F238E27FC236}">
                <a16:creationId xmlns:a16="http://schemas.microsoft.com/office/drawing/2014/main" id="{A19BC9F5-A6A3-11C8-0343-31EB10A0E080}"/>
              </a:ext>
            </a:extLst>
          </p:cNvPr>
          <p:cNvSpPr/>
          <p:nvPr/>
        </p:nvSpPr>
        <p:spPr>
          <a:xfrm>
            <a:off x="7619662" y="1271902"/>
            <a:ext cx="1178734" cy="607906"/>
          </a:xfrm>
          <a:prstGeom prst="borderCallout1">
            <a:avLst>
              <a:gd name="adj1" fmla="val 100692"/>
              <a:gd name="adj2" fmla="val 49004"/>
              <a:gd name="adj3" fmla="val 253527"/>
              <a:gd name="adj4" fmla="val 106877"/>
            </a:avLst>
          </a:prstGeom>
          <a:solidFill>
            <a:schemeClr val="bg1"/>
          </a:solid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a:solidFill>
                  <a:schemeClr val="tx1"/>
                </a:solidFill>
                <a:latin typeface="Arial" panose="020B0604020202020204" pitchFamily="34" charset="0"/>
                <a:cs typeface="Arial" panose="020B0604020202020204" pitchFamily="34" charset="0"/>
              </a:rPr>
              <a:t>Dec 2024</a:t>
            </a:r>
          </a:p>
          <a:p>
            <a:pPr algn="ctr"/>
            <a:r>
              <a:rPr lang="en-US" sz="1600" dirty="0">
                <a:solidFill>
                  <a:schemeClr val="tx1"/>
                </a:solidFill>
                <a:latin typeface="Arial" panose="020B0604020202020204" pitchFamily="34" charset="0"/>
                <a:cs typeface="Arial" panose="020B0604020202020204" pitchFamily="34" charset="0"/>
              </a:rPr>
              <a:t>3.9%</a:t>
            </a:r>
          </a:p>
        </p:txBody>
      </p:sp>
      <p:sp>
        <p:nvSpPr>
          <p:cNvPr id="2" name="TextBox 1">
            <a:extLst>
              <a:ext uri="{FF2B5EF4-FFF2-40B4-BE49-F238E27FC236}">
                <a16:creationId xmlns:a16="http://schemas.microsoft.com/office/drawing/2014/main" id="{5C2F51F9-54DB-DE2D-7894-510EEBBFE375}"/>
              </a:ext>
            </a:extLst>
          </p:cNvPr>
          <p:cNvSpPr txBox="1"/>
          <p:nvPr/>
        </p:nvSpPr>
        <p:spPr>
          <a:xfrm>
            <a:off x="3354240" y="2883285"/>
            <a:ext cx="2655855"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2007– 2024 Average: 3.1%</a:t>
            </a:r>
          </a:p>
        </p:txBody>
      </p:sp>
    </p:spTree>
    <p:extLst>
      <p:ext uri="{BB962C8B-B14F-4D97-AF65-F5344CB8AC3E}">
        <p14:creationId xmlns:p14="http://schemas.microsoft.com/office/powerpoint/2010/main" val="338007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C6F6A9-9E58-9348-83CC-C8AE32BBA1AD}"/>
              </a:ext>
            </a:extLst>
          </p:cNvPr>
          <p:cNvSpPr>
            <a:spLocks noGrp="1"/>
          </p:cNvSpPr>
          <p:nvPr>
            <p:ph type="title"/>
          </p:nvPr>
        </p:nvSpPr>
        <p:spPr>
          <a:xfrm>
            <a:off x="0" y="13079"/>
            <a:ext cx="9144000" cy="629178"/>
          </a:xfrm>
        </p:spPr>
        <p:txBody>
          <a:bodyPr>
            <a:normAutofit/>
          </a:bodyPr>
          <a:lstStyle/>
          <a:p>
            <a:pPr algn="ctr"/>
            <a:r>
              <a:rPr lang="en-US" sz="3200" dirty="0">
                <a:solidFill>
                  <a:schemeClr val="tx1"/>
                </a:solidFill>
                <a:latin typeface="Arial" panose="020B0604020202020204" pitchFamily="34" charset="0"/>
                <a:cs typeface="Arial" panose="020B0604020202020204" pitchFamily="34" charset="0"/>
              </a:rPr>
              <a:t>Inflation Increased in November</a:t>
            </a:r>
          </a:p>
        </p:txBody>
      </p:sp>
      <p:sp>
        <p:nvSpPr>
          <p:cNvPr id="8" name="TextBox 7">
            <a:extLst>
              <a:ext uri="{FF2B5EF4-FFF2-40B4-BE49-F238E27FC236}">
                <a16:creationId xmlns:a16="http://schemas.microsoft.com/office/drawing/2014/main" id="{0C8BB711-4B56-BC4A-A602-88180A4CC9CD}"/>
              </a:ext>
            </a:extLst>
          </p:cNvPr>
          <p:cNvSpPr txBox="1"/>
          <p:nvPr/>
        </p:nvSpPr>
        <p:spPr>
          <a:xfrm>
            <a:off x="-1" y="4804946"/>
            <a:ext cx="3116559" cy="33855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U.S. Bureau of Labor Statistics</a:t>
            </a:r>
          </a:p>
          <a:p>
            <a:r>
              <a:rPr lang="en-US" sz="800">
                <a:latin typeface="Arial" panose="020B0604020202020204" pitchFamily="34" charset="0"/>
                <a:cs typeface="Arial" panose="020B0604020202020204" pitchFamily="34" charset="0"/>
              </a:rPr>
              <a:t>Note: Mountain states include AZ, CO, ID, MT, NV, NM, UT, WY</a:t>
            </a:r>
          </a:p>
        </p:txBody>
      </p:sp>
      <p:sp>
        <p:nvSpPr>
          <p:cNvPr id="11" name="Title 1">
            <a:extLst>
              <a:ext uri="{FF2B5EF4-FFF2-40B4-BE49-F238E27FC236}">
                <a16:creationId xmlns:a16="http://schemas.microsoft.com/office/drawing/2014/main" id="{0DF4B26D-9C89-E24B-A112-30EC7FDCC612}"/>
              </a:ext>
            </a:extLst>
          </p:cNvPr>
          <p:cNvSpPr txBox="1">
            <a:spLocks/>
          </p:cNvSpPr>
          <p:nvPr/>
        </p:nvSpPr>
        <p:spPr>
          <a:xfrm rot="16200000">
            <a:off x="-1291899" y="2257161"/>
            <a:ext cx="3212976" cy="62917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a:latin typeface="Arial" panose="020B0604020202020204" pitchFamily="34" charset="0"/>
                <a:cs typeface="Arial" panose="020B0604020202020204" pitchFamily="34" charset="0"/>
              </a:rPr>
              <a:t>Year-Over-Year Change in Prices</a:t>
            </a:r>
          </a:p>
        </p:txBody>
      </p:sp>
      <p:graphicFrame>
        <p:nvGraphicFramePr>
          <p:cNvPr id="2" name="Chart 1">
            <a:extLst>
              <a:ext uri="{FF2B5EF4-FFF2-40B4-BE49-F238E27FC236}">
                <a16:creationId xmlns:a16="http://schemas.microsoft.com/office/drawing/2014/main" id="{23339BF7-A5D6-214C-AAA4-1D1388A6C6C1}"/>
              </a:ext>
            </a:extLst>
          </p:cNvPr>
          <p:cNvGraphicFramePr/>
          <p:nvPr/>
        </p:nvGraphicFramePr>
        <p:xfrm>
          <a:off x="478767" y="539750"/>
          <a:ext cx="7496833"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Line Callout 1 5">
            <a:extLst>
              <a:ext uri="{FF2B5EF4-FFF2-40B4-BE49-F238E27FC236}">
                <a16:creationId xmlns:a16="http://schemas.microsoft.com/office/drawing/2014/main" id="{7B71BFB7-ABDE-554A-9EFB-6F46D5AC4C53}"/>
              </a:ext>
            </a:extLst>
          </p:cNvPr>
          <p:cNvSpPr/>
          <p:nvPr/>
        </p:nvSpPr>
        <p:spPr>
          <a:xfrm>
            <a:off x="7984478" y="2942163"/>
            <a:ext cx="1085599" cy="587878"/>
          </a:xfrm>
          <a:prstGeom prst="borderCallout1">
            <a:avLst>
              <a:gd name="adj1" fmla="val -155"/>
              <a:gd name="adj2" fmla="val -15170"/>
              <a:gd name="adj3" fmla="val 11841"/>
              <a:gd name="adj4" fmla="val 344"/>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Mountain</a:t>
            </a:r>
          </a:p>
          <a:p>
            <a:pPr algn="ctr"/>
            <a:r>
              <a:rPr lang="en-US" sz="1600" dirty="0">
                <a:solidFill>
                  <a:schemeClr val="tx1"/>
                </a:solidFill>
                <a:latin typeface="Arial" panose="020B0604020202020204" pitchFamily="34" charset="0"/>
                <a:cs typeface="Arial" panose="020B0604020202020204" pitchFamily="34" charset="0"/>
              </a:rPr>
              <a:t>1.7%</a:t>
            </a:r>
          </a:p>
        </p:txBody>
      </p:sp>
      <p:sp>
        <p:nvSpPr>
          <p:cNvPr id="7" name="Line Callout 1 6">
            <a:extLst>
              <a:ext uri="{FF2B5EF4-FFF2-40B4-BE49-F238E27FC236}">
                <a16:creationId xmlns:a16="http://schemas.microsoft.com/office/drawing/2014/main" id="{50093714-B6E3-A744-B2DF-E21569C296DD}"/>
              </a:ext>
            </a:extLst>
          </p:cNvPr>
          <p:cNvSpPr/>
          <p:nvPr/>
        </p:nvSpPr>
        <p:spPr>
          <a:xfrm>
            <a:off x="8116433" y="2080153"/>
            <a:ext cx="821689" cy="587878"/>
          </a:xfrm>
          <a:prstGeom prst="borderCallout1">
            <a:avLst>
              <a:gd name="adj1" fmla="val 105748"/>
              <a:gd name="adj2" fmla="val -36212"/>
              <a:gd name="adj3" fmla="val 54377"/>
              <a:gd name="adj4" fmla="val 95"/>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U.S.</a:t>
            </a:r>
          </a:p>
          <a:p>
            <a:pPr algn="ctr"/>
            <a:r>
              <a:rPr lang="en-US" sz="1600" dirty="0">
                <a:solidFill>
                  <a:schemeClr val="tx1"/>
                </a:solidFill>
                <a:latin typeface="Arial" panose="020B0604020202020204" pitchFamily="34" charset="0"/>
                <a:cs typeface="Arial" panose="020B0604020202020204" pitchFamily="34" charset="0"/>
              </a:rPr>
              <a:t>2.7%</a:t>
            </a:r>
          </a:p>
        </p:txBody>
      </p:sp>
    </p:spTree>
    <p:extLst>
      <p:ext uri="{BB962C8B-B14F-4D97-AF65-F5344CB8AC3E}">
        <p14:creationId xmlns:p14="http://schemas.microsoft.com/office/powerpoint/2010/main" val="1183533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C6F6A9-9E58-9348-83CC-C8AE32BBA1AD}"/>
              </a:ext>
            </a:extLst>
          </p:cNvPr>
          <p:cNvSpPr>
            <a:spLocks noGrp="1"/>
          </p:cNvSpPr>
          <p:nvPr>
            <p:ph type="title"/>
          </p:nvPr>
        </p:nvSpPr>
        <p:spPr>
          <a:xfrm>
            <a:off x="0" y="13079"/>
            <a:ext cx="9144000" cy="629178"/>
          </a:xfrm>
        </p:spPr>
        <p:txBody>
          <a:bodyPr>
            <a:normAutofit/>
          </a:bodyPr>
          <a:lstStyle/>
          <a:p>
            <a:pPr algn="ctr"/>
            <a:r>
              <a:rPr lang="en-US" sz="3200" dirty="0">
                <a:solidFill>
                  <a:schemeClr val="tx1"/>
                </a:solidFill>
                <a:latin typeface="Arial" panose="020B0604020202020204" pitchFamily="34" charset="0"/>
                <a:cs typeface="Arial" panose="020B0604020202020204" pitchFamily="34" charset="0"/>
              </a:rPr>
              <a:t>Core Inflation Unchanged in November</a:t>
            </a:r>
          </a:p>
        </p:txBody>
      </p:sp>
      <p:sp>
        <p:nvSpPr>
          <p:cNvPr id="11" name="Title 1">
            <a:extLst>
              <a:ext uri="{FF2B5EF4-FFF2-40B4-BE49-F238E27FC236}">
                <a16:creationId xmlns:a16="http://schemas.microsoft.com/office/drawing/2014/main" id="{0DF4B26D-9C89-E24B-A112-30EC7FDCC612}"/>
              </a:ext>
            </a:extLst>
          </p:cNvPr>
          <p:cNvSpPr txBox="1">
            <a:spLocks/>
          </p:cNvSpPr>
          <p:nvPr/>
        </p:nvSpPr>
        <p:spPr>
          <a:xfrm rot="16200000">
            <a:off x="-1475244" y="2262234"/>
            <a:ext cx="3606851" cy="62917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a:latin typeface="Arial" panose="020B0604020202020204" pitchFamily="34" charset="0"/>
                <a:cs typeface="Arial" panose="020B0604020202020204" pitchFamily="34" charset="0"/>
              </a:rPr>
              <a:t>Year-Over-Year Change in Prices</a:t>
            </a:r>
          </a:p>
        </p:txBody>
      </p:sp>
      <p:graphicFrame>
        <p:nvGraphicFramePr>
          <p:cNvPr id="2" name="Chart 1">
            <a:extLst>
              <a:ext uri="{FF2B5EF4-FFF2-40B4-BE49-F238E27FC236}">
                <a16:creationId xmlns:a16="http://schemas.microsoft.com/office/drawing/2014/main" id="{23339BF7-A5D6-214C-AAA4-1D1388A6C6C1}"/>
              </a:ext>
            </a:extLst>
          </p:cNvPr>
          <p:cNvGraphicFramePr/>
          <p:nvPr/>
        </p:nvGraphicFramePr>
        <p:xfrm>
          <a:off x="478767" y="539749"/>
          <a:ext cx="7462965" cy="4141107"/>
        </p:xfrm>
        <a:graphic>
          <a:graphicData uri="http://schemas.openxmlformats.org/drawingml/2006/chart">
            <c:chart xmlns:c="http://schemas.openxmlformats.org/drawingml/2006/chart" xmlns:r="http://schemas.openxmlformats.org/officeDocument/2006/relationships" r:id="rId3"/>
          </a:graphicData>
        </a:graphic>
      </p:graphicFrame>
      <p:sp>
        <p:nvSpPr>
          <p:cNvPr id="6" name="Line Callout 1 5">
            <a:extLst>
              <a:ext uri="{FF2B5EF4-FFF2-40B4-BE49-F238E27FC236}">
                <a16:creationId xmlns:a16="http://schemas.microsoft.com/office/drawing/2014/main" id="{5513C0D4-3CCE-6244-A00A-24D15DCE73C7}"/>
              </a:ext>
            </a:extLst>
          </p:cNvPr>
          <p:cNvSpPr/>
          <p:nvPr/>
        </p:nvSpPr>
        <p:spPr>
          <a:xfrm>
            <a:off x="8051123" y="2767230"/>
            <a:ext cx="1018398" cy="513063"/>
          </a:xfrm>
          <a:prstGeom prst="borderCallout1">
            <a:avLst>
              <a:gd name="adj1" fmla="val 7949"/>
              <a:gd name="adj2" fmla="val -23113"/>
              <a:gd name="adj3" fmla="val 32617"/>
              <a:gd name="adj4" fmla="val -437"/>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Mountain</a:t>
            </a:r>
          </a:p>
          <a:p>
            <a:pPr algn="ctr"/>
            <a:r>
              <a:rPr lang="en-US" sz="1600" dirty="0">
                <a:solidFill>
                  <a:schemeClr val="tx1"/>
                </a:solidFill>
                <a:latin typeface="Arial" panose="020B0604020202020204" pitchFamily="34" charset="0"/>
                <a:cs typeface="Arial" panose="020B0604020202020204" pitchFamily="34" charset="0"/>
              </a:rPr>
              <a:t>2.6%</a:t>
            </a:r>
          </a:p>
        </p:txBody>
      </p:sp>
      <p:sp>
        <p:nvSpPr>
          <p:cNvPr id="7" name="Line Callout 1 6">
            <a:extLst>
              <a:ext uri="{FF2B5EF4-FFF2-40B4-BE49-F238E27FC236}">
                <a16:creationId xmlns:a16="http://schemas.microsoft.com/office/drawing/2014/main" id="{81EE3557-998C-2B41-9A38-C9F4B10875D0}"/>
              </a:ext>
            </a:extLst>
          </p:cNvPr>
          <p:cNvSpPr/>
          <p:nvPr/>
        </p:nvSpPr>
        <p:spPr>
          <a:xfrm>
            <a:off x="8060267" y="2068961"/>
            <a:ext cx="1018398" cy="513063"/>
          </a:xfrm>
          <a:prstGeom prst="borderCallout1">
            <a:avLst>
              <a:gd name="adj1" fmla="val 101886"/>
              <a:gd name="adj2" fmla="val -22573"/>
              <a:gd name="adj3" fmla="val 65426"/>
              <a:gd name="adj4" fmla="val 416"/>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U.S.</a:t>
            </a:r>
          </a:p>
          <a:p>
            <a:pPr algn="ctr"/>
            <a:r>
              <a:rPr lang="en-US" sz="1600" dirty="0">
                <a:solidFill>
                  <a:schemeClr val="tx1"/>
                </a:solidFill>
                <a:latin typeface="Arial" panose="020B0604020202020204" pitchFamily="34" charset="0"/>
                <a:cs typeface="Arial" panose="020B0604020202020204" pitchFamily="34" charset="0"/>
              </a:rPr>
              <a:t>3.3%</a:t>
            </a:r>
          </a:p>
        </p:txBody>
      </p:sp>
      <p:sp>
        <p:nvSpPr>
          <p:cNvPr id="3" name="TextBox 2">
            <a:extLst>
              <a:ext uri="{FF2B5EF4-FFF2-40B4-BE49-F238E27FC236}">
                <a16:creationId xmlns:a16="http://schemas.microsoft.com/office/drawing/2014/main" id="{A61B5148-3B87-FAF6-3A79-5C4BCC526812}"/>
              </a:ext>
            </a:extLst>
          </p:cNvPr>
          <p:cNvSpPr txBox="1"/>
          <p:nvPr/>
        </p:nvSpPr>
        <p:spPr>
          <a:xfrm>
            <a:off x="-1" y="4804946"/>
            <a:ext cx="3116559" cy="33855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U.S. Bureau of Labor Statistics</a:t>
            </a:r>
          </a:p>
          <a:p>
            <a:r>
              <a:rPr lang="en-US" sz="800">
                <a:latin typeface="Arial" panose="020B0604020202020204" pitchFamily="34" charset="0"/>
                <a:cs typeface="Arial" panose="020B0604020202020204" pitchFamily="34" charset="0"/>
              </a:rPr>
              <a:t>Note: Mountain states include AZ, CO, ID, MT, NV, NM, UT, WY</a:t>
            </a:r>
          </a:p>
        </p:txBody>
      </p:sp>
    </p:spTree>
    <p:extLst>
      <p:ext uri="{BB962C8B-B14F-4D97-AF65-F5344CB8AC3E}">
        <p14:creationId xmlns:p14="http://schemas.microsoft.com/office/powerpoint/2010/main" val="1467898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C6F6A9-9E58-9348-83CC-C8AE32BBA1AD}"/>
              </a:ext>
            </a:extLst>
          </p:cNvPr>
          <p:cNvSpPr>
            <a:spLocks noGrp="1"/>
          </p:cNvSpPr>
          <p:nvPr>
            <p:ph type="title"/>
          </p:nvPr>
        </p:nvSpPr>
        <p:spPr>
          <a:xfrm>
            <a:off x="0" y="13079"/>
            <a:ext cx="9144000" cy="629178"/>
          </a:xfrm>
        </p:spPr>
        <p:txBody>
          <a:bodyPr>
            <a:normAutofit/>
          </a:bodyPr>
          <a:lstStyle/>
          <a:p>
            <a:pPr algn="ctr"/>
            <a:r>
              <a:rPr lang="en-US" sz="3200" dirty="0">
                <a:solidFill>
                  <a:schemeClr val="tx1"/>
                </a:solidFill>
                <a:latin typeface="Arial" panose="020B0604020202020204" pitchFamily="34" charset="0"/>
                <a:cs typeface="Arial" panose="020B0604020202020204" pitchFamily="34" charset="0"/>
              </a:rPr>
              <a:t>Food Price Inflation Increased in November</a:t>
            </a:r>
          </a:p>
        </p:txBody>
      </p:sp>
      <p:sp>
        <p:nvSpPr>
          <p:cNvPr id="11" name="Title 1">
            <a:extLst>
              <a:ext uri="{FF2B5EF4-FFF2-40B4-BE49-F238E27FC236}">
                <a16:creationId xmlns:a16="http://schemas.microsoft.com/office/drawing/2014/main" id="{0DF4B26D-9C89-E24B-A112-30EC7FDCC612}"/>
              </a:ext>
            </a:extLst>
          </p:cNvPr>
          <p:cNvSpPr txBox="1">
            <a:spLocks/>
          </p:cNvSpPr>
          <p:nvPr/>
        </p:nvSpPr>
        <p:spPr>
          <a:xfrm rot="16200000">
            <a:off x="-1475244" y="2262234"/>
            <a:ext cx="3606851" cy="62917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a:latin typeface="Arial" panose="020B0604020202020204" pitchFamily="34" charset="0"/>
                <a:cs typeface="Arial" panose="020B0604020202020204" pitchFamily="34" charset="0"/>
              </a:rPr>
              <a:t>Year-Over-Year Change in Prices</a:t>
            </a:r>
          </a:p>
        </p:txBody>
      </p:sp>
      <p:graphicFrame>
        <p:nvGraphicFramePr>
          <p:cNvPr id="2" name="Chart 1">
            <a:extLst>
              <a:ext uri="{FF2B5EF4-FFF2-40B4-BE49-F238E27FC236}">
                <a16:creationId xmlns:a16="http://schemas.microsoft.com/office/drawing/2014/main" id="{23339BF7-A5D6-214C-AAA4-1D1388A6C6C1}"/>
              </a:ext>
            </a:extLst>
          </p:cNvPr>
          <p:cNvGraphicFramePr/>
          <p:nvPr/>
        </p:nvGraphicFramePr>
        <p:xfrm>
          <a:off x="478767" y="539750"/>
          <a:ext cx="7273403"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Line Callout 1 5">
            <a:extLst>
              <a:ext uri="{FF2B5EF4-FFF2-40B4-BE49-F238E27FC236}">
                <a16:creationId xmlns:a16="http://schemas.microsoft.com/office/drawing/2014/main" id="{5513C0D4-3CCE-6244-A00A-24D15DCE73C7}"/>
              </a:ext>
            </a:extLst>
          </p:cNvPr>
          <p:cNvSpPr/>
          <p:nvPr/>
        </p:nvSpPr>
        <p:spPr>
          <a:xfrm>
            <a:off x="7905285" y="2152751"/>
            <a:ext cx="1085599" cy="587878"/>
          </a:xfrm>
          <a:prstGeom prst="borderCallout1">
            <a:avLst>
              <a:gd name="adj1" fmla="val 106689"/>
              <a:gd name="adj2" fmla="val -19448"/>
              <a:gd name="adj3" fmla="val 72835"/>
              <a:gd name="adj4" fmla="val -385"/>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U.S.</a:t>
            </a:r>
          </a:p>
          <a:p>
            <a:pPr algn="ctr"/>
            <a:r>
              <a:rPr lang="en-US" sz="1600" dirty="0">
                <a:solidFill>
                  <a:schemeClr val="tx1"/>
                </a:solidFill>
                <a:latin typeface="Arial" panose="020B0604020202020204" pitchFamily="34" charset="0"/>
                <a:cs typeface="Arial" panose="020B0604020202020204" pitchFamily="34" charset="0"/>
              </a:rPr>
              <a:t>2.4%</a:t>
            </a:r>
          </a:p>
        </p:txBody>
      </p:sp>
      <p:sp>
        <p:nvSpPr>
          <p:cNvPr id="7" name="Line Callout 1 6">
            <a:extLst>
              <a:ext uri="{FF2B5EF4-FFF2-40B4-BE49-F238E27FC236}">
                <a16:creationId xmlns:a16="http://schemas.microsoft.com/office/drawing/2014/main" id="{81EE3557-998C-2B41-9A38-C9F4B10875D0}"/>
              </a:ext>
            </a:extLst>
          </p:cNvPr>
          <p:cNvSpPr/>
          <p:nvPr/>
        </p:nvSpPr>
        <p:spPr>
          <a:xfrm>
            <a:off x="7905285" y="2876754"/>
            <a:ext cx="1085599" cy="587878"/>
          </a:xfrm>
          <a:prstGeom prst="borderCallout1">
            <a:avLst>
              <a:gd name="adj1" fmla="val -3571"/>
              <a:gd name="adj2" fmla="val -18101"/>
              <a:gd name="adj3" fmla="val 34380"/>
              <a:gd name="adj4" fmla="val 574"/>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Mountain</a:t>
            </a:r>
          </a:p>
          <a:p>
            <a:pPr algn="ctr"/>
            <a:r>
              <a:rPr lang="en-US" sz="1600" dirty="0">
                <a:solidFill>
                  <a:schemeClr val="tx1"/>
                </a:solidFill>
                <a:latin typeface="Arial" panose="020B0604020202020204" pitchFamily="34" charset="0"/>
                <a:cs typeface="Arial" panose="020B0604020202020204" pitchFamily="34" charset="0"/>
              </a:rPr>
              <a:t>2.3%</a:t>
            </a:r>
          </a:p>
        </p:txBody>
      </p:sp>
      <p:sp>
        <p:nvSpPr>
          <p:cNvPr id="3" name="TextBox 2">
            <a:extLst>
              <a:ext uri="{FF2B5EF4-FFF2-40B4-BE49-F238E27FC236}">
                <a16:creationId xmlns:a16="http://schemas.microsoft.com/office/drawing/2014/main" id="{D03CA720-F256-1C0F-5838-71D965F55B10}"/>
              </a:ext>
            </a:extLst>
          </p:cNvPr>
          <p:cNvSpPr txBox="1"/>
          <p:nvPr/>
        </p:nvSpPr>
        <p:spPr>
          <a:xfrm>
            <a:off x="-1" y="4804946"/>
            <a:ext cx="3116559" cy="33855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U.S. Bureau of Labor Statistics</a:t>
            </a:r>
          </a:p>
          <a:p>
            <a:r>
              <a:rPr lang="en-US" sz="800">
                <a:latin typeface="Arial" panose="020B0604020202020204" pitchFamily="34" charset="0"/>
                <a:cs typeface="Arial" panose="020B0604020202020204" pitchFamily="34" charset="0"/>
              </a:rPr>
              <a:t>Note: Mountain states include AZ, CO, ID, MT, NV, NM, UT, WY</a:t>
            </a:r>
          </a:p>
        </p:txBody>
      </p:sp>
    </p:spTree>
    <p:extLst>
      <p:ext uri="{BB962C8B-B14F-4D97-AF65-F5344CB8AC3E}">
        <p14:creationId xmlns:p14="http://schemas.microsoft.com/office/powerpoint/2010/main" val="1848840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CA0C-2C87-004D-ABE5-58290C3541B0}"/>
              </a:ext>
            </a:extLst>
          </p:cNvPr>
          <p:cNvSpPr>
            <a:spLocks noGrp="1"/>
          </p:cNvSpPr>
          <p:nvPr>
            <p:ph type="title"/>
          </p:nvPr>
        </p:nvSpPr>
        <p:spPr>
          <a:xfrm>
            <a:off x="0" y="34601"/>
            <a:ext cx="9144000" cy="607906"/>
          </a:xfrm>
        </p:spPr>
        <p:txBody>
          <a:bodyPr>
            <a:noAutofit/>
          </a:bodyPr>
          <a:lstStyle/>
          <a:p>
            <a:pPr algn="ctr"/>
            <a:r>
              <a:rPr lang="en-US" sz="2800" dirty="0">
                <a:solidFill>
                  <a:schemeClr val="tx1"/>
                </a:solidFill>
                <a:latin typeface="Arial" panose="020B0604020202020204" pitchFamily="34" charset="0"/>
                <a:cs typeface="Arial" panose="020B0604020202020204" pitchFamily="34" charset="0"/>
              </a:rPr>
              <a:t>Meat, Poultry, Fish, and Eggs Prices Jumped in Nov</a:t>
            </a:r>
            <a:endParaRPr lang="en-US" sz="2800" dirty="0"/>
          </a:p>
        </p:txBody>
      </p:sp>
      <p:graphicFrame>
        <p:nvGraphicFramePr>
          <p:cNvPr id="4" name="Content Placeholder 3">
            <a:extLst>
              <a:ext uri="{FF2B5EF4-FFF2-40B4-BE49-F238E27FC236}">
                <a16:creationId xmlns:a16="http://schemas.microsoft.com/office/drawing/2014/main" id="{4025201A-1759-9640-B89B-A06FB191E2EC}"/>
              </a:ext>
            </a:extLst>
          </p:cNvPr>
          <p:cNvGraphicFramePr>
            <a:graphicFrameLocks noGrp="1"/>
          </p:cNvGraphicFramePr>
          <p:nvPr>
            <p:ph idx="1"/>
          </p:nvPr>
        </p:nvGraphicFramePr>
        <p:xfrm>
          <a:off x="277588" y="642508"/>
          <a:ext cx="7698920" cy="398352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0AA4B7C7-83D8-DE42-8CAD-B9D99E8E4AC0}"/>
              </a:ext>
            </a:extLst>
          </p:cNvPr>
          <p:cNvSpPr txBox="1">
            <a:spLocks/>
          </p:cNvSpPr>
          <p:nvPr/>
        </p:nvSpPr>
        <p:spPr>
          <a:xfrm rot="16200000">
            <a:off x="-1623809" y="1918606"/>
            <a:ext cx="3606851" cy="35923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a:latin typeface="Arial" panose="020B0604020202020204" pitchFamily="34" charset="0"/>
                <a:cs typeface="Arial" panose="020B0604020202020204" pitchFamily="34" charset="0"/>
              </a:rPr>
              <a:t>Year-Over-Year Change in Prices</a:t>
            </a:r>
          </a:p>
        </p:txBody>
      </p:sp>
      <p:sp>
        <p:nvSpPr>
          <p:cNvPr id="7" name="Line Callout 1 6">
            <a:extLst>
              <a:ext uri="{FF2B5EF4-FFF2-40B4-BE49-F238E27FC236}">
                <a16:creationId xmlns:a16="http://schemas.microsoft.com/office/drawing/2014/main" id="{B137152E-C8C5-1C48-B8B0-28673EABAE33}"/>
              </a:ext>
            </a:extLst>
          </p:cNvPr>
          <p:cNvSpPr/>
          <p:nvPr/>
        </p:nvSpPr>
        <p:spPr>
          <a:xfrm>
            <a:off x="8088216" y="1412386"/>
            <a:ext cx="944076" cy="587878"/>
          </a:xfrm>
          <a:prstGeom prst="borderCallout1">
            <a:avLst>
              <a:gd name="adj1" fmla="val 116808"/>
              <a:gd name="adj2" fmla="val -27785"/>
              <a:gd name="adj3" fmla="val 69479"/>
              <a:gd name="adj4" fmla="val 736"/>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Mountain</a:t>
            </a:r>
          </a:p>
          <a:p>
            <a:pPr algn="ctr"/>
            <a:r>
              <a:rPr lang="en-US" sz="1400" dirty="0">
                <a:solidFill>
                  <a:schemeClr val="tx1"/>
                </a:solidFill>
                <a:latin typeface="Arial" panose="020B0604020202020204" pitchFamily="34" charset="0"/>
                <a:cs typeface="Arial" panose="020B0604020202020204" pitchFamily="34" charset="0"/>
              </a:rPr>
              <a:t>6.7%</a:t>
            </a:r>
          </a:p>
        </p:txBody>
      </p:sp>
      <p:sp>
        <p:nvSpPr>
          <p:cNvPr id="8" name="Line Callout 1 7">
            <a:extLst>
              <a:ext uri="{FF2B5EF4-FFF2-40B4-BE49-F238E27FC236}">
                <a16:creationId xmlns:a16="http://schemas.microsoft.com/office/drawing/2014/main" id="{38F8F256-C328-0E47-9A7A-3445EA5D787A}"/>
              </a:ext>
            </a:extLst>
          </p:cNvPr>
          <p:cNvSpPr/>
          <p:nvPr/>
        </p:nvSpPr>
        <p:spPr>
          <a:xfrm>
            <a:off x="8088216" y="2438149"/>
            <a:ext cx="944076" cy="587878"/>
          </a:xfrm>
          <a:prstGeom prst="borderCallout1">
            <a:avLst>
              <a:gd name="adj1" fmla="val -1025"/>
              <a:gd name="adj2" fmla="val -28078"/>
              <a:gd name="adj3" fmla="val 23732"/>
              <a:gd name="adj4" fmla="val -727"/>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U.S.</a:t>
            </a:r>
          </a:p>
          <a:p>
            <a:pPr algn="ctr"/>
            <a:r>
              <a:rPr lang="en-US" sz="1400" dirty="0">
                <a:solidFill>
                  <a:schemeClr val="tx1"/>
                </a:solidFill>
                <a:latin typeface="Arial" panose="020B0604020202020204" pitchFamily="34" charset="0"/>
                <a:cs typeface="Arial" panose="020B0604020202020204" pitchFamily="34" charset="0"/>
              </a:rPr>
              <a:t>3.8%</a:t>
            </a:r>
          </a:p>
        </p:txBody>
      </p:sp>
      <p:sp>
        <p:nvSpPr>
          <p:cNvPr id="3" name="TextBox 2">
            <a:extLst>
              <a:ext uri="{FF2B5EF4-FFF2-40B4-BE49-F238E27FC236}">
                <a16:creationId xmlns:a16="http://schemas.microsoft.com/office/drawing/2014/main" id="{F9D6A06D-CDBA-D114-9909-8A5989303410}"/>
              </a:ext>
            </a:extLst>
          </p:cNvPr>
          <p:cNvSpPr txBox="1"/>
          <p:nvPr/>
        </p:nvSpPr>
        <p:spPr>
          <a:xfrm>
            <a:off x="-1" y="4804946"/>
            <a:ext cx="3116559" cy="33855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U.S. Bureau of Labor Statistics</a:t>
            </a:r>
          </a:p>
          <a:p>
            <a:r>
              <a:rPr lang="en-US" sz="800">
                <a:latin typeface="Arial" panose="020B0604020202020204" pitchFamily="34" charset="0"/>
                <a:cs typeface="Arial" panose="020B0604020202020204" pitchFamily="34" charset="0"/>
              </a:rPr>
              <a:t>Note: Mountain states include AZ, CO, ID, MT, NV, NM, UT, WY</a:t>
            </a:r>
          </a:p>
        </p:txBody>
      </p:sp>
    </p:spTree>
    <p:extLst>
      <p:ext uri="{BB962C8B-B14F-4D97-AF65-F5344CB8AC3E}">
        <p14:creationId xmlns:p14="http://schemas.microsoft.com/office/powerpoint/2010/main" val="3285416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025201A-1759-9640-B89B-A06FB191E2EC}"/>
              </a:ext>
            </a:extLst>
          </p:cNvPr>
          <p:cNvGraphicFramePr>
            <a:graphicFrameLocks noGrp="1"/>
          </p:cNvGraphicFramePr>
          <p:nvPr>
            <p:ph idx="1"/>
          </p:nvPr>
        </p:nvGraphicFramePr>
        <p:xfrm>
          <a:off x="468087" y="657741"/>
          <a:ext cx="7454249" cy="401403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97F9C9A7-09B9-8D46-A118-D0ABAB30D45F}"/>
              </a:ext>
            </a:extLst>
          </p:cNvPr>
          <p:cNvSpPr>
            <a:spLocks noGrp="1"/>
          </p:cNvSpPr>
          <p:nvPr>
            <p:ph type="title"/>
          </p:nvPr>
        </p:nvSpPr>
        <p:spPr>
          <a:xfrm>
            <a:off x="0" y="13079"/>
            <a:ext cx="9144000" cy="629178"/>
          </a:xfrm>
        </p:spPr>
        <p:txBody>
          <a:bodyPr>
            <a:normAutofit/>
          </a:bodyPr>
          <a:lstStyle/>
          <a:p>
            <a:pPr algn="ctr"/>
            <a:r>
              <a:rPr lang="en-US" sz="3200" dirty="0">
                <a:solidFill>
                  <a:schemeClr val="tx1"/>
                </a:solidFill>
                <a:latin typeface="Arial" panose="020B0604020202020204" pitchFamily="34" charset="0"/>
                <a:cs typeface="Arial" panose="020B0604020202020204" pitchFamily="34" charset="0"/>
              </a:rPr>
              <a:t>Motor Fuel Prices Lower Than One Year Ago</a:t>
            </a:r>
          </a:p>
        </p:txBody>
      </p:sp>
      <p:sp>
        <p:nvSpPr>
          <p:cNvPr id="7" name="Line Callout 1 6">
            <a:extLst>
              <a:ext uri="{FF2B5EF4-FFF2-40B4-BE49-F238E27FC236}">
                <a16:creationId xmlns:a16="http://schemas.microsoft.com/office/drawing/2014/main" id="{0339FAEC-A220-D84B-A686-BF4C2E3FC034}"/>
              </a:ext>
            </a:extLst>
          </p:cNvPr>
          <p:cNvSpPr/>
          <p:nvPr/>
        </p:nvSpPr>
        <p:spPr>
          <a:xfrm>
            <a:off x="8007174" y="2094382"/>
            <a:ext cx="1021416" cy="587878"/>
          </a:xfrm>
          <a:prstGeom prst="borderCallout1">
            <a:avLst>
              <a:gd name="adj1" fmla="val 96282"/>
              <a:gd name="adj2" fmla="val -20766"/>
              <a:gd name="adj3" fmla="val 63983"/>
              <a:gd name="adj4" fmla="val 357"/>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U.S.</a:t>
            </a:r>
          </a:p>
          <a:p>
            <a:pPr algn="ctr"/>
            <a:r>
              <a:rPr lang="en-US" sz="1600" dirty="0">
                <a:solidFill>
                  <a:schemeClr val="tx1"/>
                </a:solidFill>
                <a:latin typeface="Arial" panose="020B0604020202020204" pitchFamily="34" charset="0"/>
                <a:cs typeface="Arial" panose="020B0604020202020204" pitchFamily="34" charset="0"/>
              </a:rPr>
              <a:t>-8.4%</a:t>
            </a:r>
          </a:p>
        </p:txBody>
      </p:sp>
      <p:sp>
        <p:nvSpPr>
          <p:cNvPr id="9" name="Line Callout 1 8">
            <a:extLst>
              <a:ext uri="{FF2B5EF4-FFF2-40B4-BE49-F238E27FC236}">
                <a16:creationId xmlns:a16="http://schemas.microsoft.com/office/drawing/2014/main" id="{4A29E21F-A727-7342-A022-FA067222C6BE}"/>
              </a:ext>
            </a:extLst>
          </p:cNvPr>
          <p:cNvSpPr/>
          <p:nvPr/>
        </p:nvSpPr>
        <p:spPr>
          <a:xfrm>
            <a:off x="8007172" y="2839260"/>
            <a:ext cx="1021417" cy="587878"/>
          </a:xfrm>
          <a:prstGeom prst="borderCallout1">
            <a:avLst>
              <a:gd name="adj1" fmla="val -5532"/>
              <a:gd name="adj2" fmla="val -23551"/>
              <a:gd name="adj3" fmla="val 47299"/>
              <a:gd name="adj4" fmla="val 134"/>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Mountain</a:t>
            </a:r>
          </a:p>
          <a:p>
            <a:pPr algn="ctr"/>
            <a:r>
              <a:rPr lang="en-US" sz="1600" dirty="0">
                <a:solidFill>
                  <a:schemeClr val="tx1"/>
                </a:solidFill>
                <a:latin typeface="Arial" panose="020B0604020202020204" pitchFamily="34" charset="0"/>
                <a:cs typeface="Arial" panose="020B0604020202020204" pitchFamily="34" charset="0"/>
              </a:rPr>
              <a:t>-11.8%</a:t>
            </a:r>
          </a:p>
        </p:txBody>
      </p:sp>
      <p:sp>
        <p:nvSpPr>
          <p:cNvPr id="10" name="Title 1">
            <a:extLst>
              <a:ext uri="{FF2B5EF4-FFF2-40B4-BE49-F238E27FC236}">
                <a16:creationId xmlns:a16="http://schemas.microsoft.com/office/drawing/2014/main" id="{E27BA567-DFA9-1C4B-B138-B2798421F7AD}"/>
              </a:ext>
            </a:extLst>
          </p:cNvPr>
          <p:cNvSpPr txBox="1">
            <a:spLocks/>
          </p:cNvSpPr>
          <p:nvPr/>
        </p:nvSpPr>
        <p:spPr>
          <a:xfrm rot="16200000">
            <a:off x="-1488836" y="2146578"/>
            <a:ext cx="3606851" cy="62917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a:latin typeface="Arial" panose="020B0604020202020204" pitchFamily="34" charset="0"/>
                <a:cs typeface="Arial" panose="020B0604020202020204" pitchFamily="34" charset="0"/>
              </a:rPr>
              <a:t>Year-Over-Year Change in Prices</a:t>
            </a:r>
          </a:p>
        </p:txBody>
      </p:sp>
      <p:sp>
        <p:nvSpPr>
          <p:cNvPr id="2" name="TextBox 1">
            <a:extLst>
              <a:ext uri="{FF2B5EF4-FFF2-40B4-BE49-F238E27FC236}">
                <a16:creationId xmlns:a16="http://schemas.microsoft.com/office/drawing/2014/main" id="{E6AD5147-8509-AD3D-EB18-884600073D71}"/>
              </a:ext>
            </a:extLst>
          </p:cNvPr>
          <p:cNvSpPr txBox="1"/>
          <p:nvPr/>
        </p:nvSpPr>
        <p:spPr>
          <a:xfrm>
            <a:off x="0" y="4823996"/>
            <a:ext cx="3116559" cy="33855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U.S. Bureau of Labor Statistics</a:t>
            </a:r>
          </a:p>
          <a:p>
            <a:r>
              <a:rPr lang="en-US" sz="800">
                <a:latin typeface="Arial" panose="020B0604020202020204" pitchFamily="34" charset="0"/>
                <a:cs typeface="Arial" panose="020B0604020202020204" pitchFamily="34" charset="0"/>
              </a:rPr>
              <a:t>Note: Mountain states include AZ, CO, ID, MT, NV, NM, UT, WY</a:t>
            </a:r>
          </a:p>
        </p:txBody>
      </p:sp>
    </p:spTree>
    <p:extLst>
      <p:ext uri="{BB962C8B-B14F-4D97-AF65-F5344CB8AC3E}">
        <p14:creationId xmlns:p14="http://schemas.microsoft.com/office/powerpoint/2010/main" val="2674041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8D6BF-AD31-1B69-F34C-C48321E270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A6EAE5-2C1D-AE15-E18D-F1103696A413}"/>
              </a:ext>
            </a:extLst>
          </p:cNvPr>
          <p:cNvSpPr>
            <a:spLocks noGrp="1"/>
          </p:cNvSpPr>
          <p:nvPr>
            <p:ph type="title"/>
          </p:nvPr>
        </p:nvSpPr>
        <p:spPr>
          <a:xfrm>
            <a:off x="628650" y="127486"/>
            <a:ext cx="7886700" cy="614300"/>
          </a:xfrm>
        </p:spPr>
        <p:txBody>
          <a:bodyPr>
            <a:normAutofit fontScale="90000"/>
          </a:bodyPr>
          <a:lstStyle/>
          <a:p>
            <a:pPr algn="ctr"/>
            <a:r>
              <a:rPr lang="en-US" dirty="0">
                <a:solidFill>
                  <a:schemeClr val="tx1"/>
                </a:solidFill>
              </a:rPr>
              <a:t>2024 Economic Review</a:t>
            </a:r>
          </a:p>
        </p:txBody>
      </p:sp>
      <p:sp>
        <p:nvSpPr>
          <p:cNvPr id="3" name="Content Placeholder 2">
            <a:extLst>
              <a:ext uri="{FF2B5EF4-FFF2-40B4-BE49-F238E27FC236}">
                <a16:creationId xmlns:a16="http://schemas.microsoft.com/office/drawing/2014/main" id="{DE97C29D-A5BC-3881-4CAE-BB65B743687A}"/>
              </a:ext>
            </a:extLst>
          </p:cNvPr>
          <p:cNvSpPr>
            <a:spLocks noGrp="1"/>
          </p:cNvSpPr>
          <p:nvPr>
            <p:ph idx="1"/>
          </p:nvPr>
        </p:nvSpPr>
        <p:spPr>
          <a:xfrm>
            <a:off x="324366" y="1131341"/>
            <a:ext cx="8507627" cy="2824843"/>
          </a:xfrm>
        </p:spPr>
        <p:txBody>
          <a:bodyPr>
            <a:noAutofit/>
          </a:bodyPr>
          <a:lstStyle/>
          <a:p>
            <a:pPr marL="457200" indent="-457200">
              <a:buFont typeface="+mj-lt"/>
              <a:buAutoNum type="arabicPeriod"/>
            </a:pPr>
            <a:r>
              <a:rPr lang="en-US" sz="2000" dirty="0">
                <a:solidFill>
                  <a:schemeClr val="tx1"/>
                </a:solidFill>
              </a:rPr>
              <a:t>Federal Reserve pivoted to rate cuts</a:t>
            </a:r>
          </a:p>
          <a:p>
            <a:pPr marL="457200" indent="-457200">
              <a:buFont typeface="+mj-lt"/>
              <a:buAutoNum type="arabicPeriod"/>
            </a:pPr>
            <a:endParaRPr lang="en-US" sz="2000" dirty="0">
              <a:solidFill>
                <a:schemeClr val="tx1"/>
              </a:solidFill>
            </a:endParaRPr>
          </a:p>
          <a:p>
            <a:pPr marL="457200" indent="-457200">
              <a:buFont typeface="+mj-lt"/>
              <a:buAutoNum type="arabicPeriod"/>
            </a:pPr>
            <a:r>
              <a:rPr lang="en-US" sz="2000" dirty="0">
                <a:solidFill>
                  <a:schemeClr val="tx1"/>
                </a:solidFill>
              </a:rPr>
              <a:t>Inflation slowed but prices are up</a:t>
            </a:r>
          </a:p>
          <a:p>
            <a:pPr marL="457200" indent="-457200">
              <a:buFont typeface="+mj-lt"/>
              <a:buAutoNum type="arabicPeriod"/>
            </a:pPr>
            <a:endParaRPr lang="en-US" sz="2000" dirty="0">
              <a:solidFill>
                <a:schemeClr val="tx1"/>
              </a:solidFill>
            </a:endParaRPr>
          </a:p>
          <a:p>
            <a:pPr marL="457200" indent="-457200">
              <a:buFont typeface="+mj-lt"/>
              <a:buAutoNum type="arabicPeriod"/>
            </a:pPr>
            <a:r>
              <a:rPr lang="en-US" sz="2000" dirty="0">
                <a:solidFill>
                  <a:schemeClr val="tx1"/>
                </a:solidFill>
              </a:rPr>
              <a:t>Labor market growth remained strong</a:t>
            </a:r>
          </a:p>
          <a:p>
            <a:pPr marL="457200" indent="-457200">
              <a:buFont typeface="+mj-lt"/>
              <a:buAutoNum type="arabicPeriod"/>
            </a:pPr>
            <a:endParaRPr lang="en-US" sz="2000" dirty="0">
              <a:solidFill>
                <a:schemeClr val="tx1"/>
              </a:solidFill>
            </a:endParaRPr>
          </a:p>
          <a:p>
            <a:pPr marL="457200" indent="-457200">
              <a:buFont typeface="+mj-lt"/>
              <a:buAutoNum type="arabicPeriod"/>
            </a:pPr>
            <a:r>
              <a:rPr lang="en-US" sz="2000" dirty="0">
                <a:solidFill>
                  <a:schemeClr val="tx1"/>
                </a:solidFill>
              </a:rPr>
              <a:t>International uncertainty and elections added to market volatility</a:t>
            </a:r>
          </a:p>
        </p:txBody>
      </p:sp>
    </p:spTree>
    <p:extLst>
      <p:ext uri="{BB962C8B-B14F-4D97-AF65-F5344CB8AC3E}">
        <p14:creationId xmlns:p14="http://schemas.microsoft.com/office/powerpoint/2010/main" val="367941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C6F6A9-9E58-9348-83CC-C8AE32BBA1AD}"/>
              </a:ext>
            </a:extLst>
          </p:cNvPr>
          <p:cNvSpPr>
            <a:spLocks noGrp="1"/>
          </p:cNvSpPr>
          <p:nvPr>
            <p:ph type="title"/>
          </p:nvPr>
        </p:nvSpPr>
        <p:spPr>
          <a:xfrm>
            <a:off x="0" y="13079"/>
            <a:ext cx="9144000" cy="629178"/>
          </a:xfrm>
        </p:spPr>
        <p:txBody>
          <a:bodyPr>
            <a:noAutofit/>
          </a:bodyPr>
          <a:lstStyle/>
          <a:p>
            <a:pPr algn="ctr"/>
            <a:r>
              <a:rPr lang="en-US" sz="3200" dirty="0">
                <a:solidFill>
                  <a:schemeClr val="tx1"/>
                </a:solidFill>
                <a:latin typeface="Arial" panose="020B0604020202020204" pitchFamily="34" charset="0"/>
                <a:cs typeface="Arial" panose="020B0604020202020204" pitchFamily="34" charset="0"/>
              </a:rPr>
              <a:t>Housing Inflation Slowed in November</a:t>
            </a:r>
          </a:p>
        </p:txBody>
      </p:sp>
      <p:sp>
        <p:nvSpPr>
          <p:cNvPr id="11" name="Title 1">
            <a:extLst>
              <a:ext uri="{FF2B5EF4-FFF2-40B4-BE49-F238E27FC236}">
                <a16:creationId xmlns:a16="http://schemas.microsoft.com/office/drawing/2014/main" id="{0DF4B26D-9C89-E24B-A112-30EC7FDCC612}"/>
              </a:ext>
            </a:extLst>
          </p:cNvPr>
          <p:cNvSpPr txBox="1">
            <a:spLocks/>
          </p:cNvSpPr>
          <p:nvPr/>
        </p:nvSpPr>
        <p:spPr>
          <a:xfrm rot="16200000">
            <a:off x="-1557245" y="2132363"/>
            <a:ext cx="3606851" cy="4651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a:latin typeface="Arial" panose="020B0604020202020204" pitchFamily="34" charset="0"/>
                <a:cs typeface="Arial" panose="020B0604020202020204" pitchFamily="34" charset="0"/>
              </a:rPr>
              <a:t>Year-Over-Year Change in Prices</a:t>
            </a:r>
          </a:p>
        </p:txBody>
      </p:sp>
      <p:graphicFrame>
        <p:nvGraphicFramePr>
          <p:cNvPr id="2" name="Chart 1">
            <a:extLst>
              <a:ext uri="{FF2B5EF4-FFF2-40B4-BE49-F238E27FC236}">
                <a16:creationId xmlns:a16="http://schemas.microsoft.com/office/drawing/2014/main" id="{23339BF7-A5D6-214C-AAA4-1D1388A6C6C1}"/>
              </a:ext>
            </a:extLst>
          </p:cNvPr>
          <p:cNvGraphicFramePr/>
          <p:nvPr/>
        </p:nvGraphicFramePr>
        <p:xfrm>
          <a:off x="390293" y="539749"/>
          <a:ext cx="7512736" cy="4141107"/>
        </p:xfrm>
        <a:graphic>
          <a:graphicData uri="http://schemas.openxmlformats.org/drawingml/2006/chart">
            <c:chart xmlns:c="http://schemas.openxmlformats.org/drawingml/2006/chart" xmlns:r="http://schemas.openxmlformats.org/officeDocument/2006/relationships" r:id="rId3"/>
          </a:graphicData>
        </a:graphic>
      </p:graphicFrame>
      <p:sp>
        <p:nvSpPr>
          <p:cNvPr id="3" name="Line Callout 1 2">
            <a:extLst>
              <a:ext uri="{FF2B5EF4-FFF2-40B4-BE49-F238E27FC236}">
                <a16:creationId xmlns:a16="http://schemas.microsoft.com/office/drawing/2014/main" id="{A8C577EB-CFB9-7C8B-D597-770309635DE6}"/>
              </a:ext>
            </a:extLst>
          </p:cNvPr>
          <p:cNvSpPr/>
          <p:nvPr/>
        </p:nvSpPr>
        <p:spPr>
          <a:xfrm>
            <a:off x="8027647" y="1998643"/>
            <a:ext cx="944076" cy="474095"/>
          </a:xfrm>
          <a:prstGeom prst="borderCallout1">
            <a:avLst>
              <a:gd name="adj1" fmla="val 91062"/>
              <a:gd name="adj2" fmla="val -28044"/>
              <a:gd name="adj3" fmla="val 46023"/>
              <a:gd name="adj4" fmla="val 736"/>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U.S.</a:t>
            </a:r>
          </a:p>
          <a:p>
            <a:pPr algn="ctr"/>
            <a:r>
              <a:rPr lang="en-US" sz="1400" dirty="0">
                <a:solidFill>
                  <a:schemeClr val="tx1"/>
                </a:solidFill>
                <a:latin typeface="Arial" panose="020B0604020202020204" pitchFamily="34" charset="0"/>
                <a:cs typeface="Arial" panose="020B0604020202020204" pitchFamily="34" charset="0"/>
              </a:rPr>
              <a:t>4.1%</a:t>
            </a:r>
          </a:p>
        </p:txBody>
      </p:sp>
      <p:sp>
        <p:nvSpPr>
          <p:cNvPr id="4" name="Line Callout 1 3">
            <a:extLst>
              <a:ext uri="{FF2B5EF4-FFF2-40B4-BE49-F238E27FC236}">
                <a16:creationId xmlns:a16="http://schemas.microsoft.com/office/drawing/2014/main" id="{E74CEE4E-4A19-D141-97C3-776CD24CA5C8}"/>
              </a:ext>
            </a:extLst>
          </p:cNvPr>
          <p:cNvSpPr/>
          <p:nvPr/>
        </p:nvSpPr>
        <p:spPr>
          <a:xfrm>
            <a:off x="8027647" y="2894898"/>
            <a:ext cx="944076" cy="474095"/>
          </a:xfrm>
          <a:prstGeom prst="borderCallout1">
            <a:avLst>
              <a:gd name="adj1" fmla="val 10408"/>
              <a:gd name="adj2" fmla="val -29714"/>
              <a:gd name="adj3" fmla="val 45162"/>
              <a:gd name="adj4" fmla="val 170"/>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Mountain</a:t>
            </a:r>
          </a:p>
          <a:p>
            <a:pPr algn="ctr"/>
            <a:r>
              <a:rPr lang="en-US" sz="1400" dirty="0">
                <a:solidFill>
                  <a:schemeClr val="tx1"/>
                </a:solidFill>
                <a:latin typeface="Arial" panose="020B0604020202020204" pitchFamily="34" charset="0"/>
                <a:cs typeface="Arial" panose="020B0604020202020204" pitchFamily="34" charset="0"/>
              </a:rPr>
              <a:t>1.8%</a:t>
            </a:r>
          </a:p>
        </p:txBody>
      </p:sp>
      <p:sp>
        <p:nvSpPr>
          <p:cNvPr id="6" name="TextBox 5">
            <a:extLst>
              <a:ext uri="{FF2B5EF4-FFF2-40B4-BE49-F238E27FC236}">
                <a16:creationId xmlns:a16="http://schemas.microsoft.com/office/drawing/2014/main" id="{059F68C1-84F9-5499-6378-1814299BA3C0}"/>
              </a:ext>
            </a:extLst>
          </p:cNvPr>
          <p:cNvSpPr txBox="1"/>
          <p:nvPr/>
        </p:nvSpPr>
        <p:spPr>
          <a:xfrm>
            <a:off x="-1" y="4804946"/>
            <a:ext cx="3116559" cy="33855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U.S. Bureau of Labor Statistics</a:t>
            </a:r>
          </a:p>
          <a:p>
            <a:r>
              <a:rPr lang="en-US" sz="800">
                <a:latin typeface="Arial" panose="020B0604020202020204" pitchFamily="34" charset="0"/>
                <a:cs typeface="Arial" panose="020B0604020202020204" pitchFamily="34" charset="0"/>
              </a:rPr>
              <a:t>Note: Mountain states include AZ, CO, ID, MT, NV, NM, UT, WY</a:t>
            </a:r>
          </a:p>
        </p:txBody>
      </p:sp>
    </p:spTree>
    <p:extLst>
      <p:ext uri="{BB962C8B-B14F-4D97-AF65-F5344CB8AC3E}">
        <p14:creationId xmlns:p14="http://schemas.microsoft.com/office/powerpoint/2010/main" val="4122625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C6F6A9-9E58-9348-83CC-C8AE32BBA1AD}"/>
              </a:ext>
            </a:extLst>
          </p:cNvPr>
          <p:cNvSpPr>
            <a:spLocks noGrp="1"/>
          </p:cNvSpPr>
          <p:nvPr>
            <p:ph type="title"/>
          </p:nvPr>
        </p:nvSpPr>
        <p:spPr>
          <a:xfrm>
            <a:off x="0" y="13079"/>
            <a:ext cx="9144000" cy="629178"/>
          </a:xfrm>
        </p:spPr>
        <p:txBody>
          <a:bodyPr>
            <a:normAutofit/>
          </a:bodyPr>
          <a:lstStyle/>
          <a:p>
            <a:pPr algn="ctr"/>
            <a:r>
              <a:rPr lang="en-US" sz="3200" dirty="0">
                <a:solidFill>
                  <a:schemeClr val="tx1"/>
                </a:solidFill>
                <a:latin typeface="Arial" panose="020B0604020202020204" pitchFamily="34" charset="0"/>
                <a:cs typeface="Arial" panose="020B0604020202020204" pitchFamily="34" charset="0"/>
              </a:rPr>
              <a:t>Services Price Inflation Slowing But Too High</a:t>
            </a:r>
          </a:p>
        </p:txBody>
      </p:sp>
      <p:sp>
        <p:nvSpPr>
          <p:cNvPr id="11" name="Title 1">
            <a:extLst>
              <a:ext uri="{FF2B5EF4-FFF2-40B4-BE49-F238E27FC236}">
                <a16:creationId xmlns:a16="http://schemas.microsoft.com/office/drawing/2014/main" id="{0DF4B26D-9C89-E24B-A112-30EC7FDCC612}"/>
              </a:ext>
            </a:extLst>
          </p:cNvPr>
          <p:cNvSpPr txBox="1">
            <a:spLocks/>
          </p:cNvSpPr>
          <p:nvPr/>
        </p:nvSpPr>
        <p:spPr>
          <a:xfrm rot="16200000">
            <a:off x="-1475244" y="2262234"/>
            <a:ext cx="3606851" cy="62917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a:latin typeface="Arial" panose="020B0604020202020204" pitchFamily="34" charset="0"/>
                <a:cs typeface="Arial" panose="020B0604020202020204" pitchFamily="34" charset="0"/>
              </a:rPr>
              <a:t>Year-Over-Year Change in Prices</a:t>
            </a:r>
          </a:p>
        </p:txBody>
      </p:sp>
      <p:graphicFrame>
        <p:nvGraphicFramePr>
          <p:cNvPr id="2" name="Chart 1">
            <a:extLst>
              <a:ext uri="{FF2B5EF4-FFF2-40B4-BE49-F238E27FC236}">
                <a16:creationId xmlns:a16="http://schemas.microsoft.com/office/drawing/2014/main" id="{23339BF7-A5D6-214C-AAA4-1D1388A6C6C1}"/>
              </a:ext>
            </a:extLst>
          </p:cNvPr>
          <p:cNvGraphicFramePr/>
          <p:nvPr/>
        </p:nvGraphicFramePr>
        <p:xfrm>
          <a:off x="478767" y="539749"/>
          <a:ext cx="7371692" cy="4141107"/>
        </p:xfrm>
        <a:graphic>
          <a:graphicData uri="http://schemas.openxmlformats.org/drawingml/2006/chart">
            <c:chart xmlns:c="http://schemas.openxmlformats.org/drawingml/2006/chart" xmlns:r="http://schemas.openxmlformats.org/officeDocument/2006/relationships" r:id="rId3"/>
          </a:graphicData>
        </a:graphic>
      </p:graphicFrame>
      <p:sp>
        <p:nvSpPr>
          <p:cNvPr id="6" name="Line Callout 1 5">
            <a:extLst>
              <a:ext uri="{FF2B5EF4-FFF2-40B4-BE49-F238E27FC236}">
                <a16:creationId xmlns:a16="http://schemas.microsoft.com/office/drawing/2014/main" id="{5513C0D4-3CCE-6244-A00A-24D15DCE73C7}"/>
              </a:ext>
            </a:extLst>
          </p:cNvPr>
          <p:cNvSpPr/>
          <p:nvPr/>
        </p:nvSpPr>
        <p:spPr>
          <a:xfrm>
            <a:off x="7886479" y="1511099"/>
            <a:ext cx="1085599" cy="587878"/>
          </a:xfrm>
          <a:prstGeom prst="borderCallout1">
            <a:avLst>
              <a:gd name="adj1" fmla="val 104911"/>
              <a:gd name="adj2" fmla="val -16811"/>
              <a:gd name="adj3" fmla="val 71256"/>
              <a:gd name="adj4" fmla="val 525"/>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U.S.</a:t>
            </a:r>
          </a:p>
          <a:p>
            <a:pPr algn="ctr"/>
            <a:r>
              <a:rPr lang="en-US" sz="1600" dirty="0">
                <a:solidFill>
                  <a:schemeClr val="tx1"/>
                </a:solidFill>
                <a:latin typeface="Arial" panose="020B0604020202020204" pitchFamily="34" charset="0"/>
                <a:cs typeface="Arial" panose="020B0604020202020204" pitchFamily="34" charset="0"/>
              </a:rPr>
              <a:t>4.5%</a:t>
            </a:r>
          </a:p>
        </p:txBody>
      </p:sp>
      <p:sp>
        <p:nvSpPr>
          <p:cNvPr id="7" name="Line Callout 1 6">
            <a:extLst>
              <a:ext uri="{FF2B5EF4-FFF2-40B4-BE49-F238E27FC236}">
                <a16:creationId xmlns:a16="http://schemas.microsoft.com/office/drawing/2014/main" id="{81EE3557-998C-2B41-9A38-C9F4B10875D0}"/>
              </a:ext>
            </a:extLst>
          </p:cNvPr>
          <p:cNvSpPr/>
          <p:nvPr/>
        </p:nvSpPr>
        <p:spPr>
          <a:xfrm>
            <a:off x="7886478" y="2513904"/>
            <a:ext cx="1085599" cy="587878"/>
          </a:xfrm>
          <a:prstGeom prst="borderCallout1">
            <a:avLst>
              <a:gd name="adj1" fmla="val 10769"/>
              <a:gd name="adj2" fmla="val -17109"/>
              <a:gd name="adj3" fmla="val 29438"/>
              <a:gd name="adj4" fmla="val -315"/>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Mountain</a:t>
            </a:r>
          </a:p>
          <a:p>
            <a:pPr algn="ctr"/>
            <a:r>
              <a:rPr lang="en-US" sz="1600" dirty="0">
                <a:solidFill>
                  <a:schemeClr val="tx1"/>
                </a:solidFill>
                <a:latin typeface="Arial" panose="020B0604020202020204" pitchFamily="34" charset="0"/>
                <a:cs typeface="Arial" panose="020B0604020202020204" pitchFamily="34" charset="0"/>
              </a:rPr>
              <a:t>2.9%</a:t>
            </a:r>
          </a:p>
        </p:txBody>
      </p:sp>
      <p:sp>
        <p:nvSpPr>
          <p:cNvPr id="3" name="TextBox 2">
            <a:extLst>
              <a:ext uri="{FF2B5EF4-FFF2-40B4-BE49-F238E27FC236}">
                <a16:creationId xmlns:a16="http://schemas.microsoft.com/office/drawing/2014/main" id="{365C3DA2-D242-7DAE-4F79-9CF60301B7E5}"/>
              </a:ext>
            </a:extLst>
          </p:cNvPr>
          <p:cNvSpPr txBox="1"/>
          <p:nvPr/>
        </p:nvSpPr>
        <p:spPr>
          <a:xfrm>
            <a:off x="-1" y="4804946"/>
            <a:ext cx="3116559" cy="33855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U.S. Bureau of Labor Statistics</a:t>
            </a:r>
          </a:p>
          <a:p>
            <a:r>
              <a:rPr lang="en-US" sz="800">
                <a:latin typeface="Arial" panose="020B0604020202020204" pitchFamily="34" charset="0"/>
                <a:cs typeface="Arial" panose="020B0604020202020204" pitchFamily="34" charset="0"/>
              </a:rPr>
              <a:t>Note: Mountain states include AZ, CO, ID, MT, NV, NM, UT, WY</a:t>
            </a:r>
          </a:p>
        </p:txBody>
      </p:sp>
    </p:spTree>
    <p:extLst>
      <p:ext uri="{BB962C8B-B14F-4D97-AF65-F5344CB8AC3E}">
        <p14:creationId xmlns:p14="http://schemas.microsoft.com/office/powerpoint/2010/main" val="651699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682CF-CA66-674A-BFE8-0E6414DFAFC7}"/>
            </a:ext>
          </a:extLst>
        </p:cNvPr>
        <p:cNvGrpSpPr/>
        <p:nvPr/>
      </p:nvGrpSpPr>
      <p:grpSpPr>
        <a:xfrm>
          <a:off x="0" y="0"/>
          <a:ext cx="0" cy="0"/>
          <a:chOff x="0" y="0"/>
          <a:chExt cx="0" cy="0"/>
        </a:xfrm>
      </p:grpSpPr>
      <p:sp>
        <p:nvSpPr>
          <p:cNvPr id="3" name="Text Placeholder 18">
            <a:extLst>
              <a:ext uri="{FF2B5EF4-FFF2-40B4-BE49-F238E27FC236}">
                <a16:creationId xmlns:a16="http://schemas.microsoft.com/office/drawing/2014/main" id="{AB365A34-BF54-BF18-F40C-A453F25A0235}"/>
              </a:ext>
            </a:extLst>
          </p:cNvPr>
          <p:cNvSpPr txBox="1">
            <a:spLocks/>
          </p:cNvSpPr>
          <p:nvPr/>
        </p:nvSpPr>
        <p:spPr>
          <a:xfrm>
            <a:off x="0" y="4934491"/>
            <a:ext cx="3960495" cy="194310"/>
          </a:xfrm>
          <a:prstGeom prst="rect">
            <a:avLst/>
          </a:prstGeom>
        </p:spPr>
        <p:txBody>
          <a:bodyPr/>
          <a:lstStyle/>
          <a:p>
            <a:pPr marL="257175" indent="-257175" defTabSz="342900">
              <a:spcBef>
                <a:spcPct val="20000"/>
              </a:spcBef>
              <a:defRPr/>
            </a:pPr>
            <a:r>
              <a:rPr lang="en-US" sz="800">
                <a:cs typeface="Arial" pitchFamily="34" charset="0"/>
              </a:rPr>
              <a:t>Source: Federal Reserve Bank of St Louis</a:t>
            </a:r>
          </a:p>
          <a:p>
            <a:pPr marL="257175" indent="-257175" defTabSz="342900">
              <a:spcBef>
                <a:spcPct val="20000"/>
              </a:spcBef>
              <a:defRPr/>
            </a:pPr>
            <a:endParaRPr lang="en-US" sz="800">
              <a:solidFill>
                <a:schemeClr val="bg1"/>
              </a:solidFill>
              <a:cs typeface="Arial" pitchFamily="34" charset="0"/>
            </a:endParaRPr>
          </a:p>
        </p:txBody>
      </p:sp>
      <p:sp>
        <p:nvSpPr>
          <p:cNvPr id="4" name="Title 1">
            <a:extLst>
              <a:ext uri="{FF2B5EF4-FFF2-40B4-BE49-F238E27FC236}">
                <a16:creationId xmlns:a16="http://schemas.microsoft.com/office/drawing/2014/main" id="{94950DDB-2934-FAF2-D852-B7D10FDBB358}"/>
              </a:ext>
            </a:extLst>
          </p:cNvPr>
          <p:cNvSpPr txBox="1">
            <a:spLocks/>
          </p:cNvSpPr>
          <p:nvPr/>
        </p:nvSpPr>
        <p:spPr>
          <a:xfrm>
            <a:off x="0" y="450194"/>
            <a:ext cx="9144000" cy="52582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chemeClr val="tx1"/>
                </a:solidFill>
              </a:rPr>
              <a:t>Lessons Learned from the 1970s</a:t>
            </a:r>
            <a:br>
              <a:rPr lang="en-US" sz="3200">
                <a:solidFill>
                  <a:schemeClr val="tx1"/>
                </a:solidFill>
              </a:rPr>
            </a:br>
            <a:r>
              <a:rPr lang="en-US" sz="3200">
                <a:solidFill>
                  <a:schemeClr val="tx1"/>
                </a:solidFill>
              </a:rPr>
              <a:t>Several Failed Attempts to Bring Down Inflation</a:t>
            </a:r>
            <a:endParaRPr lang="en-US" sz="3000">
              <a:ea typeface="Tahoma" pitchFamily="34" charset="0"/>
              <a:cs typeface="Tahoma" pitchFamily="34" charset="0"/>
            </a:endParaRPr>
          </a:p>
        </p:txBody>
      </p:sp>
      <p:pic>
        <p:nvPicPr>
          <p:cNvPr id="7" name="Picture 6" descr="A graph of a graph showing the value of a market&#10;&#10;Description automatically generated with medium confidence">
            <a:extLst>
              <a:ext uri="{FF2B5EF4-FFF2-40B4-BE49-F238E27FC236}">
                <a16:creationId xmlns:a16="http://schemas.microsoft.com/office/drawing/2014/main" id="{704B4F22-BD21-7F41-28BC-26755A93DD2D}"/>
              </a:ext>
            </a:extLst>
          </p:cNvPr>
          <p:cNvPicPr>
            <a:picLocks noChangeAspect="1"/>
          </p:cNvPicPr>
          <p:nvPr/>
        </p:nvPicPr>
        <p:blipFill>
          <a:blip r:embed="rId3"/>
          <a:stretch>
            <a:fillRect/>
          </a:stretch>
        </p:blipFill>
        <p:spPr>
          <a:xfrm>
            <a:off x="61273" y="976015"/>
            <a:ext cx="9038187" cy="3567705"/>
          </a:xfrm>
          <a:prstGeom prst="rect">
            <a:avLst/>
          </a:prstGeom>
        </p:spPr>
      </p:pic>
    </p:spTree>
    <p:extLst>
      <p:ext uri="{BB962C8B-B14F-4D97-AF65-F5344CB8AC3E}">
        <p14:creationId xmlns:p14="http://schemas.microsoft.com/office/powerpoint/2010/main" val="1926090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E714F-A0F3-329C-11CE-34D951B4800C}"/>
            </a:ext>
          </a:extLst>
        </p:cNvPr>
        <p:cNvGrpSpPr/>
        <p:nvPr/>
      </p:nvGrpSpPr>
      <p:grpSpPr>
        <a:xfrm>
          <a:off x="0" y="0"/>
          <a:ext cx="0" cy="0"/>
          <a:chOff x="0" y="0"/>
          <a:chExt cx="0" cy="0"/>
        </a:xfrm>
      </p:grpSpPr>
      <p:pic>
        <p:nvPicPr>
          <p:cNvPr id="5" name="Picture 4" descr="A graph showing the growth of the stock market&#10;&#10;Description automatically generated">
            <a:extLst>
              <a:ext uri="{FF2B5EF4-FFF2-40B4-BE49-F238E27FC236}">
                <a16:creationId xmlns:a16="http://schemas.microsoft.com/office/drawing/2014/main" id="{8A745815-18EA-196A-FB57-CC84E44BF7AF}"/>
              </a:ext>
            </a:extLst>
          </p:cNvPr>
          <p:cNvPicPr>
            <a:picLocks noChangeAspect="1"/>
          </p:cNvPicPr>
          <p:nvPr/>
        </p:nvPicPr>
        <p:blipFill>
          <a:blip r:embed="rId3"/>
          <a:stretch>
            <a:fillRect/>
          </a:stretch>
        </p:blipFill>
        <p:spPr>
          <a:xfrm>
            <a:off x="237511" y="617888"/>
            <a:ext cx="8688779" cy="4072865"/>
          </a:xfrm>
          <a:prstGeom prst="rect">
            <a:avLst/>
          </a:prstGeom>
        </p:spPr>
      </p:pic>
      <p:sp>
        <p:nvSpPr>
          <p:cNvPr id="3" name="Text Placeholder 18">
            <a:extLst>
              <a:ext uri="{FF2B5EF4-FFF2-40B4-BE49-F238E27FC236}">
                <a16:creationId xmlns:a16="http://schemas.microsoft.com/office/drawing/2014/main" id="{AAD79146-A08E-EBDE-CC27-31B423AAD4DA}"/>
              </a:ext>
            </a:extLst>
          </p:cNvPr>
          <p:cNvSpPr txBox="1">
            <a:spLocks/>
          </p:cNvSpPr>
          <p:nvPr/>
        </p:nvSpPr>
        <p:spPr>
          <a:xfrm>
            <a:off x="0" y="4934491"/>
            <a:ext cx="3960495" cy="194310"/>
          </a:xfrm>
          <a:prstGeom prst="rect">
            <a:avLst/>
          </a:prstGeom>
        </p:spPr>
        <p:txBody>
          <a:bodyPr/>
          <a:lstStyle/>
          <a:p>
            <a:pPr marL="257175" indent="-257175" defTabSz="342900">
              <a:spcBef>
                <a:spcPct val="20000"/>
              </a:spcBef>
              <a:defRPr/>
            </a:pPr>
            <a:r>
              <a:rPr lang="en-US" sz="800">
                <a:cs typeface="Arial" pitchFamily="34" charset="0"/>
              </a:rPr>
              <a:t>Source: Federal Reserve Bank of St Louis</a:t>
            </a:r>
          </a:p>
          <a:p>
            <a:pPr marL="257175" indent="-257175" defTabSz="342900">
              <a:spcBef>
                <a:spcPct val="20000"/>
              </a:spcBef>
              <a:defRPr/>
            </a:pPr>
            <a:endParaRPr lang="en-US" sz="800">
              <a:solidFill>
                <a:schemeClr val="bg1"/>
              </a:solidFill>
              <a:cs typeface="Arial" pitchFamily="34" charset="0"/>
            </a:endParaRPr>
          </a:p>
        </p:txBody>
      </p:sp>
      <p:sp>
        <p:nvSpPr>
          <p:cNvPr id="4" name="Title 1">
            <a:extLst>
              <a:ext uri="{FF2B5EF4-FFF2-40B4-BE49-F238E27FC236}">
                <a16:creationId xmlns:a16="http://schemas.microsoft.com/office/drawing/2014/main" id="{108B50B5-4A50-350C-6778-EE2F82005F25}"/>
              </a:ext>
            </a:extLst>
          </p:cNvPr>
          <p:cNvSpPr txBox="1">
            <a:spLocks/>
          </p:cNvSpPr>
          <p:nvPr/>
        </p:nvSpPr>
        <p:spPr>
          <a:xfrm>
            <a:off x="0" y="41507"/>
            <a:ext cx="9144000" cy="52582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a:ea typeface="Tahoma" pitchFamily="34" charset="0"/>
                <a:cs typeface="Tahoma" pitchFamily="34" charset="0"/>
              </a:rPr>
              <a:t>Personal Saving Rate Lower than Before COVID</a:t>
            </a:r>
          </a:p>
        </p:txBody>
      </p:sp>
      <p:sp>
        <p:nvSpPr>
          <p:cNvPr id="15" name="Line Callout 1 14">
            <a:extLst>
              <a:ext uri="{FF2B5EF4-FFF2-40B4-BE49-F238E27FC236}">
                <a16:creationId xmlns:a16="http://schemas.microsoft.com/office/drawing/2014/main" id="{1EEE4EBF-52E9-3542-AEA8-E3F5BFFD1F6F}"/>
              </a:ext>
            </a:extLst>
          </p:cNvPr>
          <p:cNvSpPr/>
          <p:nvPr/>
        </p:nvSpPr>
        <p:spPr>
          <a:xfrm>
            <a:off x="3707579" y="2491367"/>
            <a:ext cx="991257" cy="436666"/>
          </a:xfrm>
          <a:prstGeom prst="borderCallout1">
            <a:avLst>
              <a:gd name="adj1" fmla="val 197754"/>
              <a:gd name="adj2" fmla="val 141944"/>
              <a:gd name="adj3" fmla="val 49862"/>
              <a:gd name="adj4" fmla="val 100484"/>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cs typeface="Arial" panose="020B0604020202020204" pitchFamily="34" charset="0"/>
              </a:rPr>
              <a:t>Feb 2020</a:t>
            </a:r>
          </a:p>
          <a:p>
            <a:pPr algn="ctr"/>
            <a:r>
              <a:rPr lang="en-US" sz="1400" dirty="0">
                <a:solidFill>
                  <a:schemeClr val="tx1"/>
                </a:solidFill>
                <a:cs typeface="Arial" panose="020B0604020202020204" pitchFamily="34" charset="0"/>
              </a:rPr>
              <a:t>7.5%</a:t>
            </a:r>
          </a:p>
        </p:txBody>
      </p:sp>
      <p:sp>
        <p:nvSpPr>
          <p:cNvPr id="8" name="Line Callout 1 7">
            <a:extLst>
              <a:ext uri="{FF2B5EF4-FFF2-40B4-BE49-F238E27FC236}">
                <a16:creationId xmlns:a16="http://schemas.microsoft.com/office/drawing/2014/main" id="{AE698EAD-EF0C-1CB7-295A-C9A40698D517}"/>
              </a:ext>
            </a:extLst>
          </p:cNvPr>
          <p:cNvSpPr/>
          <p:nvPr/>
        </p:nvSpPr>
        <p:spPr>
          <a:xfrm>
            <a:off x="3635093" y="1239314"/>
            <a:ext cx="991257" cy="436666"/>
          </a:xfrm>
          <a:prstGeom prst="borderCallout1">
            <a:avLst>
              <a:gd name="adj1" fmla="val 23636"/>
              <a:gd name="adj2" fmla="val 162034"/>
              <a:gd name="adj3" fmla="val 49862"/>
              <a:gd name="adj4" fmla="val 100484"/>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cs typeface="Arial" panose="020B0604020202020204" pitchFamily="34" charset="0"/>
              </a:rPr>
              <a:t>April 2020</a:t>
            </a:r>
          </a:p>
          <a:p>
            <a:pPr algn="ctr"/>
            <a:r>
              <a:rPr lang="en-US" sz="1400" dirty="0">
                <a:solidFill>
                  <a:schemeClr val="tx1"/>
                </a:solidFill>
                <a:cs typeface="Arial" panose="020B0604020202020204" pitchFamily="34" charset="0"/>
              </a:rPr>
              <a:t>32%</a:t>
            </a:r>
          </a:p>
        </p:txBody>
      </p:sp>
      <p:sp>
        <p:nvSpPr>
          <p:cNvPr id="9" name="Line Callout 1 8">
            <a:extLst>
              <a:ext uri="{FF2B5EF4-FFF2-40B4-BE49-F238E27FC236}">
                <a16:creationId xmlns:a16="http://schemas.microsoft.com/office/drawing/2014/main" id="{5C31FBBC-BCF3-22C6-72D9-36A736B0A2AB}"/>
              </a:ext>
            </a:extLst>
          </p:cNvPr>
          <p:cNvSpPr/>
          <p:nvPr/>
        </p:nvSpPr>
        <p:spPr>
          <a:xfrm>
            <a:off x="7642820" y="2524043"/>
            <a:ext cx="991257" cy="436666"/>
          </a:xfrm>
          <a:prstGeom prst="borderCallout1">
            <a:avLst>
              <a:gd name="adj1" fmla="val 232914"/>
              <a:gd name="adj2" fmla="val 111308"/>
              <a:gd name="adj3" fmla="val 100200"/>
              <a:gd name="adj4" fmla="val 62344"/>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cs typeface="Arial" panose="020B0604020202020204" pitchFamily="34" charset="0"/>
              </a:rPr>
              <a:t>Sep 2024</a:t>
            </a:r>
          </a:p>
          <a:p>
            <a:pPr algn="ctr"/>
            <a:r>
              <a:rPr lang="en-US" sz="1400" dirty="0">
                <a:solidFill>
                  <a:schemeClr val="tx1"/>
                </a:solidFill>
                <a:cs typeface="Arial" panose="020B0604020202020204" pitchFamily="34" charset="0"/>
              </a:rPr>
              <a:t>4.6%</a:t>
            </a:r>
          </a:p>
        </p:txBody>
      </p:sp>
    </p:spTree>
    <p:extLst>
      <p:ext uri="{BB962C8B-B14F-4D97-AF65-F5344CB8AC3E}">
        <p14:creationId xmlns:p14="http://schemas.microsoft.com/office/powerpoint/2010/main" val="2476613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0E2EC-7B16-20F8-8BF9-E7B0AD26A489}"/>
            </a:ext>
          </a:extLst>
        </p:cNvPr>
        <p:cNvGrpSpPr/>
        <p:nvPr/>
      </p:nvGrpSpPr>
      <p:grpSpPr>
        <a:xfrm>
          <a:off x="0" y="0"/>
          <a:ext cx="0" cy="0"/>
          <a:chOff x="0" y="0"/>
          <a:chExt cx="0" cy="0"/>
        </a:xfrm>
      </p:grpSpPr>
      <p:sp>
        <p:nvSpPr>
          <p:cNvPr id="3" name="Text Placeholder 18">
            <a:extLst>
              <a:ext uri="{FF2B5EF4-FFF2-40B4-BE49-F238E27FC236}">
                <a16:creationId xmlns:a16="http://schemas.microsoft.com/office/drawing/2014/main" id="{8DEFC80F-B220-56EF-0F02-7DD19F5CB925}"/>
              </a:ext>
            </a:extLst>
          </p:cNvPr>
          <p:cNvSpPr txBox="1">
            <a:spLocks/>
          </p:cNvSpPr>
          <p:nvPr/>
        </p:nvSpPr>
        <p:spPr>
          <a:xfrm>
            <a:off x="0" y="4934491"/>
            <a:ext cx="3960495" cy="194310"/>
          </a:xfrm>
          <a:prstGeom prst="rect">
            <a:avLst/>
          </a:prstGeom>
        </p:spPr>
        <p:txBody>
          <a:bodyPr/>
          <a:lstStyle/>
          <a:p>
            <a:pPr marL="257175" indent="-257175" defTabSz="342900">
              <a:spcBef>
                <a:spcPct val="20000"/>
              </a:spcBef>
              <a:defRPr/>
            </a:pPr>
            <a:r>
              <a:rPr lang="en-US" sz="800">
                <a:cs typeface="Arial" pitchFamily="34" charset="0"/>
              </a:rPr>
              <a:t>Source: Federal Reserve Bank of St Louis</a:t>
            </a:r>
          </a:p>
        </p:txBody>
      </p:sp>
      <p:sp>
        <p:nvSpPr>
          <p:cNvPr id="4" name="Title 1">
            <a:extLst>
              <a:ext uri="{FF2B5EF4-FFF2-40B4-BE49-F238E27FC236}">
                <a16:creationId xmlns:a16="http://schemas.microsoft.com/office/drawing/2014/main" id="{4DEB470F-B9F3-8A19-D5DD-2CF308A4C343}"/>
              </a:ext>
            </a:extLst>
          </p:cNvPr>
          <p:cNvSpPr txBox="1">
            <a:spLocks/>
          </p:cNvSpPr>
          <p:nvPr/>
        </p:nvSpPr>
        <p:spPr>
          <a:xfrm>
            <a:off x="0" y="12177"/>
            <a:ext cx="9144000" cy="52582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schemeClr val="tx1"/>
                </a:solidFill>
              </a:rPr>
              <a:t>Credit Card Delinquency Rate </a:t>
            </a:r>
            <a:r>
              <a:rPr lang="en-US" sz="2400" dirty="0"/>
              <a:t>Trending Up</a:t>
            </a:r>
            <a:endParaRPr lang="en-US" sz="2400" dirty="0">
              <a:ea typeface="Tahoma" pitchFamily="34" charset="0"/>
              <a:cs typeface="Tahoma" pitchFamily="34" charset="0"/>
            </a:endParaRPr>
          </a:p>
        </p:txBody>
      </p:sp>
      <p:pic>
        <p:nvPicPr>
          <p:cNvPr id="6" name="Picture 5" descr="A graph showing a line going down&#10;&#10;Description automatically generated">
            <a:extLst>
              <a:ext uri="{FF2B5EF4-FFF2-40B4-BE49-F238E27FC236}">
                <a16:creationId xmlns:a16="http://schemas.microsoft.com/office/drawing/2014/main" id="{6E9D231E-7EE1-A3AB-1F7D-C4DBA8797D1B}"/>
              </a:ext>
            </a:extLst>
          </p:cNvPr>
          <p:cNvPicPr>
            <a:picLocks noChangeAspect="1"/>
          </p:cNvPicPr>
          <p:nvPr/>
        </p:nvPicPr>
        <p:blipFill>
          <a:blip r:embed="rId3"/>
          <a:stretch>
            <a:fillRect/>
          </a:stretch>
        </p:blipFill>
        <p:spPr>
          <a:xfrm>
            <a:off x="272465" y="630619"/>
            <a:ext cx="8619424" cy="4004441"/>
          </a:xfrm>
          <a:prstGeom prst="rect">
            <a:avLst/>
          </a:prstGeom>
        </p:spPr>
      </p:pic>
    </p:spTree>
    <p:extLst>
      <p:ext uri="{BB962C8B-B14F-4D97-AF65-F5344CB8AC3E}">
        <p14:creationId xmlns:p14="http://schemas.microsoft.com/office/powerpoint/2010/main" val="3018328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8C53AE-82BF-1949-8138-4D51486BC724}"/>
              </a:ext>
            </a:extLst>
          </p:cNvPr>
          <p:cNvSpPr txBox="1"/>
          <p:nvPr/>
        </p:nvSpPr>
        <p:spPr>
          <a:xfrm>
            <a:off x="1" y="4928057"/>
            <a:ext cx="1067921" cy="215444"/>
          </a:xfrm>
          <a:prstGeom prst="rect">
            <a:avLst/>
          </a:prstGeom>
        </p:spPr>
        <p:txBody>
          <a:bodyPr wrap="none" rtlCol="0">
            <a:spAutoFit/>
          </a:bodyPr>
          <a:lstStyle/>
          <a:p>
            <a:pPr marL="257168" indent="-257168" defTabSz="342892">
              <a:spcBef>
                <a:spcPct val="20000"/>
              </a:spcBef>
            </a:pPr>
            <a:r>
              <a:rPr lang="en-US" sz="800" dirty="0">
                <a:latin typeface="Arial" panose="020B0604020202020204" pitchFamily="34" charset="0"/>
                <a:cs typeface="Arial" panose="020B0604020202020204" pitchFamily="34" charset="0"/>
              </a:rPr>
              <a:t>Source: Bloomberg</a:t>
            </a:r>
          </a:p>
        </p:txBody>
      </p:sp>
      <p:sp>
        <p:nvSpPr>
          <p:cNvPr id="9" name="Title 1">
            <a:extLst>
              <a:ext uri="{FF2B5EF4-FFF2-40B4-BE49-F238E27FC236}">
                <a16:creationId xmlns:a16="http://schemas.microsoft.com/office/drawing/2014/main" id="{953026CA-AC4C-F649-A2C6-690B17F1BEFE}"/>
              </a:ext>
            </a:extLst>
          </p:cNvPr>
          <p:cNvSpPr>
            <a:spLocks noGrp="1"/>
          </p:cNvSpPr>
          <p:nvPr>
            <p:ph type="title"/>
          </p:nvPr>
        </p:nvSpPr>
        <p:spPr>
          <a:xfrm>
            <a:off x="0" y="45730"/>
            <a:ext cx="9144000" cy="607906"/>
          </a:xfrm>
        </p:spPr>
        <p:txBody>
          <a:bodyPr>
            <a:noAutofit/>
          </a:bodyPr>
          <a:lstStyle/>
          <a:p>
            <a:pPr algn="ctr"/>
            <a:r>
              <a:rPr lang="en-US" sz="3200" dirty="0">
                <a:solidFill>
                  <a:schemeClr val="tx1"/>
                </a:solidFill>
                <a:latin typeface="Arial" panose="020B0604020202020204" pitchFamily="34" charset="0"/>
                <a:ea typeface="Tahoma" pitchFamily="34" charset="0"/>
                <a:cs typeface="Arial" panose="020B0604020202020204" pitchFamily="34" charset="0"/>
              </a:rPr>
              <a:t>Retail Spending by Income</a:t>
            </a:r>
            <a:endParaRPr lang="en-US" sz="3200" dirty="0">
              <a:solidFill>
                <a:schemeClr val="tx1"/>
              </a:solidFill>
            </a:endParaRPr>
          </a:p>
        </p:txBody>
      </p:sp>
      <p:pic>
        <p:nvPicPr>
          <p:cNvPr id="5" name="Picture 4" descr="A graph of a number of people&#10;&#10;Description automatically generated with medium confidence">
            <a:extLst>
              <a:ext uri="{FF2B5EF4-FFF2-40B4-BE49-F238E27FC236}">
                <a16:creationId xmlns:a16="http://schemas.microsoft.com/office/drawing/2014/main" id="{415B8201-AF21-1D88-344D-27CFD35D050F}"/>
              </a:ext>
            </a:extLst>
          </p:cNvPr>
          <p:cNvPicPr>
            <a:picLocks noChangeAspect="1"/>
          </p:cNvPicPr>
          <p:nvPr/>
        </p:nvPicPr>
        <p:blipFill>
          <a:blip r:embed="rId3"/>
          <a:stretch>
            <a:fillRect/>
          </a:stretch>
        </p:blipFill>
        <p:spPr>
          <a:xfrm>
            <a:off x="1178414" y="652560"/>
            <a:ext cx="6803535" cy="4028550"/>
          </a:xfrm>
          <a:prstGeom prst="rect">
            <a:avLst/>
          </a:prstGeom>
        </p:spPr>
      </p:pic>
    </p:spTree>
    <p:extLst>
      <p:ext uri="{BB962C8B-B14F-4D97-AF65-F5344CB8AC3E}">
        <p14:creationId xmlns:p14="http://schemas.microsoft.com/office/powerpoint/2010/main" val="266148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99D339-DA97-4B4F-A398-AA4CE413D050}"/>
              </a:ext>
            </a:extLst>
          </p:cNvPr>
          <p:cNvSpPr>
            <a:spLocks noGrp="1"/>
          </p:cNvSpPr>
          <p:nvPr>
            <p:ph type="title"/>
          </p:nvPr>
        </p:nvSpPr>
        <p:spPr>
          <a:xfrm>
            <a:off x="0" y="162894"/>
            <a:ext cx="9144000" cy="607906"/>
          </a:xfrm>
        </p:spPr>
        <p:txBody>
          <a:bodyPr>
            <a:normAutofit fontScale="90000"/>
          </a:bodyPr>
          <a:lstStyle/>
          <a:p>
            <a:pPr algn="ctr"/>
            <a:r>
              <a:rPr lang="en-US" sz="2800" dirty="0">
                <a:solidFill>
                  <a:schemeClr val="tx1"/>
                </a:solidFill>
                <a:latin typeface="Arial" panose="020B0604020202020204" pitchFamily="34" charset="0"/>
                <a:cs typeface="Arial" panose="020B0604020202020204" pitchFamily="34" charset="0"/>
              </a:rPr>
              <a:t>Spending on National Debt </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Is Now Larger than Defense, Medicare, and Medicaid</a:t>
            </a:r>
          </a:p>
        </p:txBody>
      </p:sp>
      <p:sp>
        <p:nvSpPr>
          <p:cNvPr id="7" name="TextBox 6">
            <a:extLst>
              <a:ext uri="{FF2B5EF4-FFF2-40B4-BE49-F238E27FC236}">
                <a16:creationId xmlns:a16="http://schemas.microsoft.com/office/drawing/2014/main" id="{0D01019D-57DE-CB4D-B482-014020675A2C}"/>
              </a:ext>
            </a:extLst>
          </p:cNvPr>
          <p:cNvSpPr txBox="1"/>
          <p:nvPr/>
        </p:nvSpPr>
        <p:spPr>
          <a:xfrm>
            <a:off x="0" y="4928056"/>
            <a:ext cx="2634054" cy="21544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Committee for a Responsible Federal Budget</a:t>
            </a:r>
          </a:p>
        </p:txBody>
      </p:sp>
      <p:pic>
        <p:nvPicPr>
          <p:cNvPr id="4" name="Picture 3" descr="A graph of a number of blue and red bars&#10;&#10;Description automatically generated">
            <a:extLst>
              <a:ext uri="{FF2B5EF4-FFF2-40B4-BE49-F238E27FC236}">
                <a16:creationId xmlns:a16="http://schemas.microsoft.com/office/drawing/2014/main" id="{247C82B2-459D-FAE1-F268-3091E208D213}"/>
              </a:ext>
            </a:extLst>
          </p:cNvPr>
          <p:cNvPicPr>
            <a:picLocks noChangeAspect="1"/>
          </p:cNvPicPr>
          <p:nvPr/>
        </p:nvPicPr>
        <p:blipFill>
          <a:blip r:embed="rId3"/>
          <a:stretch>
            <a:fillRect/>
          </a:stretch>
        </p:blipFill>
        <p:spPr>
          <a:xfrm>
            <a:off x="43878" y="1409254"/>
            <a:ext cx="4531291" cy="3001383"/>
          </a:xfrm>
          <a:prstGeom prst="rect">
            <a:avLst/>
          </a:prstGeom>
        </p:spPr>
      </p:pic>
      <p:pic>
        <p:nvPicPr>
          <p:cNvPr id="8" name="Picture 7" descr="A graph showing the difference between the average cost of a retirement&#10;&#10;Description automatically generated with medium confidence">
            <a:extLst>
              <a:ext uri="{FF2B5EF4-FFF2-40B4-BE49-F238E27FC236}">
                <a16:creationId xmlns:a16="http://schemas.microsoft.com/office/drawing/2014/main" id="{DE04F44E-F27A-CE68-BFB0-E1F5B3191693}"/>
              </a:ext>
            </a:extLst>
          </p:cNvPr>
          <p:cNvPicPr>
            <a:picLocks noChangeAspect="1"/>
          </p:cNvPicPr>
          <p:nvPr/>
        </p:nvPicPr>
        <p:blipFill>
          <a:blip r:embed="rId4"/>
          <a:stretch>
            <a:fillRect/>
          </a:stretch>
        </p:blipFill>
        <p:spPr>
          <a:xfrm>
            <a:off x="4612708" y="1380077"/>
            <a:ext cx="4531291" cy="3030560"/>
          </a:xfrm>
          <a:prstGeom prst="rect">
            <a:avLst/>
          </a:prstGeom>
        </p:spPr>
      </p:pic>
    </p:spTree>
    <p:extLst>
      <p:ext uri="{BB962C8B-B14F-4D97-AF65-F5344CB8AC3E}">
        <p14:creationId xmlns:p14="http://schemas.microsoft.com/office/powerpoint/2010/main" val="2316887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99D339-DA97-4B4F-A398-AA4CE413D050}"/>
              </a:ext>
            </a:extLst>
          </p:cNvPr>
          <p:cNvSpPr>
            <a:spLocks noGrp="1"/>
          </p:cNvSpPr>
          <p:nvPr>
            <p:ph type="title"/>
          </p:nvPr>
        </p:nvSpPr>
        <p:spPr>
          <a:xfrm>
            <a:off x="0" y="44556"/>
            <a:ext cx="9144000" cy="607906"/>
          </a:xfrm>
        </p:spPr>
        <p:txBody>
          <a:bodyPr>
            <a:normAutofit/>
          </a:bodyPr>
          <a:lstStyle/>
          <a:p>
            <a:pPr algn="ctr"/>
            <a:r>
              <a:rPr lang="en-US" sz="2800">
                <a:solidFill>
                  <a:schemeClr val="tx1"/>
                </a:solidFill>
                <a:latin typeface="Arial" panose="020B0604020202020204" pitchFamily="34" charset="0"/>
                <a:cs typeface="Arial" panose="020B0604020202020204" pitchFamily="34" charset="0"/>
              </a:rPr>
              <a:t>Social Security is Approaching Insolvency</a:t>
            </a:r>
          </a:p>
        </p:txBody>
      </p:sp>
      <p:sp>
        <p:nvSpPr>
          <p:cNvPr id="7" name="TextBox 6">
            <a:extLst>
              <a:ext uri="{FF2B5EF4-FFF2-40B4-BE49-F238E27FC236}">
                <a16:creationId xmlns:a16="http://schemas.microsoft.com/office/drawing/2014/main" id="{0D01019D-57DE-CB4D-B482-014020675A2C}"/>
              </a:ext>
            </a:extLst>
          </p:cNvPr>
          <p:cNvSpPr txBox="1"/>
          <p:nvPr/>
        </p:nvSpPr>
        <p:spPr>
          <a:xfrm>
            <a:off x="0" y="4928056"/>
            <a:ext cx="2634054" cy="21544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Committee for a Responsible Federal Budget</a:t>
            </a:r>
          </a:p>
        </p:txBody>
      </p:sp>
      <p:pic>
        <p:nvPicPr>
          <p:cNvPr id="4" name="Picture 3" descr="A graph showing the number of individuals in the age of a few years&#10;&#10;Description automatically generated with medium confidence">
            <a:extLst>
              <a:ext uri="{FF2B5EF4-FFF2-40B4-BE49-F238E27FC236}">
                <a16:creationId xmlns:a16="http://schemas.microsoft.com/office/drawing/2014/main" id="{A6507A7C-6620-C740-E085-CDC7E90689BA}"/>
              </a:ext>
            </a:extLst>
          </p:cNvPr>
          <p:cNvPicPr>
            <a:picLocks noChangeAspect="1"/>
          </p:cNvPicPr>
          <p:nvPr/>
        </p:nvPicPr>
        <p:blipFill>
          <a:blip r:embed="rId3"/>
          <a:stretch>
            <a:fillRect/>
          </a:stretch>
        </p:blipFill>
        <p:spPr>
          <a:xfrm>
            <a:off x="1045031" y="744221"/>
            <a:ext cx="7062651" cy="3952335"/>
          </a:xfrm>
          <a:prstGeom prst="rect">
            <a:avLst/>
          </a:prstGeom>
        </p:spPr>
      </p:pic>
      <p:sp>
        <p:nvSpPr>
          <p:cNvPr id="5" name="Title 1">
            <a:extLst>
              <a:ext uri="{FF2B5EF4-FFF2-40B4-BE49-F238E27FC236}">
                <a16:creationId xmlns:a16="http://schemas.microsoft.com/office/drawing/2014/main" id="{C46E4A18-2C40-5638-D246-AA5C83A31D53}"/>
              </a:ext>
            </a:extLst>
          </p:cNvPr>
          <p:cNvSpPr txBox="1">
            <a:spLocks/>
          </p:cNvSpPr>
          <p:nvPr/>
        </p:nvSpPr>
        <p:spPr>
          <a:xfrm>
            <a:off x="4351" y="589416"/>
            <a:ext cx="9144000" cy="215445"/>
          </a:xfrm>
          <a:prstGeom prst="rect">
            <a:avLst/>
          </a:prstGeom>
        </p:spPr>
        <p:txBody>
          <a:bodyPr vert="horz" lIns="91440" tIns="45720" rIns="91440" bIns="45720" rtlCol="0" anchor="ctr">
            <a:normAutofit fontScale="62500" lnSpcReduction="20000"/>
          </a:bodyPr>
          <a:lstStyle>
            <a:lvl1pPr algn="l" defTabSz="457200" rtl="0" eaLnBrk="1" latinLnBrk="0" hangingPunct="1">
              <a:spcBef>
                <a:spcPct val="0"/>
              </a:spcBef>
              <a:buNone/>
              <a:defRPr sz="3600" kern="1200">
                <a:solidFill>
                  <a:srgbClr val="005195"/>
                </a:solidFill>
                <a:latin typeface="+mj-lt"/>
                <a:ea typeface="+mj-ea"/>
                <a:cs typeface="+mj-cs"/>
              </a:defRPr>
            </a:lvl1pPr>
          </a:lstStyle>
          <a:p>
            <a:pPr algn="ctr"/>
            <a:r>
              <a:rPr lang="en-US" sz="1600">
                <a:solidFill>
                  <a:schemeClr val="tx1"/>
                </a:solidFill>
                <a:latin typeface="Arial" panose="020B0604020202020204" pitchFamily="34" charset="0"/>
                <a:cs typeface="Arial" panose="020B0604020202020204" pitchFamily="34" charset="0"/>
              </a:rPr>
              <a:t>Ratio of Social Security Trust Fund Reserves to Benefits</a:t>
            </a:r>
          </a:p>
        </p:txBody>
      </p:sp>
    </p:spTree>
    <p:extLst>
      <p:ext uri="{BB962C8B-B14F-4D97-AF65-F5344CB8AC3E}">
        <p14:creationId xmlns:p14="http://schemas.microsoft.com/office/powerpoint/2010/main" val="2452896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Box 146"/>
          <p:cNvSpPr txBox="1"/>
          <p:nvPr/>
        </p:nvSpPr>
        <p:spPr>
          <a:xfrm>
            <a:off x="664144" y="1600425"/>
            <a:ext cx="7815712" cy="1938992"/>
          </a:xfrm>
          <a:prstGeom prst="rect">
            <a:avLst/>
          </a:prstGeom>
          <a:noFill/>
        </p:spPr>
        <p:txBody>
          <a:bodyPr wrap="square" rtlCol="0">
            <a:spAutoFit/>
          </a:bodyPr>
          <a:lstStyle/>
          <a:p>
            <a:pPr algn="ctr"/>
            <a:r>
              <a:rPr lang="en-US" sz="6000" dirty="0">
                <a:latin typeface="+mj-lt"/>
                <a:ea typeface="Tahoma" pitchFamily="34" charset="0"/>
                <a:cs typeface="Tahoma" pitchFamily="34" charset="0"/>
              </a:rPr>
              <a:t>Regional </a:t>
            </a:r>
          </a:p>
          <a:p>
            <a:pPr algn="ctr"/>
            <a:r>
              <a:rPr lang="en-US" sz="6000" dirty="0">
                <a:latin typeface="+mj-lt"/>
                <a:ea typeface="Tahoma" pitchFamily="34" charset="0"/>
                <a:cs typeface="Tahoma" pitchFamily="34" charset="0"/>
              </a:rPr>
              <a:t>Economic Conditions</a:t>
            </a:r>
          </a:p>
        </p:txBody>
      </p:sp>
    </p:spTree>
    <p:extLst>
      <p:ext uri="{BB962C8B-B14F-4D97-AF65-F5344CB8AC3E}">
        <p14:creationId xmlns:p14="http://schemas.microsoft.com/office/powerpoint/2010/main" val="3490760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9B954-9B2D-984D-B279-5A1BE6F58607}"/>
            </a:ext>
          </a:extLst>
        </p:cNvPr>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9FAB2309-5530-BD0B-B6BD-75DD86FB5A8C}"/>
              </a:ext>
            </a:extLst>
          </p:cNvPr>
          <p:cNvPicPr>
            <a:picLocks noChangeAspect="1"/>
          </p:cNvPicPr>
          <p:nvPr/>
        </p:nvPicPr>
        <p:blipFill>
          <a:blip r:embed="rId3"/>
          <a:stretch>
            <a:fillRect/>
          </a:stretch>
        </p:blipFill>
        <p:spPr>
          <a:xfrm>
            <a:off x="1043894" y="474717"/>
            <a:ext cx="7059469" cy="4235681"/>
          </a:xfrm>
          <a:prstGeom prst="rect">
            <a:avLst/>
          </a:prstGeom>
        </p:spPr>
      </p:pic>
      <p:sp>
        <p:nvSpPr>
          <p:cNvPr id="20" name="Title 1">
            <a:extLst>
              <a:ext uri="{FF2B5EF4-FFF2-40B4-BE49-F238E27FC236}">
                <a16:creationId xmlns:a16="http://schemas.microsoft.com/office/drawing/2014/main" id="{8EC5014E-3650-C0A1-0A63-280600428F73}"/>
              </a:ext>
            </a:extLst>
          </p:cNvPr>
          <p:cNvSpPr>
            <a:spLocks noGrp="1"/>
          </p:cNvSpPr>
          <p:nvPr>
            <p:ph type="title"/>
          </p:nvPr>
        </p:nvSpPr>
        <p:spPr>
          <a:xfrm>
            <a:off x="1" y="-6779"/>
            <a:ext cx="9143999" cy="619771"/>
          </a:xfrm>
        </p:spPr>
        <p:txBody>
          <a:bodyPr>
            <a:normAutofit/>
          </a:bodyPr>
          <a:lstStyle/>
          <a:p>
            <a:pPr algn="ctr"/>
            <a:r>
              <a:rPr lang="en-US" sz="2800" dirty="0">
                <a:solidFill>
                  <a:schemeClr val="tx1"/>
                </a:solidFill>
                <a:latin typeface="Arial" panose="020B0604020202020204" pitchFamily="34" charset="0"/>
                <a:ea typeface="Tahoma" pitchFamily="34" charset="0"/>
                <a:cs typeface="Arial" panose="020B0604020202020204" pitchFamily="34" charset="0"/>
              </a:rPr>
              <a:t>Utah Population Growth Among Highest in Nation</a:t>
            </a:r>
            <a:endParaRPr lang="en-US" sz="2800"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7F695E0-A86A-4C4E-01E1-D142875EAAC7}"/>
              </a:ext>
            </a:extLst>
          </p:cNvPr>
          <p:cNvSpPr/>
          <p:nvPr/>
        </p:nvSpPr>
        <p:spPr>
          <a:xfrm>
            <a:off x="0" y="4928056"/>
            <a:ext cx="4572000" cy="215444"/>
          </a:xfrm>
          <a:prstGeom prst="rect">
            <a:avLst/>
          </a:prstGeom>
        </p:spPr>
        <p:txBody>
          <a:bodyPr wrap="square">
            <a:spAutoFit/>
          </a:bodyPr>
          <a:lstStyle/>
          <a:p>
            <a:r>
              <a:rPr lang="en-US" sz="800" dirty="0">
                <a:latin typeface="Arial" panose="020B0604020202020204" pitchFamily="34" charset="0"/>
                <a:ea typeface="Tahoma" pitchFamily="34" charset="0"/>
                <a:cs typeface="Arial" panose="020B0604020202020204" pitchFamily="34" charset="0"/>
              </a:rPr>
              <a:t>Source: US Census Bureau</a:t>
            </a:r>
          </a:p>
        </p:txBody>
      </p:sp>
      <p:sp>
        <p:nvSpPr>
          <p:cNvPr id="24" name="Line Callout 1 23">
            <a:extLst>
              <a:ext uri="{FF2B5EF4-FFF2-40B4-BE49-F238E27FC236}">
                <a16:creationId xmlns:a16="http://schemas.microsoft.com/office/drawing/2014/main" id="{4AE070AD-D82A-2806-C69E-ACF72BC81BA1}"/>
              </a:ext>
            </a:extLst>
          </p:cNvPr>
          <p:cNvSpPr/>
          <p:nvPr/>
        </p:nvSpPr>
        <p:spPr>
          <a:xfrm>
            <a:off x="1010844" y="2486159"/>
            <a:ext cx="670560" cy="506484"/>
          </a:xfrm>
          <a:prstGeom prst="borderCallout1">
            <a:avLst>
              <a:gd name="adj1" fmla="val 40133"/>
              <a:gd name="adj2" fmla="val 99433"/>
              <a:gd name="adj3" fmla="val -79693"/>
              <a:gd name="adj4" fmla="val 275322"/>
            </a:avLst>
          </a:prstGeom>
          <a:solidFill>
            <a:schemeClr val="bg1"/>
          </a:solid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chemeClr val="tx1"/>
                </a:solidFill>
                <a:latin typeface="Arial"/>
                <a:cs typeface="Arial"/>
              </a:rPr>
              <a:t>Utah</a:t>
            </a:r>
            <a:endParaRPr lang="en-US" sz="1400" dirty="0">
              <a:solidFill>
                <a:schemeClr val="tx1"/>
              </a:solidFill>
              <a:latin typeface="Arial" panose="020B0604020202020204" pitchFamily="34" charset="0"/>
              <a:cs typeface="Arial" panose="020B0604020202020204" pitchFamily="34" charset="0"/>
            </a:endParaRPr>
          </a:p>
          <a:p>
            <a:pPr algn="ctr"/>
            <a:r>
              <a:rPr lang="en-US" sz="1400" dirty="0">
                <a:solidFill>
                  <a:schemeClr val="tx1"/>
                </a:solidFill>
                <a:latin typeface="Arial"/>
                <a:cs typeface="Arial"/>
              </a:rPr>
              <a:t>1.7%</a:t>
            </a:r>
          </a:p>
        </p:txBody>
      </p:sp>
      <p:sp>
        <p:nvSpPr>
          <p:cNvPr id="2" name="Text Box 3">
            <a:extLst>
              <a:ext uri="{FF2B5EF4-FFF2-40B4-BE49-F238E27FC236}">
                <a16:creationId xmlns:a16="http://schemas.microsoft.com/office/drawing/2014/main" id="{99CDC1D1-6EB0-A2D8-47D4-D7648C5BC4AF}"/>
              </a:ext>
            </a:extLst>
          </p:cNvPr>
          <p:cNvSpPr txBox="1">
            <a:spLocks noChangeArrowheads="1"/>
          </p:cNvSpPr>
          <p:nvPr/>
        </p:nvSpPr>
        <p:spPr bwMode="auto">
          <a:xfrm>
            <a:off x="0" y="772538"/>
            <a:ext cx="9144000"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nchor="t">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1400">
                <a:solidFill>
                  <a:prstClr val="black"/>
                </a:solidFill>
                <a:latin typeface="+mn-lt"/>
                <a:ea typeface="Tahoma" pitchFamily="34" charset="0"/>
                <a:cs typeface="Tahoma" pitchFamily="34" charset="0"/>
              </a:rPr>
              <a:t>U.S. Rate</a:t>
            </a:r>
            <a:r>
              <a:rPr lang="en-US" sz="1400">
                <a:latin typeface="+mn-lt"/>
                <a:ea typeface="Tahoma"/>
                <a:cs typeface="Arial" panose="020B0604020202020204" pitchFamily="34" charset="0"/>
              </a:rPr>
              <a:t> = 0.5%</a:t>
            </a:r>
          </a:p>
        </p:txBody>
      </p:sp>
    </p:spTree>
    <p:extLst>
      <p:ext uri="{BB962C8B-B14F-4D97-AF65-F5344CB8AC3E}">
        <p14:creationId xmlns:p14="http://schemas.microsoft.com/office/powerpoint/2010/main" val="1447745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3885D27-D08D-BB4F-A1A7-A437118795AE}"/>
              </a:ext>
            </a:extLst>
          </p:cNvPr>
          <p:cNvGraphicFramePr/>
          <p:nvPr/>
        </p:nvGraphicFramePr>
        <p:xfrm>
          <a:off x="125451" y="519838"/>
          <a:ext cx="8299457" cy="410758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82978182-10A5-6F4A-8373-C2025C955EF1}"/>
              </a:ext>
            </a:extLst>
          </p:cNvPr>
          <p:cNvSpPr txBox="1">
            <a:spLocks/>
          </p:cNvSpPr>
          <p:nvPr/>
        </p:nvSpPr>
        <p:spPr>
          <a:xfrm>
            <a:off x="0" y="58482"/>
            <a:ext cx="9144000" cy="46135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a:ea typeface="Tahoma" panose="020B0604030504040204" pitchFamily="34" charset="0"/>
                <a:cs typeface="Tahoma" panose="020B0604030504040204" pitchFamily="34" charset="0"/>
              </a:rPr>
              <a:t>Federal Reserve Continued Rate Cuts in December</a:t>
            </a:r>
          </a:p>
        </p:txBody>
      </p:sp>
      <p:sp>
        <p:nvSpPr>
          <p:cNvPr id="5" name="TextBox 4">
            <a:extLst>
              <a:ext uri="{FF2B5EF4-FFF2-40B4-BE49-F238E27FC236}">
                <a16:creationId xmlns:a16="http://schemas.microsoft.com/office/drawing/2014/main" id="{BDA3B67F-75CF-AC43-BC00-6D7E89880A3C}"/>
              </a:ext>
            </a:extLst>
          </p:cNvPr>
          <p:cNvSpPr txBox="1"/>
          <p:nvPr/>
        </p:nvSpPr>
        <p:spPr>
          <a:xfrm>
            <a:off x="0" y="4928056"/>
            <a:ext cx="2260555" cy="215444"/>
          </a:xfrm>
          <a:prstGeom prst="rect">
            <a:avLst/>
          </a:prstGeom>
          <a:noFill/>
        </p:spPr>
        <p:txBody>
          <a:bodyPr wrap="none" rtlCol="0">
            <a:spAutoFit/>
          </a:bodyPr>
          <a:lstStyle/>
          <a:p>
            <a:pPr defTabSz="685800">
              <a:defRPr/>
            </a:pPr>
            <a:r>
              <a:rPr lang="en-US" sz="800">
                <a:solidFill>
                  <a:prstClr val="black"/>
                </a:solidFill>
                <a:latin typeface="Arial" panose="020B0604020202020204" pitchFamily="34" charset="0"/>
                <a:ea typeface="DIN Next LT Pro Bold" charset="0"/>
                <a:cs typeface="Arial" panose="020B0604020202020204" pitchFamily="34" charset="0"/>
              </a:rPr>
              <a:t>Source: Federal Reserve </a:t>
            </a:r>
            <a:r>
              <a:rPr lang="en-US" sz="800">
                <a:latin typeface="Arial" panose="020B0604020202020204" pitchFamily="34" charset="0"/>
                <a:cs typeface="Arial" panose="020B0604020202020204" pitchFamily="34" charset="0"/>
              </a:rPr>
              <a:t>Board of Governors</a:t>
            </a:r>
            <a:endParaRPr lang="en-US" sz="800">
              <a:solidFill>
                <a:prstClr val="black"/>
              </a:solidFill>
              <a:latin typeface="Arial" panose="020B0604020202020204" pitchFamily="34" charset="0"/>
              <a:ea typeface="DIN Next LT Pro Bold" charset="0"/>
              <a:cs typeface="Arial" panose="020B0604020202020204" pitchFamily="34" charset="0"/>
            </a:endParaRPr>
          </a:p>
        </p:txBody>
      </p:sp>
      <p:sp>
        <p:nvSpPr>
          <p:cNvPr id="3" name="Line Callout 1 2">
            <a:extLst>
              <a:ext uri="{FF2B5EF4-FFF2-40B4-BE49-F238E27FC236}">
                <a16:creationId xmlns:a16="http://schemas.microsoft.com/office/drawing/2014/main" id="{D68C48C2-7033-5455-B97C-56FCC23AE77F}"/>
              </a:ext>
            </a:extLst>
          </p:cNvPr>
          <p:cNvSpPr/>
          <p:nvPr/>
        </p:nvSpPr>
        <p:spPr>
          <a:xfrm>
            <a:off x="8105363" y="2942626"/>
            <a:ext cx="913185" cy="436666"/>
          </a:xfrm>
          <a:prstGeom prst="borderCallout1">
            <a:avLst>
              <a:gd name="adj1" fmla="val -57376"/>
              <a:gd name="adj2" fmla="val 14179"/>
              <a:gd name="adj3" fmla="val -2182"/>
              <a:gd name="adj4" fmla="val 3845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Fed Rate</a:t>
            </a:r>
          </a:p>
          <a:p>
            <a:pPr algn="ctr"/>
            <a:r>
              <a:rPr lang="en-US" sz="1400" dirty="0">
                <a:solidFill>
                  <a:schemeClr val="tx1"/>
                </a:solidFill>
                <a:latin typeface="Arial" panose="020B0604020202020204" pitchFamily="34" charset="0"/>
                <a:cs typeface="Arial" panose="020B0604020202020204" pitchFamily="34" charset="0"/>
              </a:rPr>
              <a:t>4.3%</a:t>
            </a:r>
          </a:p>
        </p:txBody>
      </p:sp>
    </p:spTree>
    <p:extLst>
      <p:ext uri="{BB962C8B-B14F-4D97-AF65-F5344CB8AC3E}">
        <p14:creationId xmlns:p14="http://schemas.microsoft.com/office/powerpoint/2010/main" val="3834092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7D6DF-545A-B3B0-E92C-7E3F3E1317E4}"/>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EED21A1F-437D-8776-014F-2836A5392D45}"/>
              </a:ext>
            </a:extLst>
          </p:cNvPr>
          <p:cNvSpPr txBox="1">
            <a:spLocks/>
          </p:cNvSpPr>
          <p:nvPr/>
        </p:nvSpPr>
        <p:spPr>
          <a:xfrm>
            <a:off x="87277" y="132236"/>
            <a:ext cx="9144000" cy="47717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latin typeface="Arial" panose="020B0604020202020204" pitchFamily="34" charset="0"/>
                <a:ea typeface="Tahoma" pitchFamily="34" charset="0"/>
                <a:cs typeface="Arial" panose="020B0604020202020204" pitchFamily="34" charset="0"/>
              </a:rPr>
              <a:t>Large Differences in State Population Growth</a:t>
            </a:r>
          </a:p>
        </p:txBody>
      </p:sp>
      <p:sp>
        <p:nvSpPr>
          <p:cNvPr id="20" name="Text Placeholder 18">
            <a:extLst>
              <a:ext uri="{FF2B5EF4-FFF2-40B4-BE49-F238E27FC236}">
                <a16:creationId xmlns:a16="http://schemas.microsoft.com/office/drawing/2014/main" id="{9E618944-7095-2AA1-D1B5-A7436E1B0861}"/>
              </a:ext>
            </a:extLst>
          </p:cNvPr>
          <p:cNvSpPr txBox="1">
            <a:spLocks/>
          </p:cNvSpPr>
          <p:nvPr/>
        </p:nvSpPr>
        <p:spPr>
          <a:xfrm>
            <a:off x="0" y="4949190"/>
            <a:ext cx="3960495" cy="194310"/>
          </a:xfrm>
          <a:prstGeom prst="rect">
            <a:avLst/>
          </a:prstGeom>
        </p:spPr>
        <p:txBody>
          <a:bodyPr/>
          <a:lstStyle/>
          <a:p>
            <a:pPr marL="257175" indent="-257175" defTabSz="342900">
              <a:spcBef>
                <a:spcPct val="20000"/>
              </a:spcBef>
              <a:defRPr/>
            </a:pPr>
            <a:r>
              <a:rPr lang="en-US" sz="800" dirty="0">
                <a:latin typeface="Arial" panose="020B0604020202020204" pitchFamily="34" charset="0"/>
                <a:cs typeface="Arial" panose="020B0604020202020204" pitchFamily="34" charset="0"/>
              </a:rPr>
              <a:t>Sources: Kem C Gardner Institute, U.S. Census Bureau</a:t>
            </a:r>
          </a:p>
        </p:txBody>
      </p:sp>
      <p:pic>
        <p:nvPicPr>
          <p:cNvPr id="3" name="Picture 2" descr="A graph showing the growth of the net migration&#10;&#10;Description automatically generated">
            <a:extLst>
              <a:ext uri="{FF2B5EF4-FFF2-40B4-BE49-F238E27FC236}">
                <a16:creationId xmlns:a16="http://schemas.microsoft.com/office/drawing/2014/main" id="{EE1738BB-3B6D-B867-AFC6-9337EAFE58D1}"/>
              </a:ext>
            </a:extLst>
          </p:cNvPr>
          <p:cNvPicPr>
            <a:picLocks noChangeAspect="1"/>
          </p:cNvPicPr>
          <p:nvPr/>
        </p:nvPicPr>
        <p:blipFill>
          <a:blip r:embed="rId3"/>
          <a:stretch>
            <a:fillRect/>
          </a:stretch>
        </p:blipFill>
        <p:spPr>
          <a:xfrm>
            <a:off x="1205918" y="581352"/>
            <a:ext cx="6750360" cy="4135553"/>
          </a:xfrm>
          <a:prstGeom prst="rect">
            <a:avLst/>
          </a:prstGeom>
        </p:spPr>
      </p:pic>
    </p:spTree>
    <p:extLst>
      <p:ext uri="{BB962C8B-B14F-4D97-AF65-F5344CB8AC3E}">
        <p14:creationId xmlns:p14="http://schemas.microsoft.com/office/powerpoint/2010/main" val="1334229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5DBF7-CE48-D4FA-AF97-918E0EB4FF3B}"/>
            </a:ext>
          </a:extLst>
        </p:cNvPr>
        <p:cNvGrpSpPr/>
        <p:nvPr/>
      </p:nvGrpSpPr>
      <p:grpSpPr>
        <a:xfrm>
          <a:off x="0" y="0"/>
          <a:ext cx="0" cy="0"/>
          <a:chOff x="0" y="0"/>
          <a:chExt cx="0" cy="0"/>
        </a:xfrm>
      </p:grpSpPr>
      <p:pic>
        <p:nvPicPr>
          <p:cNvPr id="9" name="Picture 8" descr="A map of the united states&#10;&#10;Description automatically generated">
            <a:extLst>
              <a:ext uri="{FF2B5EF4-FFF2-40B4-BE49-F238E27FC236}">
                <a16:creationId xmlns:a16="http://schemas.microsoft.com/office/drawing/2014/main" id="{58C5F2DB-1367-D4F6-7E84-C9A9838B8831}"/>
              </a:ext>
            </a:extLst>
          </p:cNvPr>
          <p:cNvPicPr>
            <a:picLocks noChangeAspect="1"/>
          </p:cNvPicPr>
          <p:nvPr/>
        </p:nvPicPr>
        <p:blipFill>
          <a:blip r:embed="rId3"/>
          <a:stretch>
            <a:fillRect/>
          </a:stretch>
        </p:blipFill>
        <p:spPr>
          <a:xfrm>
            <a:off x="1658626" y="549402"/>
            <a:ext cx="5832843" cy="4155901"/>
          </a:xfrm>
          <a:prstGeom prst="rect">
            <a:avLst/>
          </a:prstGeom>
        </p:spPr>
      </p:pic>
      <p:sp>
        <p:nvSpPr>
          <p:cNvPr id="20" name="Title 1">
            <a:extLst>
              <a:ext uri="{FF2B5EF4-FFF2-40B4-BE49-F238E27FC236}">
                <a16:creationId xmlns:a16="http://schemas.microsoft.com/office/drawing/2014/main" id="{F349E691-842B-DF95-F7CE-E8452553A255}"/>
              </a:ext>
            </a:extLst>
          </p:cNvPr>
          <p:cNvSpPr>
            <a:spLocks noGrp="1"/>
          </p:cNvSpPr>
          <p:nvPr>
            <p:ph type="title"/>
          </p:nvPr>
        </p:nvSpPr>
        <p:spPr>
          <a:xfrm>
            <a:off x="1" y="-6779"/>
            <a:ext cx="9143999" cy="619771"/>
          </a:xfrm>
        </p:spPr>
        <p:txBody>
          <a:bodyPr>
            <a:normAutofit/>
          </a:bodyPr>
          <a:lstStyle/>
          <a:p>
            <a:pPr algn="ctr"/>
            <a:r>
              <a:rPr lang="en-US" sz="2800" dirty="0">
                <a:solidFill>
                  <a:schemeClr val="tx1"/>
                </a:solidFill>
                <a:latin typeface="Arial" panose="020B0604020202020204" pitchFamily="34" charset="0"/>
                <a:ea typeface="Tahoma" pitchFamily="34" charset="0"/>
                <a:cs typeface="Arial" panose="020B0604020202020204" pitchFamily="34" charset="0"/>
              </a:rPr>
              <a:t>Utah Employment Growth Higher Than Nation</a:t>
            </a:r>
            <a:endParaRPr lang="en-US" sz="2800"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6330D3A-E926-5ADF-5009-CC72CDFAD038}"/>
              </a:ext>
            </a:extLst>
          </p:cNvPr>
          <p:cNvSpPr/>
          <p:nvPr/>
        </p:nvSpPr>
        <p:spPr>
          <a:xfrm>
            <a:off x="0" y="4928056"/>
            <a:ext cx="4572000" cy="215444"/>
          </a:xfrm>
          <a:prstGeom prst="rect">
            <a:avLst/>
          </a:prstGeom>
        </p:spPr>
        <p:txBody>
          <a:bodyPr wrap="square">
            <a:spAutoFit/>
          </a:bodyPr>
          <a:lstStyle/>
          <a:p>
            <a:r>
              <a:rPr lang="en-US" sz="800">
                <a:latin typeface="Arial" panose="020B0604020202020204" pitchFamily="34" charset="0"/>
                <a:ea typeface="Tahoma" pitchFamily="34" charset="0"/>
                <a:cs typeface="Arial" panose="020B0604020202020204" pitchFamily="34" charset="0"/>
              </a:rPr>
              <a:t>Source: Federal Reserve Bank of St Louis</a:t>
            </a:r>
          </a:p>
        </p:txBody>
      </p:sp>
      <p:sp>
        <p:nvSpPr>
          <p:cNvPr id="5" name="Text Box 3">
            <a:extLst>
              <a:ext uri="{FF2B5EF4-FFF2-40B4-BE49-F238E27FC236}">
                <a16:creationId xmlns:a16="http://schemas.microsoft.com/office/drawing/2014/main" id="{DBA3E773-E9B0-3350-B7A1-A034ABDE46C9}"/>
              </a:ext>
            </a:extLst>
          </p:cNvPr>
          <p:cNvSpPr txBox="1">
            <a:spLocks noChangeArrowheads="1"/>
          </p:cNvSpPr>
          <p:nvPr/>
        </p:nvSpPr>
        <p:spPr bwMode="auto">
          <a:xfrm>
            <a:off x="0" y="772538"/>
            <a:ext cx="9144000"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nchor="t">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1400" dirty="0">
                <a:solidFill>
                  <a:prstClr val="black"/>
                </a:solidFill>
                <a:latin typeface="+mn-lt"/>
                <a:ea typeface="Tahoma" pitchFamily="34" charset="0"/>
                <a:cs typeface="Tahoma" pitchFamily="34" charset="0"/>
              </a:rPr>
              <a:t>U.S. Rate</a:t>
            </a:r>
            <a:r>
              <a:rPr lang="en-US" sz="1400" dirty="0">
                <a:latin typeface="+mn-lt"/>
                <a:ea typeface="Tahoma"/>
                <a:cs typeface="Arial" panose="020B0604020202020204" pitchFamily="34" charset="0"/>
              </a:rPr>
              <a:t> = 1.4%</a:t>
            </a:r>
          </a:p>
        </p:txBody>
      </p:sp>
      <p:sp>
        <p:nvSpPr>
          <p:cNvPr id="4" name="Line Callout 1 3">
            <a:extLst>
              <a:ext uri="{FF2B5EF4-FFF2-40B4-BE49-F238E27FC236}">
                <a16:creationId xmlns:a16="http://schemas.microsoft.com/office/drawing/2014/main" id="{A80FA0BB-D020-68CB-9E58-DAE480582675}"/>
              </a:ext>
            </a:extLst>
          </p:cNvPr>
          <p:cNvSpPr/>
          <p:nvPr/>
        </p:nvSpPr>
        <p:spPr>
          <a:xfrm>
            <a:off x="966579" y="1968250"/>
            <a:ext cx="736115" cy="506484"/>
          </a:xfrm>
          <a:prstGeom prst="borderCallout1">
            <a:avLst>
              <a:gd name="adj1" fmla="val 40133"/>
              <a:gd name="adj2" fmla="val 99433"/>
              <a:gd name="adj3" fmla="val 44009"/>
              <a:gd name="adj4" fmla="val 257645"/>
            </a:avLst>
          </a:prstGeom>
          <a:solidFill>
            <a:schemeClr val="bg1"/>
          </a:solid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chemeClr val="tx1"/>
                </a:solidFill>
                <a:latin typeface="Arial"/>
                <a:cs typeface="Arial"/>
              </a:rPr>
              <a:t>Utah</a:t>
            </a:r>
            <a:endParaRPr lang="en-US" sz="1400" dirty="0">
              <a:solidFill>
                <a:schemeClr val="tx1"/>
              </a:solidFill>
              <a:latin typeface="Arial" panose="020B0604020202020204" pitchFamily="34" charset="0"/>
              <a:cs typeface="Arial" panose="020B0604020202020204" pitchFamily="34" charset="0"/>
            </a:endParaRPr>
          </a:p>
          <a:p>
            <a:pPr algn="ctr"/>
            <a:r>
              <a:rPr lang="en-US" sz="1400" dirty="0">
                <a:solidFill>
                  <a:schemeClr val="tx1"/>
                </a:solidFill>
                <a:latin typeface="Arial"/>
                <a:cs typeface="Arial"/>
              </a:rPr>
              <a:t>1.8%</a:t>
            </a:r>
          </a:p>
        </p:txBody>
      </p:sp>
    </p:spTree>
    <p:extLst>
      <p:ext uri="{BB962C8B-B14F-4D97-AF65-F5344CB8AC3E}">
        <p14:creationId xmlns:p14="http://schemas.microsoft.com/office/powerpoint/2010/main" val="3277729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D6843-36C8-64AB-6F86-B93DDC2D544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1611B20-E3B3-084A-EFCC-1E92AD727791}"/>
              </a:ext>
            </a:extLst>
          </p:cNvPr>
          <p:cNvSpPr txBox="1">
            <a:spLocks/>
          </p:cNvSpPr>
          <p:nvPr/>
        </p:nvSpPr>
        <p:spPr>
          <a:xfrm>
            <a:off x="0" y="81754"/>
            <a:ext cx="9144000" cy="5238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Arial" panose="020B0604020202020204" pitchFamily="34" charset="0"/>
                <a:ea typeface="Tahoma" pitchFamily="34" charset="0"/>
                <a:cs typeface="Arial" panose="020B0604020202020204" pitchFamily="34" charset="0"/>
              </a:rPr>
              <a:t>Utah Job Growth Continuing </a:t>
            </a:r>
          </a:p>
        </p:txBody>
      </p:sp>
      <p:sp>
        <p:nvSpPr>
          <p:cNvPr id="2" name="TextBox 1">
            <a:extLst>
              <a:ext uri="{FF2B5EF4-FFF2-40B4-BE49-F238E27FC236}">
                <a16:creationId xmlns:a16="http://schemas.microsoft.com/office/drawing/2014/main" id="{7E68C2FD-D2D1-8982-32BB-ADF4FD0E7CD8}"/>
              </a:ext>
            </a:extLst>
          </p:cNvPr>
          <p:cNvSpPr txBox="1"/>
          <p:nvPr/>
        </p:nvSpPr>
        <p:spPr>
          <a:xfrm>
            <a:off x="0" y="4916044"/>
            <a:ext cx="1981633" cy="21544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U.S. Bureau of Labor Statistics</a:t>
            </a:r>
          </a:p>
        </p:txBody>
      </p:sp>
      <p:pic>
        <p:nvPicPr>
          <p:cNvPr id="7" name="Picture 6" descr="A graph showing the growth of labor statistics&#10;&#10;Description automatically generated">
            <a:extLst>
              <a:ext uri="{FF2B5EF4-FFF2-40B4-BE49-F238E27FC236}">
                <a16:creationId xmlns:a16="http://schemas.microsoft.com/office/drawing/2014/main" id="{6623410C-56CD-7233-3234-475A849E6D61}"/>
              </a:ext>
            </a:extLst>
          </p:cNvPr>
          <p:cNvPicPr>
            <a:picLocks noChangeAspect="1"/>
          </p:cNvPicPr>
          <p:nvPr/>
        </p:nvPicPr>
        <p:blipFill>
          <a:blip r:embed="rId3"/>
          <a:stretch>
            <a:fillRect/>
          </a:stretch>
        </p:blipFill>
        <p:spPr>
          <a:xfrm>
            <a:off x="201167" y="600075"/>
            <a:ext cx="8746541" cy="4099941"/>
          </a:xfrm>
          <a:prstGeom prst="rect">
            <a:avLst/>
          </a:prstGeom>
        </p:spPr>
      </p:pic>
    </p:spTree>
    <p:extLst>
      <p:ext uri="{BB962C8B-B14F-4D97-AF65-F5344CB8AC3E}">
        <p14:creationId xmlns:p14="http://schemas.microsoft.com/office/powerpoint/2010/main" val="3806500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EB43C-645D-5E26-61EE-20BBD8442ED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01D5297-9AB8-D94D-DA1C-478779A64BC4}"/>
              </a:ext>
            </a:extLst>
          </p:cNvPr>
          <p:cNvSpPr txBox="1">
            <a:spLocks/>
          </p:cNvSpPr>
          <p:nvPr/>
        </p:nvSpPr>
        <p:spPr>
          <a:xfrm>
            <a:off x="0" y="81754"/>
            <a:ext cx="9144000" cy="5238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Arial" panose="020B0604020202020204" pitchFamily="34" charset="0"/>
                <a:ea typeface="Tahoma" pitchFamily="34" charset="0"/>
                <a:cs typeface="Arial" panose="020B0604020202020204" pitchFamily="34" charset="0"/>
              </a:rPr>
              <a:t>Utah Relative Job Growth is Strong</a:t>
            </a:r>
          </a:p>
        </p:txBody>
      </p:sp>
      <p:sp>
        <p:nvSpPr>
          <p:cNvPr id="2" name="TextBox 1">
            <a:extLst>
              <a:ext uri="{FF2B5EF4-FFF2-40B4-BE49-F238E27FC236}">
                <a16:creationId xmlns:a16="http://schemas.microsoft.com/office/drawing/2014/main" id="{15964111-D0C0-4675-049F-5BB627991455}"/>
              </a:ext>
            </a:extLst>
          </p:cNvPr>
          <p:cNvSpPr txBox="1"/>
          <p:nvPr/>
        </p:nvSpPr>
        <p:spPr>
          <a:xfrm>
            <a:off x="0" y="4916044"/>
            <a:ext cx="1981633" cy="215444"/>
          </a:xfrm>
          <a:prstGeom prst="rect">
            <a:avLst/>
          </a:prstGeom>
          <a:noFill/>
        </p:spPr>
        <p:txBody>
          <a:bodyPr wrap="none" rtlCol="0">
            <a:spAutoFit/>
          </a:bodyPr>
          <a:lstStyle/>
          <a:p>
            <a:r>
              <a:rPr lang="en-US" sz="800">
                <a:latin typeface="Arial" panose="020B0604020202020204" pitchFamily="34" charset="0"/>
                <a:cs typeface="Arial" panose="020B0604020202020204" pitchFamily="34" charset="0"/>
              </a:rPr>
              <a:t>Source: U.S. Bureau of Labor Statistics</a:t>
            </a:r>
          </a:p>
        </p:txBody>
      </p:sp>
      <p:pic>
        <p:nvPicPr>
          <p:cNvPr id="4" name="Picture 3" descr="A graph of a graph showing the growth of labor&#10;&#10;Description automatically generated with medium confidence">
            <a:extLst>
              <a:ext uri="{FF2B5EF4-FFF2-40B4-BE49-F238E27FC236}">
                <a16:creationId xmlns:a16="http://schemas.microsoft.com/office/drawing/2014/main" id="{BBA781D9-FDF0-D0B4-F29F-50AD9F9BB371}"/>
              </a:ext>
            </a:extLst>
          </p:cNvPr>
          <p:cNvPicPr>
            <a:picLocks noChangeAspect="1"/>
          </p:cNvPicPr>
          <p:nvPr/>
        </p:nvPicPr>
        <p:blipFill>
          <a:blip r:embed="rId3"/>
          <a:stretch>
            <a:fillRect/>
          </a:stretch>
        </p:blipFill>
        <p:spPr>
          <a:xfrm>
            <a:off x="242599" y="638175"/>
            <a:ext cx="8676667" cy="4067187"/>
          </a:xfrm>
          <a:prstGeom prst="rect">
            <a:avLst/>
          </a:prstGeom>
        </p:spPr>
      </p:pic>
    </p:spTree>
    <p:extLst>
      <p:ext uri="{BB962C8B-B14F-4D97-AF65-F5344CB8AC3E}">
        <p14:creationId xmlns:p14="http://schemas.microsoft.com/office/powerpoint/2010/main" val="759875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D611B-9036-D260-E14C-FB26101A1099}"/>
            </a:ext>
          </a:extLst>
        </p:cNvPr>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8E01689B-04E6-0003-AF17-9C2187019077}"/>
              </a:ext>
            </a:extLst>
          </p:cNvPr>
          <p:cNvPicPr>
            <a:picLocks noChangeAspect="1"/>
          </p:cNvPicPr>
          <p:nvPr/>
        </p:nvPicPr>
        <p:blipFill>
          <a:blip r:embed="rId3"/>
          <a:stretch>
            <a:fillRect/>
          </a:stretch>
        </p:blipFill>
        <p:spPr>
          <a:xfrm>
            <a:off x="1606731" y="492469"/>
            <a:ext cx="5947954" cy="4237917"/>
          </a:xfrm>
          <a:prstGeom prst="rect">
            <a:avLst/>
          </a:prstGeom>
        </p:spPr>
      </p:pic>
      <p:sp>
        <p:nvSpPr>
          <p:cNvPr id="20" name="Title 1">
            <a:extLst>
              <a:ext uri="{FF2B5EF4-FFF2-40B4-BE49-F238E27FC236}">
                <a16:creationId xmlns:a16="http://schemas.microsoft.com/office/drawing/2014/main" id="{6C55D861-AFE3-916D-0E6D-43740568A173}"/>
              </a:ext>
            </a:extLst>
          </p:cNvPr>
          <p:cNvSpPr>
            <a:spLocks noGrp="1"/>
          </p:cNvSpPr>
          <p:nvPr>
            <p:ph type="title"/>
          </p:nvPr>
        </p:nvSpPr>
        <p:spPr>
          <a:xfrm>
            <a:off x="1" y="-6779"/>
            <a:ext cx="9143999" cy="619771"/>
          </a:xfrm>
        </p:spPr>
        <p:txBody>
          <a:bodyPr>
            <a:normAutofit/>
          </a:bodyPr>
          <a:lstStyle/>
          <a:p>
            <a:pPr algn="ctr"/>
            <a:r>
              <a:rPr lang="en-US" sz="2800" dirty="0">
                <a:solidFill>
                  <a:schemeClr val="tx1"/>
                </a:solidFill>
                <a:latin typeface="Arial" panose="020B0604020202020204" pitchFamily="34" charset="0"/>
                <a:ea typeface="Tahoma" pitchFamily="34" charset="0"/>
                <a:cs typeface="Arial" panose="020B0604020202020204" pitchFamily="34" charset="0"/>
              </a:rPr>
              <a:t>Utah Unemployment Lower Than the Nation</a:t>
            </a:r>
            <a:endParaRPr lang="en-US" sz="2800"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3473B5B-B2BE-C620-72DF-FE85023EDBCC}"/>
              </a:ext>
            </a:extLst>
          </p:cNvPr>
          <p:cNvSpPr/>
          <p:nvPr/>
        </p:nvSpPr>
        <p:spPr>
          <a:xfrm>
            <a:off x="0" y="4928056"/>
            <a:ext cx="4572000" cy="215444"/>
          </a:xfrm>
          <a:prstGeom prst="rect">
            <a:avLst/>
          </a:prstGeom>
        </p:spPr>
        <p:txBody>
          <a:bodyPr wrap="square">
            <a:spAutoFit/>
          </a:bodyPr>
          <a:lstStyle/>
          <a:p>
            <a:r>
              <a:rPr lang="en-US" sz="800">
                <a:latin typeface="Arial" panose="020B0604020202020204" pitchFamily="34" charset="0"/>
                <a:ea typeface="Tahoma" pitchFamily="34" charset="0"/>
                <a:cs typeface="Arial" panose="020B0604020202020204" pitchFamily="34" charset="0"/>
              </a:rPr>
              <a:t>Source: U.S. Bureau of Labor Statistics</a:t>
            </a:r>
          </a:p>
        </p:txBody>
      </p:sp>
      <p:sp>
        <p:nvSpPr>
          <p:cNvPr id="24" name="Line Callout 1 23">
            <a:extLst>
              <a:ext uri="{FF2B5EF4-FFF2-40B4-BE49-F238E27FC236}">
                <a16:creationId xmlns:a16="http://schemas.microsoft.com/office/drawing/2014/main" id="{54F65954-1AF8-0788-0316-EAA85D342799}"/>
              </a:ext>
            </a:extLst>
          </p:cNvPr>
          <p:cNvSpPr/>
          <p:nvPr/>
        </p:nvSpPr>
        <p:spPr>
          <a:xfrm>
            <a:off x="1103499" y="2571750"/>
            <a:ext cx="670560" cy="506484"/>
          </a:xfrm>
          <a:prstGeom prst="borderCallout1">
            <a:avLst>
              <a:gd name="adj1" fmla="val 40133"/>
              <a:gd name="adj2" fmla="val 99433"/>
              <a:gd name="adj3" fmla="val -79693"/>
              <a:gd name="adj4" fmla="val 275322"/>
            </a:avLst>
          </a:prstGeom>
          <a:solidFill>
            <a:schemeClr val="bg1"/>
          </a:solid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chemeClr val="tx1"/>
                </a:solidFill>
                <a:latin typeface="Arial"/>
                <a:cs typeface="Arial"/>
              </a:rPr>
              <a:t>Utah</a:t>
            </a:r>
            <a:endParaRPr lang="en-US" sz="1400" dirty="0">
              <a:solidFill>
                <a:schemeClr val="tx1"/>
              </a:solidFill>
              <a:latin typeface="Arial" panose="020B0604020202020204" pitchFamily="34" charset="0"/>
              <a:cs typeface="Arial" panose="020B0604020202020204" pitchFamily="34" charset="0"/>
            </a:endParaRPr>
          </a:p>
          <a:p>
            <a:pPr algn="ctr"/>
            <a:r>
              <a:rPr lang="en-US" sz="1400" dirty="0">
                <a:solidFill>
                  <a:schemeClr val="tx1"/>
                </a:solidFill>
                <a:latin typeface="Arial"/>
                <a:cs typeface="Arial"/>
              </a:rPr>
              <a:t>3.5%</a:t>
            </a:r>
          </a:p>
        </p:txBody>
      </p:sp>
      <p:sp>
        <p:nvSpPr>
          <p:cNvPr id="2" name="Text Box 3">
            <a:extLst>
              <a:ext uri="{FF2B5EF4-FFF2-40B4-BE49-F238E27FC236}">
                <a16:creationId xmlns:a16="http://schemas.microsoft.com/office/drawing/2014/main" id="{192AF580-CA49-8A02-3BC3-3E3CC6910DD8}"/>
              </a:ext>
            </a:extLst>
          </p:cNvPr>
          <p:cNvSpPr txBox="1">
            <a:spLocks noChangeArrowheads="1"/>
          </p:cNvSpPr>
          <p:nvPr/>
        </p:nvSpPr>
        <p:spPr bwMode="auto">
          <a:xfrm>
            <a:off x="0" y="772538"/>
            <a:ext cx="9144000"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nchor="t">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1400" dirty="0">
                <a:solidFill>
                  <a:prstClr val="black"/>
                </a:solidFill>
                <a:latin typeface="+mn-lt"/>
                <a:ea typeface="Tahoma" pitchFamily="34" charset="0"/>
                <a:cs typeface="Tahoma" pitchFamily="34" charset="0"/>
              </a:rPr>
              <a:t>U.S. Rate</a:t>
            </a:r>
            <a:r>
              <a:rPr lang="en-US" sz="1400" dirty="0">
                <a:latin typeface="+mn-lt"/>
                <a:ea typeface="Tahoma"/>
                <a:cs typeface="Arial" panose="020B0604020202020204" pitchFamily="34" charset="0"/>
              </a:rPr>
              <a:t> = 4.1%</a:t>
            </a:r>
          </a:p>
        </p:txBody>
      </p:sp>
    </p:spTree>
    <p:extLst>
      <p:ext uri="{BB962C8B-B14F-4D97-AF65-F5344CB8AC3E}">
        <p14:creationId xmlns:p14="http://schemas.microsoft.com/office/powerpoint/2010/main" val="4189483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6AF00-9786-3886-6D60-B005BB8BD2AB}"/>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CD906CCC-A4AD-DC9E-62AB-CBA1D0A0E016}"/>
              </a:ext>
            </a:extLst>
          </p:cNvPr>
          <p:cNvSpPr txBox="1">
            <a:spLocks/>
          </p:cNvSpPr>
          <p:nvPr/>
        </p:nvSpPr>
        <p:spPr>
          <a:xfrm>
            <a:off x="87277" y="132236"/>
            <a:ext cx="9144000" cy="47717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Arial" panose="020B0604020202020204" pitchFamily="34" charset="0"/>
                <a:ea typeface="Tahoma" pitchFamily="34" charset="0"/>
                <a:cs typeface="Arial" panose="020B0604020202020204" pitchFamily="34" charset="0"/>
              </a:rPr>
              <a:t>Utah Housing Still Unaffordable</a:t>
            </a:r>
          </a:p>
        </p:txBody>
      </p:sp>
      <p:sp>
        <p:nvSpPr>
          <p:cNvPr id="20" name="Text Placeholder 18">
            <a:extLst>
              <a:ext uri="{FF2B5EF4-FFF2-40B4-BE49-F238E27FC236}">
                <a16:creationId xmlns:a16="http://schemas.microsoft.com/office/drawing/2014/main" id="{EBAE53A6-ED28-B08E-4CD5-169FC89BE1D6}"/>
              </a:ext>
            </a:extLst>
          </p:cNvPr>
          <p:cNvSpPr txBox="1">
            <a:spLocks/>
          </p:cNvSpPr>
          <p:nvPr/>
        </p:nvSpPr>
        <p:spPr>
          <a:xfrm>
            <a:off x="0" y="4949190"/>
            <a:ext cx="3960495" cy="194310"/>
          </a:xfrm>
          <a:prstGeom prst="rect">
            <a:avLst/>
          </a:prstGeom>
        </p:spPr>
        <p:txBody>
          <a:bodyPr/>
          <a:lstStyle/>
          <a:p>
            <a:pPr marL="257175" indent="-257175" defTabSz="342900">
              <a:spcBef>
                <a:spcPct val="20000"/>
              </a:spcBef>
              <a:defRPr/>
            </a:pPr>
            <a:r>
              <a:rPr lang="en-US" sz="800" dirty="0">
                <a:latin typeface="Arial" panose="020B0604020202020204" pitchFamily="34" charset="0"/>
                <a:cs typeface="Arial" panose="020B0604020202020204" pitchFamily="34" charset="0"/>
              </a:rPr>
              <a:t>Source: Kem C Gardner Institute</a:t>
            </a:r>
          </a:p>
        </p:txBody>
      </p:sp>
      <p:pic>
        <p:nvPicPr>
          <p:cNvPr id="2" name="Picture 1">
            <a:extLst>
              <a:ext uri="{FF2B5EF4-FFF2-40B4-BE49-F238E27FC236}">
                <a16:creationId xmlns:a16="http://schemas.microsoft.com/office/drawing/2014/main" id="{14AD6F87-E3C5-2575-8A96-6B094EE7A0D8}"/>
              </a:ext>
            </a:extLst>
          </p:cNvPr>
          <p:cNvPicPr>
            <a:picLocks noChangeAspect="1"/>
          </p:cNvPicPr>
          <p:nvPr/>
        </p:nvPicPr>
        <p:blipFill rotWithShape="1">
          <a:blip r:embed="rId3"/>
          <a:srcRect l="36666" t="25084" r="11176" b="30214"/>
          <a:stretch/>
        </p:blipFill>
        <p:spPr>
          <a:xfrm>
            <a:off x="867747" y="727789"/>
            <a:ext cx="7416799" cy="3972918"/>
          </a:xfrm>
          <a:prstGeom prst="rect">
            <a:avLst/>
          </a:prstGeom>
        </p:spPr>
      </p:pic>
    </p:spTree>
    <p:extLst>
      <p:ext uri="{BB962C8B-B14F-4D97-AF65-F5344CB8AC3E}">
        <p14:creationId xmlns:p14="http://schemas.microsoft.com/office/powerpoint/2010/main" val="3735602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F278-E73D-B916-2620-94EB769FDC4F}"/>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F5A25044-6095-D9E8-4996-4D57A7F16263}"/>
              </a:ext>
            </a:extLst>
          </p:cNvPr>
          <p:cNvSpPr txBox="1">
            <a:spLocks/>
          </p:cNvSpPr>
          <p:nvPr/>
        </p:nvSpPr>
        <p:spPr>
          <a:xfrm>
            <a:off x="87277" y="132236"/>
            <a:ext cx="9144000" cy="47717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Arial" panose="020B0604020202020204" pitchFamily="34" charset="0"/>
                <a:ea typeface="Tahoma" pitchFamily="34" charset="0"/>
                <a:cs typeface="Arial" panose="020B0604020202020204" pitchFamily="34" charset="0"/>
              </a:rPr>
              <a:t>Utah Housing Still Unaffordable</a:t>
            </a:r>
          </a:p>
        </p:txBody>
      </p:sp>
      <p:sp>
        <p:nvSpPr>
          <p:cNvPr id="20" name="Text Placeholder 18">
            <a:extLst>
              <a:ext uri="{FF2B5EF4-FFF2-40B4-BE49-F238E27FC236}">
                <a16:creationId xmlns:a16="http://schemas.microsoft.com/office/drawing/2014/main" id="{983E2115-979F-AF1A-C270-5AD3CA2D2807}"/>
              </a:ext>
            </a:extLst>
          </p:cNvPr>
          <p:cNvSpPr txBox="1">
            <a:spLocks/>
          </p:cNvSpPr>
          <p:nvPr/>
        </p:nvSpPr>
        <p:spPr>
          <a:xfrm>
            <a:off x="0" y="4949190"/>
            <a:ext cx="3960495" cy="194310"/>
          </a:xfrm>
          <a:prstGeom prst="rect">
            <a:avLst/>
          </a:prstGeom>
        </p:spPr>
        <p:txBody>
          <a:bodyPr/>
          <a:lstStyle/>
          <a:p>
            <a:pPr marL="257175" indent="-257175" defTabSz="342900">
              <a:spcBef>
                <a:spcPct val="20000"/>
              </a:spcBef>
              <a:defRPr/>
            </a:pPr>
            <a:r>
              <a:rPr lang="en-US" sz="800" dirty="0">
                <a:latin typeface="Arial" panose="020B0604020202020204" pitchFamily="34" charset="0"/>
                <a:cs typeface="Arial" panose="020B0604020202020204" pitchFamily="34" charset="0"/>
              </a:rPr>
              <a:t>Source: FRED</a:t>
            </a:r>
          </a:p>
        </p:txBody>
      </p:sp>
      <p:pic>
        <p:nvPicPr>
          <p:cNvPr id="4" name="Picture 3" descr="A graph showing the growth of a home&#10;&#10;Description automatically generated">
            <a:extLst>
              <a:ext uri="{FF2B5EF4-FFF2-40B4-BE49-F238E27FC236}">
                <a16:creationId xmlns:a16="http://schemas.microsoft.com/office/drawing/2014/main" id="{D46CD4ED-F1EF-A256-5830-3CA8A6081075}"/>
              </a:ext>
            </a:extLst>
          </p:cNvPr>
          <p:cNvPicPr>
            <a:picLocks noChangeAspect="1"/>
          </p:cNvPicPr>
          <p:nvPr/>
        </p:nvPicPr>
        <p:blipFill>
          <a:blip r:embed="rId3"/>
          <a:stretch>
            <a:fillRect/>
          </a:stretch>
        </p:blipFill>
        <p:spPr>
          <a:xfrm>
            <a:off x="324725" y="609415"/>
            <a:ext cx="8540214" cy="4003225"/>
          </a:xfrm>
          <a:prstGeom prst="rect">
            <a:avLst/>
          </a:prstGeom>
        </p:spPr>
      </p:pic>
    </p:spTree>
    <p:extLst>
      <p:ext uri="{BB962C8B-B14F-4D97-AF65-F5344CB8AC3E}">
        <p14:creationId xmlns:p14="http://schemas.microsoft.com/office/powerpoint/2010/main" val="731029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6F001-3A66-B5B6-0D32-4BECE2640147}"/>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0E1C1B5E-AB96-B311-2E64-03FD1E812890}"/>
              </a:ext>
            </a:extLst>
          </p:cNvPr>
          <p:cNvSpPr txBox="1">
            <a:spLocks/>
          </p:cNvSpPr>
          <p:nvPr/>
        </p:nvSpPr>
        <p:spPr>
          <a:xfrm>
            <a:off x="87277" y="132236"/>
            <a:ext cx="9144000" cy="47717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Arial" panose="020B0604020202020204" pitchFamily="34" charset="0"/>
                <a:ea typeface="Tahoma" pitchFamily="34" charset="0"/>
                <a:cs typeface="Arial" panose="020B0604020202020204" pitchFamily="34" charset="0"/>
              </a:rPr>
              <a:t>Utah Wage Growth Among Highest in Nation</a:t>
            </a:r>
          </a:p>
        </p:txBody>
      </p:sp>
      <p:sp>
        <p:nvSpPr>
          <p:cNvPr id="20" name="Text Placeholder 18">
            <a:extLst>
              <a:ext uri="{FF2B5EF4-FFF2-40B4-BE49-F238E27FC236}">
                <a16:creationId xmlns:a16="http://schemas.microsoft.com/office/drawing/2014/main" id="{68BC5087-F9A2-86A7-FF5D-0291E3DEDC18}"/>
              </a:ext>
            </a:extLst>
          </p:cNvPr>
          <p:cNvSpPr txBox="1">
            <a:spLocks/>
          </p:cNvSpPr>
          <p:nvPr/>
        </p:nvSpPr>
        <p:spPr>
          <a:xfrm>
            <a:off x="0" y="4949190"/>
            <a:ext cx="3960495" cy="194310"/>
          </a:xfrm>
          <a:prstGeom prst="rect">
            <a:avLst/>
          </a:prstGeom>
        </p:spPr>
        <p:txBody>
          <a:bodyPr/>
          <a:lstStyle/>
          <a:p>
            <a:pPr marL="257175" indent="-257175" defTabSz="342900">
              <a:spcBef>
                <a:spcPct val="20000"/>
              </a:spcBef>
              <a:defRPr/>
            </a:pPr>
            <a:r>
              <a:rPr lang="en-US" sz="800" dirty="0">
                <a:latin typeface="Arial" panose="020B0604020202020204" pitchFamily="34" charset="0"/>
                <a:cs typeface="Arial" panose="020B0604020202020204" pitchFamily="34" charset="0"/>
              </a:rPr>
              <a:t>Source: FRED</a:t>
            </a:r>
          </a:p>
        </p:txBody>
      </p:sp>
      <p:pic>
        <p:nvPicPr>
          <p:cNvPr id="5" name="Picture 4" descr="A map of the united states&#10;&#10;Description automatically generated">
            <a:extLst>
              <a:ext uri="{FF2B5EF4-FFF2-40B4-BE49-F238E27FC236}">
                <a16:creationId xmlns:a16="http://schemas.microsoft.com/office/drawing/2014/main" id="{45FA36A7-7B5F-5DC4-D7B8-E042BBE3E2B9}"/>
              </a:ext>
            </a:extLst>
          </p:cNvPr>
          <p:cNvPicPr>
            <a:picLocks noChangeAspect="1"/>
          </p:cNvPicPr>
          <p:nvPr/>
        </p:nvPicPr>
        <p:blipFill>
          <a:blip r:embed="rId3"/>
          <a:stretch>
            <a:fillRect/>
          </a:stretch>
        </p:blipFill>
        <p:spPr>
          <a:xfrm>
            <a:off x="1119670" y="573133"/>
            <a:ext cx="6913597" cy="4148158"/>
          </a:xfrm>
          <a:prstGeom prst="rect">
            <a:avLst/>
          </a:prstGeom>
        </p:spPr>
      </p:pic>
      <p:sp>
        <p:nvSpPr>
          <p:cNvPr id="6" name="Line Callout 1 5">
            <a:extLst>
              <a:ext uri="{FF2B5EF4-FFF2-40B4-BE49-F238E27FC236}">
                <a16:creationId xmlns:a16="http://schemas.microsoft.com/office/drawing/2014/main" id="{D28BC50A-002E-C2BE-AC70-0A06C31BBADF}"/>
              </a:ext>
            </a:extLst>
          </p:cNvPr>
          <p:cNvSpPr/>
          <p:nvPr/>
        </p:nvSpPr>
        <p:spPr>
          <a:xfrm>
            <a:off x="1140823" y="2571750"/>
            <a:ext cx="670560" cy="506484"/>
          </a:xfrm>
          <a:prstGeom prst="borderCallout1">
            <a:avLst>
              <a:gd name="adj1" fmla="val 40133"/>
              <a:gd name="adj2" fmla="val 99433"/>
              <a:gd name="adj3" fmla="val -79693"/>
              <a:gd name="adj4" fmla="val 275322"/>
            </a:avLst>
          </a:prstGeom>
          <a:solidFill>
            <a:schemeClr val="bg1"/>
          </a:solid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chemeClr val="tx1"/>
                </a:solidFill>
                <a:latin typeface="Arial"/>
                <a:cs typeface="Arial"/>
              </a:rPr>
              <a:t>Utah</a:t>
            </a:r>
            <a:endParaRPr lang="en-US" sz="1400" dirty="0">
              <a:solidFill>
                <a:schemeClr val="tx1"/>
              </a:solidFill>
              <a:latin typeface="Arial" panose="020B0604020202020204" pitchFamily="34" charset="0"/>
              <a:cs typeface="Arial" panose="020B0604020202020204" pitchFamily="34" charset="0"/>
            </a:endParaRPr>
          </a:p>
          <a:p>
            <a:pPr algn="ctr"/>
            <a:r>
              <a:rPr lang="en-US" sz="1400" dirty="0">
                <a:solidFill>
                  <a:schemeClr val="tx1"/>
                </a:solidFill>
                <a:latin typeface="Arial"/>
                <a:cs typeface="Arial"/>
              </a:rPr>
              <a:t>6.6%</a:t>
            </a:r>
          </a:p>
        </p:txBody>
      </p:sp>
    </p:spTree>
    <p:extLst>
      <p:ext uri="{BB962C8B-B14F-4D97-AF65-F5344CB8AC3E}">
        <p14:creationId xmlns:p14="http://schemas.microsoft.com/office/powerpoint/2010/main" val="2342084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524EC-5461-2E4C-D171-18DCA3536329}"/>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0CF1C6F7-A5CB-E9FC-11EF-9F8B428426F3}"/>
              </a:ext>
            </a:extLst>
          </p:cNvPr>
          <p:cNvSpPr txBox="1">
            <a:spLocks/>
          </p:cNvSpPr>
          <p:nvPr/>
        </p:nvSpPr>
        <p:spPr>
          <a:xfrm>
            <a:off x="87277" y="132236"/>
            <a:ext cx="9144000" cy="47717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Arial" panose="020B0604020202020204" pitchFamily="34" charset="0"/>
                <a:ea typeface="Tahoma" pitchFamily="34" charset="0"/>
                <a:cs typeface="Arial" panose="020B0604020202020204" pitchFamily="34" charset="0"/>
              </a:rPr>
              <a:t>Utah 2024 GDP Growth Led the Nation</a:t>
            </a:r>
          </a:p>
        </p:txBody>
      </p:sp>
      <p:sp>
        <p:nvSpPr>
          <p:cNvPr id="20" name="Text Placeholder 18">
            <a:extLst>
              <a:ext uri="{FF2B5EF4-FFF2-40B4-BE49-F238E27FC236}">
                <a16:creationId xmlns:a16="http://schemas.microsoft.com/office/drawing/2014/main" id="{2629CE4E-F0FD-58C4-21AF-8AA9B79D56F2}"/>
              </a:ext>
            </a:extLst>
          </p:cNvPr>
          <p:cNvSpPr txBox="1">
            <a:spLocks/>
          </p:cNvSpPr>
          <p:nvPr/>
        </p:nvSpPr>
        <p:spPr>
          <a:xfrm>
            <a:off x="0" y="4949190"/>
            <a:ext cx="3960495" cy="194310"/>
          </a:xfrm>
          <a:prstGeom prst="rect">
            <a:avLst/>
          </a:prstGeom>
        </p:spPr>
        <p:txBody>
          <a:bodyPr/>
          <a:lstStyle/>
          <a:p>
            <a:pPr marL="257175" indent="-257175" defTabSz="342900">
              <a:spcBef>
                <a:spcPct val="20000"/>
              </a:spcBef>
              <a:defRPr/>
            </a:pPr>
            <a:r>
              <a:rPr lang="en-US" sz="800" dirty="0">
                <a:latin typeface="Arial" panose="020B0604020202020204" pitchFamily="34" charset="0"/>
                <a:cs typeface="Arial" panose="020B0604020202020204" pitchFamily="34" charset="0"/>
              </a:rPr>
              <a:t>Source: Kem C Gardner Institute, US Bureau of Economic Analysis</a:t>
            </a:r>
          </a:p>
        </p:txBody>
      </p:sp>
      <p:pic>
        <p:nvPicPr>
          <p:cNvPr id="3" name="Picture 2">
            <a:extLst>
              <a:ext uri="{FF2B5EF4-FFF2-40B4-BE49-F238E27FC236}">
                <a16:creationId xmlns:a16="http://schemas.microsoft.com/office/drawing/2014/main" id="{EAEE73F4-39C7-D5D2-268E-5295A4D24AB8}"/>
              </a:ext>
            </a:extLst>
          </p:cNvPr>
          <p:cNvPicPr>
            <a:picLocks noChangeAspect="1"/>
          </p:cNvPicPr>
          <p:nvPr/>
        </p:nvPicPr>
        <p:blipFill>
          <a:blip r:embed="rId3"/>
          <a:stretch>
            <a:fillRect/>
          </a:stretch>
        </p:blipFill>
        <p:spPr>
          <a:xfrm>
            <a:off x="1339487" y="772170"/>
            <a:ext cx="6479609" cy="3836051"/>
          </a:xfrm>
          <a:prstGeom prst="rect">
            <a:avLst/>
          </a:prstGeom>
        </p:spPr>
      </p:pic>
    </p:spTree>
    <p:extLst>
      <p:ext uri="{BB962C8B-B14F-4D97-AF65-F5344CB8AC3E}">
        <p14:creationId xmlns:p14="http://schemas.microsoft.com/office/powerpoint/2010/main" val="2089261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362F5-952B-F013-48B8-0FA365BE42D3}"/>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F560EEAD-C055-08F7-0902-9642407AC980}"/>
              </a:ext>
            </a:extLst>
          </p:cNvPr>
          <p:cNvSpPr txBox="1">
            <a:spLocks/>
          </p:cNvSpPr>
          <p:nvPr/>
        </p:nvSpPr>
        <p:spPr>
          <a:xfrm>
            <a:off x="87277" y="132236"/>
            <a:ext cx="9144000" cy="47717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Arial" panose="020B0604020202020204" pitchFamily="34" charset="0"/>
                <a:ea typeface="Tahoma" pitchFamily="34" charset="0"/>
                <a:cs typeface="Arial" panose="020B0604020202020204" pitchFamily="34" charset="0"/>
              </a:rPr>
              <a:t>Utah Poverty Rate Lowest in the Nation</a:t>
            </a:r>
          </a:p>
        </p:txBody>
      </p:sp>
      <p:sp>
        <p:nvSpPr>
          <p:cNvPr id="20" name="Text Placeholder 18">
            <a:extLst>
              <a:ext uri="{FF2B5EF4-FFF2-40B4-BE49-F238E27FC236}">
                <a16:creationId xmlns:a16="http://schemas.microsoft.com/office/drawing/2014/main" id="{DFFCB3DE-7886-4738-6F13-D378686273C1}"/>
              </a:ext>
            </a:extLst>
          </p:cNvPr>
          <p:cNvSpPr txBox="1">
            <a:spLocks/>
          </p:cNvSpPr>
          <p:nvPr/>
        </p:nvSpPr>
        <p:spPr>
          <a:xfrm>
            <a:off x="0" y="4949190"/>
            <a:ext cx="3960495" cy="194310"/>
          </a:xfrm>
          <a:prstGeom prst="rect">
            <a:avLst/>
          </a:prstGeom>
        </p:spPr>
        <p:txBody>
          <a:bodyPr/>
          <a:lstStyle/>
          <a:p>
            <a:pPr marL="257175" indent="-257175" defTabSz="342900">
              <a:spcBef>
                <a:spcPct val="20000"/>
              </a:spcBef>
              <a:defRPr/>
            </a:pPr>
            <a:r>
              <a:rPr lang="en-US" sz="800" dirty="0">
                <a:latin typeface="Arial" panose="020B0604020202020204" pitchFamily="34" charset="0"/>
                <a:cs typeface="Arial" panose="020B0604020202020204" pitchFamily="34" charset="0"/>
              </a:rPr>
              <a:t>Sources: Kem C Gardner Institute, US Census Bureau</a:t>
            </a:r>
          </a:p>
        </p:txBody>
      </p:sp>
      <p:pic>
        <p:nvPicPr>
          <p:cNvPr id="3" name="Picture 2">
            <a:extLst>
              <a:ext uri="{FF2B5EF4-FFF2-40B4-BE49-F238E27FC236}">
                <a16:creationId xmlns:a16="http://schemas.microsoft.com/office/drawing/2014/main" id="{29C4FDBA-F118-E471-81D4-FCDBEC9C00CF}"/>
              </a:ext>
            </a:extLst>
          </p:cNvPr>
          <p:cNvPicPr>
            <a:picLocks noChangeAspect="1"/>
          </p:cNvPicPr>
          <p:nvPr/>
        </p:nvPicPr>
        <p:blipFill>
          <a:blip r:embed="rId3"/>
          <a:stretch>
            <a:fillRect/>
          </a:stretch>
        </p:blipFill>
        <p:spPr>
          <a:xfrm>
            <a:off x="1021785" y="650750"/>
            <a:ext cx="7085748" cy="4030389"/>
          </a:xfrm>
          <a:prstGeom prst="rect">
            <a:avLst/>
          </a:prstGeom>
        </p:spPr>
      </p:pic>
    </p:spTree>
    <p:extLst>
      <p:ext uri="{BB962C8B-B14F-4D97-AF65-F5344CB8AC3E}">
        <p14:creationId xmlns:p14="http://schemas.microsoft.com/office/powerpoint/2010/main" val="4147319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with blue dots&#10;&#10;Description automatically generated">
            <a:extLst>
              <a:ext uri="{FF2B5EF4-FFF2-40B4-BE49-F238E27FC236}">
                <a16:creationId xmlns:a16="http://schemas.microsoft.com/office/drawing/2014/main" id="{A2E6E67C-29DB-0BB3-365C-69F289982E4C}"/>
              </a:ext>
            </a:extLst>
          </p:cNvPr>
          <p:cNvPicPr>
            <a:picLocks noChangeAspect="1"/>
          </p:cNvPicPr>
          <p:nvPr/>
        </p:nvPicPr>
        <p:blipFill>
          <a:blip r:embed="rId3"/>
          <a:stretch>
            <a:fillRect/>
          </a:stretch>
        </p:blipFill>
        <p:spPr>
          <a:xfrm>
            <a:off x="2209296" y="687875"/>
            <a:ext cx="4411946" cy="3970752"/>
          </a:xfrm>
          <a:prstGeom prst="rect">
            <a:avLst/>
          </a:prstGeom>
        </p:spPr>
      </p:pic>
      <p:sp>
        <p:nvSpPr>
          <p:cNvPr id="3" name="Text Placeholder 18"/>
          <p:cNvSpPr txBox="1">
            <a:spLocks/>
          </p:cNvSpPr>
          <p:nvPr/>
        </p:nvSpPr>
        <p:spPr>
          <a:xfrm>
            <a:off x="0" y="4949190"/>
            <a:ext cx="3960495" cy="194310"/>
          </a:xfrm>
          <a:prstGeom prst="rect">
            <a:avLst/>
          </a:prstGeom>
        </p:spPr>
        <p:txBody>
          <a:bodyPr/>
          <a:lstStyle/>
          <a:p>
            <a:pPr marL="257175" indent="-257175" defTabSz="342900">
              <a:spcBef>
                <a:spcPct val="20000"/>
              </a:spcBef>
              <a:defRPr/>
            </a:pPr>
            <a:r>
              <a:rPr lang="en-US" sz="800">
                <a:latin typeface="Arial" panose="020B0604020202020204" pitchFamily="34" charset="0"/>
                <a:cs typeface="Arial" panose="020B0604020202020204" pitchFamily="34" charset="0"/>
              </a:rPr>
              <a:t>Source: Board of Governors of the Federal Reserve System</a:t>
            </a:r>
            <a:endParaRPr lang="en-US" sz="800">
              <a:solidFill>
                <a:schemeClr val="bg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0" y="66958"/>
            <a:ext cx="9144000" cy="49843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a:ea typeface="Tahoma" pitchFamily="34" charset="0"/>
                <a:cs typeface="Tahoma" pitchFamily="34" charset="0"/>
              </a:rPr>
              <a:t>Fed Forecast Before December 2024 Meeting</a:t>
            </a:r>
          </a:p>
        </p:txBody>
      </p:sp>
      <p:sp>
        <p:nvSpPr>
          <p:cNvPr id="7" name="Rectangle 6">
            <a:extLst>
              <a:ext uri="{FF2B5EF4-FFF2-40B4-BE49-F238E27FC236}">
                <a16:creationId xmlns:a16="http://schemas.microsoft.com/office/drawing/2014/main" id="{384B74E3-EAA9-4A4F-A7A3-DB41C748455B}"/>
              </a:ext>
            </a:extLst>
          </p:cNvPr>
          <p:cNvSpPr/>
          <p:nvPr/>
        </p:nvSpPr>
        <p:spPr>
          <a:xfrm>
            <a:off x="3356593" y="2467087"/>
            <a:ext cx="554868" cy="175393"/>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Line Callout 1 7">
            <a:extLst>
              <a:ext uri="{FF2B5EF4-FFF2-40B4-BE49-F238E27FC236}">
                <a16:creationId xmlns:a16="http://schemas.microsoft.com/office/drawing/2014/main" id="{ED7BB8CA-ACC2-9E77-93C5-84F1C1D660B8}"/>
              </a:ext>
            </a:extLst>
          </p:cNvPr>
          <p:cNvSpPr/>
          <p:nvPr/>
        </p:nvSpPr>
        <p:spPr>
          <a:xfrm>
            <a:off x="1312601" y="1859207"/>
            <a:ext cx="656113" cy="498430"/>
          </a:xfrm>
          <a:prstGeom prst="borderCallout1">
            <a:avLst>
              <a:gd name="adj1" fmla="val 46306"/>
              <a:gd name="adj2" fmla="val 194930"/>
              <a:gd name="adj3" fmla="val 24845"/>
              <a:gd name="adj4" fmla="val 9886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2024</a:t>
            </a:r>
          </a:p>
          <a:p>
            <a:pPr algn="ctr"/>
            <a:r>
              <a:rPr lang="en-US" sz="1400" dirty="0">
                <a:solidFill>
                  <a:schemeClr val="tx1"/>
                </a:solidFill>
                <a:latin typeface="Arial" panose="020B0604020202020204" pitchFamily="34" charset="0"/>
                <a:cs typeface="Arial" panose="020B0604020202020204" pitchFamily="34" charset="0"/>
              </a:rPr>
              <a:t>4.3%</a:t>
            </a:r>
          </a:p>
        </p:txBody>
      </p:sp>
      <p:cxnSp>
        <p:nvCxnSpPr>
          <p:cNvPr id="14" name="Straight Connector 13">
            <a:extLst>
              <a:ext uri="{FF2B5EF4-FFF2-40B4-BE49-F238E27FC236}">
                <a16:creationId xmlns:a16="http://schemas.microsoft.com/office/drawing/2014/main" id="{940D16C0-53B8-72DA-EDB1-C5CCB99133DB}"/>
              </a:ext>
            </a:extLst>
          </p:cNvPr>
          <p:cNvCxnSpPr>
            <a:cxnSpLocks/>
          </p:cNvCxnSpPr>
          <p:nvPr/>
        </p:nvCxnSpPr>
        <p:spPr>
          <a:xfrm>
            <a:off x="2345635" y="2771236"/>
            <a:ext cx="399553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8CF0DED-ED39-6F86-2B07-35D46E9E1374}"/>
              </a:ext>
            </a:extLst>
          </p:cNvPr>
          <p:cNvSpPr txBox="1"/>
          <p:nvPr/>
        </p:nvSpPr>
        <p:spPr>
          <a:xfrm>
            <a:off x="7156892" y="1176748"/>
            <a:ext cx="1524884" cy="1077218"/>
          </a:xfrm>
          <a:prstGeom prst="rect">
            <a:avLst/>
          </a:prstGeom>
          <a:noFill/>
          <a:ln>
            <a:solidFill>
              <a:srgbClr val="FF0000"/>
            </a:solidFill>
          </a:ln>
        </p:spPr>
        <p:txBody>
          <a:bodyPr wrap="square" rtlCol="0">
            <a:spAutoFit/>
          </a:bodyPr>
          <a:lstStyle/>
          <a:p>
            <a:pPr algn="ctr"/>
            <a:r>
              <a:rPr lang="en-US" sz="1600">
                <a:solidFill>
                  <a:srgbClr val="FF0000"/>
                </a:solidFill>
                <a:latin typeface="Arial" panose="020B0604020202020204" pitchFamily="34" charset="0"/>
                <a:cs typeface="Arial" panose="020B0604020202020204" pitchFamily="34" charset="0"/>
              </a:rPr>
              <a:t>RESTRICTIVE </a:t>
            </a:r>
          </a:p>
          <a:p>
            <a:pPr algn="ctr"/>
            <a:r>
              <a:rPr lang="en-US" sz="1600">
                <a:solidFill>
                  <a:srgbClr val="FF0000"/>
                </a:solidFill>
                <a:latin typeface="Arial" panose="020B0604020202020204" pitchFamily="34" charset="0"/>
                <a:cs typeface="Arial" panose="020B0604020202020204" pitchFamily="34" charset="0"/>
              </a:rPr>
              <a:t>– </a:t>
            </a:r>
          </a:p>
          <a:p>
            <a:pPr algn="ctr"/>
            <a:r>
              <a:rPr lang="en-US" sz="1600">
                <a:solidFill>
                  <a:srgbClr val="FF0000"/>
                </a:solidFill>
                <a:latin typeface="Arial" panose="020B0604020202020204" pitchFamily="34" charset="0"/>
                <a:cs typeface="Arial" panose="020B0604020202020204" pitchFamily="34" charset="0"/>
              </a:rPr>
              <a:t>Slow the Economy</a:t>
            </a:r>
          </a:p>
        </p:txBody>
      </p:sp>
      <p:sp>
        <p:nvSpPr>
          <p:cNvPr id="18" name="TextBox 17">
            <a:extLst>
              <a:ext uri="{FF2B5EF4-FFF2-40B4-BE49-F238E27FC236}">
                <a16:creationId xmlns:a16="http://schemas.microsoft.com/office/drawing/2014/main" id="{C8404008-5DDD-3E42-9693-7E969C79E46A}"/>
              </a:ext>
            </a:extLst>
          </p:cNvPr>
          <p:cNvSpPr txBox="1"/>
          <p:nvPr/>
        </p:nvSpPr>
        <p:spPr>
          <a:xfrm>
            <a:off x="6983604" y="3077561"/>
            <a:ext cx="1828800" cy="1077218"/>
          </a:xfrm>
          <a:prstGeom prst="rect">
            <a:avLst/>
          </a:prstGeom>
          <a:noFill/>
          <a:ln>
            <a:solidFill>
              <a:srgbClr val="00B050"/>
            </a:solidFill>
          </a:ln>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ACCOMODATIVE</a:t>
            </a:r>
          </a:p>
          <a:p>
            <a:pPr algn="ctr"/>
            <a:r>
              <a:rPr lang="en-US" sz="1600">
                <a:solidFill>
                  <a:srgbClr val="00B050"/>
                </a:solidFill>
                <a:latin typeface="Arial" panose="020B0604020202020204" pitchFamily="34" charset="0"/>
                <a:cs typeface="Arial" panose="020B0604020202020204" pitchFamily="34" charset="0"/>
              </a:rPr>
              <a:t>– </a:t>
            </a:r>
          </a:p>
          <a:p>
            <a:pPr algn="ctr"/>
            <a:r>
              <a:rPr lang="en-US" sz="1600">
                <a:solidFill>
                  <a:srgbClr val="00B050"/>
                </a:solidFill>
                <a:latin typeface="Arial" panose="020B0604020202020204" pitchFamily="34" charset="0"/>
                <a:cs typeface="Arial" panose="020B0604020202020204" pitchFamily="34" charset="0"/>
              </a:rPr>
              <a:t>Grow the Economy</a:t>
            </a:r>
          </a:p>
        </p:txBody>
      </p:sp>
      <p:sp>
        <p:nvSpPr>
          <p:cNvPr id="11" name="Line Callout 1 10">
            <a:extLst>
              <a:ext uri="{FF2B5EF4-FFF2-40B4-BE49-F238E27FC236}">
                <a16:creationId xmlns:a16="http://schemas.microsoft.com/office/drawing/2014/main" id="{54F21136-A0F5-E522-D04A-1B0412181CAE}"/>
              </a:ext>
            </a:extLst>
          </p:cNvPr>
          <p:cNvSpPr/>
          <p:nvPr/>
        </p:nvSpPr>
        <p:spPr>
          <a:xfrm>
            <a:off x="2424295" y="3281097"/>
            <a:ext cx="656113" cy="498430"/>
          </a:xfrm>
          <a:prstGeom prst="borderCallout1">
            <a:avLst>
              <a:gd name="adj1" fmla="val -131476"/>
              <a:gd name="adj2" fmla="val 160448"/>
              <a:gd name="adj3" fmla="val 24845"/>
              <a:gd name="adj4" fmla="val 9886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2025</a:t>
            </a:r>
          </a:p>
          <a:p>
            <a:pPr algn="ctr"/>
            <a:r>
              <a:rPr lang="en-US" sz="1400" dirty="0">
                <a:solidFill>
                  <a:schemeClr val="tx1"/>
                </a:solidFill>
                <a:latin typeface="Arial" panose="020B0604020202020204" pitchFamily="34" charset="0"/>
                <a:cs typeface="Arial" panose="020B0604020202020204" pitchFamily="34" charset="0"/>
              </a:rPr>
              <a:t>3.4%</a:t>
            </a:r>
          </a:p>
        </p:txBody>
      </p:sp>
      <p:sp>
        <p:nvSpPr>
          <p:cNvPr id="12" name="Rectangle 11">
            <a:extLst>
              <a:ext uri="{FF2B5EF4-FFF2-40B4-BE49-F238E27FC236}">
                <a16:creationId xmlns:a16="http://schemas.microsoft.com/office/drawing/2014/main" id="{D105EC5A-11DC-6DC7-CF48-002A8F1C8284}"/>
              </a:ext>
            </a:extLst>
          </p:cNvPr>
          <p:cNvSpPr/>
          <p:nvPr/>
        </p:nvSpPr>
        <p:spPr>
          <a:xfrm>
            <a:off x="2621226" y="2015799"/>
            <a:ext cx="554868" cy="175393"/>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CF4A7B41-D029-0ADB-EB2E-39A60FDA9C17}"/>
              </a:ext>
            </a:extLst>
          </p:cNvPr>
          <p:cNvSpPr txBox="1"/>
          <p:nvPr/>
        </p:nvSpPr>
        <p:spPr>
          <a:xfrm>
            <a:off x="2574231" y="4419342"/>
            <a:ext cx="656113"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2024</a:t>
            </a:r>
          </a:p>
        </p:txBody>
      </p:sp>
      <p:sp>
        <p:nvSpPr>
          <p:cNvPr id="20" name="TextBox 19">
            <a:extLst>
              <a:ext uri="{FF2B5EF4-FFF2-40B4-BE49-F238E27FC236}">
                <a16:creationId xmlns:a16="http://schemas.microsoft.com/office/drawing/2014/main" id="{A53829A0-2301-FBDC-1E21-D46B99C77097}"/>
              </a:ext>
            </a:extLst>
          </p:cNvPr>
          <p:cNvSpPr txBox="1"/>
          <p:nvPr/>
        </p:nvSpPr>
        <p:spPr>
          <a:xfrm>
            <a:off x="3336715" y="4419342"/>
            <a:ext cx="656113"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2025</a:t>
            </a:r>
          </a:p>
        </p:txBody>
      </p:sp>
      <p:sp>
        <p:nvSpPr>
          <p:cNvPr id="21" name="TextBox 20">
            <a:extLst>
              <a:ext uri="{FF2B5EF4-FFF2-40B4-BE49-F238E27FC236}">
                <a16:creationId xmlns:a16="http://schemas.microsoft.com/office/drawing/2014/main" id="{C2E2E239-980A-2B1B-0041-1E47A996BA71}"/>
              </a:ext>
            </a:extLst>
          </p:cNvPr>
          <p:cNvSpPr txBox="1"/>
          <p:nvPr/>
        </p:nvSpPr>
        <p:spPr>
          <a:xfrm>
            <a:off x="4016273" y="4419342"/>
            <a:ext cx="656113"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2026</a:t>
            </a:r>
          </a:p>
        </p:txBody>
      </p:sp>
      <p:sp>
        <p:nvSpPr>
          <p:cNvPr id="22" name="TextBox 21">
            <a:extLst>
              <a:ext uri="{FF2B5EF4-FFF2-40B4-BE49-F238E27FC236}">
                <a16:creationId xmlns:a16="http://schemas.microsoft.com/office/drawing/2014/main" id="{699165D9-E1A2-6B2F-A7F1-2F12D8B87686}"/>
              </a:ext>
            </a:extLst>
          </p:cNvPr>
          <p:cNvSpPr txBox="1"/>
          <p:nvPr/>
        </p:nvSpPr>
        <p:spPr>
          <a:xfrm>
            <a:off x="4731798" y="4419342"/>
            <a:ext cx="656113"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2027</a:t>
            </a:r>
          </a:p>
        </p:txBody>
      </p:sp>
      <p:sp>
        <p:nvSpPr>
          <p:cNvPr id="23" name="TextBox 22">
            <a:extLst>
              <a:ext uri="{FF2B5EF4-FFF2-40B4-BE49-F238E27FC236}">
                <a16:creationId xmlns:a16="http://schemas.microsoft.com/office/drawing/2014/main" id="{43DC6F8D-9A13-3774-DD0B-43B966D961FA}"/>
              </a:ext>
            </a:extLst>
          </p:cNvPr>
          <p:cNvSpPr txBox="1"/>
          <p:nvPr/>
        </p:nvSpPr>
        <p:spPr>
          <a:xfrm>
            <a:off x="5376882" y="4419342"/>
            <a:ext cx="964286"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Long-Run</a:t>
            </a:r>
          </a:p>
        </p:txBody>
      </p:sp>
      <p:sp>
        <p:nvSpPr>
          <p:cNvPr id="24" name="TextBox 23">
            <a:extLst>
              <a:ext uri="{FF2B5EF4-FFF2-40B4-BE49-F238E27FC236}">
                <a16:creationId xmlns:a16="http://schemas.microsoft.com/office/drawing/2014/main" id="{5514FE33-568B-A5EF-A160-76B6C00EAFDB}"/>
              </a:ext>
            </a:extLst>
          </p:cNvPr>
          <p:cNvSpPr txBox="1"/>
          <p:nvPr/>
        </p:nvSpPr>
        <p:spPr>
          <a:xfrm>
            <a:off x="6427524" y="730906"/>
            <a:ext cx="382696" cy="3647152"/>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7.0</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6.5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6.0</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5.5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5.0</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4.5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4.0</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3.5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3.0</a:t>
            </a:r>
          </a:p>
          <a:p>
            <a:pPr algn="ctr"/>
            <a:endParaRPr lang="en-US" sz="4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2.5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2.0</a:t>
            </a:r>
          </a:p>
          <a:p>
            <a:pPr algn="ctr"/>
            <a:endParaRPr lang="en-US" sz="4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1.5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1.0</a:t>
            </a:r>
          </a:p>
          <a:p>
            <a:pPr algn="ctr"/>
            <a:endParaRPr lang="en-US" sz="4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0.5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0</a:t>
            </a:r>
          </a:p>
        </p:txBody>
      </p:sp>
      <p:sp>
        <p:nvSpPr>
          <p:cNvPr id="2" name="TextBox 1">
            <a:extLst>
              <a:ext uri="{FF2B5EF4-FFF2-40B4-BE49-F238E27FC236}">
                <a16:creationId xmlns:a16="http://schemas.microsoft.com/office/drawing/2014/main" id="{796893EB-7E97-5B10-5ED9-77A6D3D5A40B}"/>
              </a:ext>
            </a:extLst>
          </p:cNvPr>
          <p:cNvSpPr txBox="1"/>
          <p:nvPr/>
        </p:nvSpPr>
        <p:spPr>
          <a:xfrm>
            <a:off x="6109746" y="548052"/>
            <a:ext cx="690959" cy="261610"/>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Percent</a:t>
            </a:r>
          </a:p>
        </p:txBody>
      </p:sp>
      <p:sp>
        <p:nvSpPr>
          <p:cNvPr id="5" name="Line Callout 1 4">
            <a:extLst>
              <a:ext uri="{FF2B5EF4-FFF2-40B4-BE49-F238E27FC236}">
                <a16:creationId xmlns:a16="http://schemas.microsoft.com/office/drawing/2014/main" id="{37773349-F2AF-42F8-FAF0-5C89070BD1BE}"/>
              </a:ext>
            </a:extLst>
          </p:cNvPr>
          <p:cNvSpPr/>
          <p:nvPr/>
        </p:nvSpPr>
        <p:spPr>
          <a:xfrm>
            <a:off x="3285828" y="3461489"/>
            <a:ext cx="656113" cy="498430"/>
          </a:xfrm>
          <a:prstGeom prst="borderCallout1">
            <a:avLst>
              <a:gd name="adj1" fmla="val -131476"/>
              <a:gd name="adj2" fmla="val 160448"/>
              <a:gd name="adj3" fmla="val 24845"/>
              <a:gd name="adj4" fmla="val 9886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2026</a:t>
            </a:r>
          </a:p>
          <a:p>
            <a:pPr algn="ctr"/>
            <a:r>
              <a:rPr lang="en-US" sz="1400" dirty="0">
                <a:solidFill>
                  <a:schemeClr val="tx1"/>
                </a:solidFill>
                <a:latin typeface="Arial" panose="020B0604020202020204" pitchFamily="34" charset="0"/>
                <a:cs typeface="Arial" panose="020B0604020202020204" pitchFamily="34" charset="0"/>
              </a:rPr>
              <a:t>2.9%</a:t>
            </a:r>
          </a:p>
        </p:txBody>
      </p:sp>
      <p:sp>
        <p:nvSpPr>
          <p:cNvPr id="6" name="Line Callout 1 5">
            <a:extLst>
              <a:ext uri="{FF2B5EF4-FFF2-40B4-BE49-F238E27FC236}">
                <a16:creationId xmlns:a16="http://schemas.microsoft.com/office/drawing/2014/main" id="{5FC7CFF5-F431-636A-323B-7DE0FCEB17A8}"/>
              </a:ext>
            </a:extLst>
          </p:cNvPr>
          <p:cNvSpPr/>
          <p:nvPr/>
        </p:nvSpPr>
        <p:spPr>
          <a:xfrm>
            <a:off x="4516014" y="3430389"/>
            <a:ext cx="1289583" cy="498430"/>
          </a:xfrm>
          <a:prstGeom prst="borderCallout1">
            <a:avLst>
              <a:gd name="adj1" fmla="val -132649"/>
              <a:gd name="adj2" fmla="val 98151"/>
              <a:gd name="adj3" fmla="val 555"/>
              <a:gd name="adj4" fmla="val 63103"/>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Neutral Rate</a:t>
            </a:r>
          </a:p>
          <a:p>
            <a:pPr algn="ctr"/>
            <a:r>
              <a:rPr lang="en-US" sz="1400" dirty="0">
                <a:solidFill>
                  <a:schemeClr val="tx1"/>
                </a:solidFill>
                <a:latin typeface="Arial" panose="020B0604020202020204" pitchFamily="34" charset="0"/>
                <a:cs typeface="Arial" panose="020B0604020202020204" pitchFamily="34" charset="0"/>
              </a:rPr>
              <a:t>2.9%</a:t>
            </a:r>
          </a:p>
        </p:txBody>
      </p:sp>
    </p:spTree>
    <p:extLst>
      <p:ext uri="{BB962C8B-B14F-4D97-AF65-F5344CB8AC3E}">
        <p14:creationId xmlns:p14="http://schemas.microsoft.com/office/powerpoint/2010/main" val="1230925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20D4A-1BCA-D4AE-0D5A-93092A2EA5C0}"/>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53C25680-A576-90EB-B709-D954A1C5B551}"/>
              </a:ext>
            </a:extLst>
          </p:cNvPr>
          <p:cNvSpPr txBox="1">
            <a:spLocks/>
          </p:cNvSpPr>
          <p:nvPr/>
        </p:nvSpPr>
        <p:spPr>
          <a:xfrm>
            <a:off x="87277" y="132236"/>
            <a:ext cx="9144000" cy="47717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Arial" panose="020B0604020202020204" pitchFamily="34" charset="0"/>
                <a:ea typeface="Tahoma" pitchFamily="34" charset="0"/>
                <a:cs typeface="Arial" panose="020B0604020202020204" pitchFamily="34" charset="0"/>
              </a:rPr>
              <a:t>Utah Consumer Sentiment Improving</a:t>
            </a:r>
          </a:p>
        </p:txBody>
      </p:sp>
      <p:sp>
        <p:nvSpPr>
          <p:cNvPr id="20" name="Text Placeholder 18">
            <a:extLst>
              <a:ext uri="{FF2B5EF4-FFF2-40B4-BE49-F238E27FC236}">
                <a16:creationId xmlns:a16="http://schemas.microsoft.com/office/drawing/2014/main" id="{9503FFD4-B3B2-2197-604E-40416104AB08}"/>
              </a:ext>
            </a:extLst>
          </p:cNvPr>
          <p:cNvSpPr txBox="1">
            <a:spLocks/>
          </p:cNvSpPr>
          <p:nvPr/>
        </p:nvSpPr>
        <p:spPr>
          <a:xfrm>
            <a:off x="0" y="4949190"/>
            <a:ext cx="3960495" cy="194310"/>
          </a:xfrm>
          <a:prstGeom prst="rect">
            <a:avLst/>
          </a:prstGeom>
        </p:spPr>
        <p:txBody>
          <a:bodyPr/>
          <a:lstStyle/>
          <a:p>
            <a:pPr marL="257175" indent="-257175" defTabSz="342900">
              <a:spcBef>
                <a:spcPct val="20000"/>
              </a:spcBef>
              <a:defRPr/>
            </a:pPr>
            <a:r>
              <a:rPr lang="en-US" sz="800" dirty="0">
                <a:latin typeface="Arial" panose="020B0604020202020204" pitchFamily="34" charset="0"/>
                <a:cs typeface="Arial" panose="020B0604020202020204" pitchFamily="34" charset="0"/>
              </a:rPr>
              <a:t>Source: Kem C Gardner Institute</a:t>
            </a:r>
          </a:p>
        </p:txBody>
      </p:sp>
      <p:pic>
        <p:nvPicPr>
          <p:cNvPr id="3" name="Picture 2">
            <a:extLst>
              <a:ext uri="{FF2B5EF4-FFF2-40B4-BE49-F238E27FC236}">
                <a16:creationId xmlns:a16="http://schemas.microsoft.com/office/drawing/2014/main" id="{F8358A16-F1BB-5B90-58AC-490EBA7F671E}"/>
              </a:ext>
            </a:extLst>
          </p:cNvPr>
          <p:cNvPicPr>
            <a:picLocks noChangeAspect="1"/>
          </p:cNvPicPr>
          <p:nvPr/>
        </p:nvPicPr>
        <p:blipFill>
          <a:blip r:embed="rId3"/>
          <a:stretch>
            <a:fillRect/>
          </a:stretch>
        </p:blipFill>
        <p:spPr>
          <a:xfrm>
            <a:off x="195494" y="1112067"/>
            <a:ext cx="8753009" cy="3139440"/>
          </a:xfrm>
          <a:prstGeom prst="rect">
            <a:avLst/>
          </a:prstGeom>
        </p:spPr>
      </p:pic>
    </p:spTree>
    <p:extLst>
      <p:ext uri="{BB962C8B-B14F-4D97-AF65-F5344CB8AC3E}">
        <p14:creationId xmlns:p14="http://schemas.microsoft.com/office/powerpoint/2010/main" val="2250588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2E25E-9C6B-EF4D-4ABA-41D9AB1E7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43B63-42B5-95B6-787E-D402039B2CBF}"/>
              </a:ext>
            </a:extLst>
          </p:cNvPr>
          <p:cNvSpPr>
            <a:spLocks noGrp="1"/>
          </p:cNvSpPr>
          <p:nvPr>
            <p:ph type="title"/>
          </p:nvPr>
        </p:nvSpPr>
        <p:spPr>
          <a:xfrm>
            <a:off x="628650" y="71500"/>
            <a:ext cx="7886700" cy="614300"/>
          </a:xfrm>
        </p:spPr>
        <p:txBody>
          <a:bodyPr>
            <a:normAutofit fontScale="90000"/>
          </a:bodyPr>
          <a:lstStyle/>
          <a:p>
            <a:pPr algn="ctr"/>
            <a:r>
              <a:rPr lang="en-US" dirty="0">
                <a:solidFill>
                  <a:schemeClr val="tx1"/>
                </a:solidFill>
              </a:rPr>
              <a:t>2025 Economic Outlook</a:t>
            </a:r>
          </a:p>
        </p:txBody>
      </p:sp>
      <p:sp>
        <p:nvSpPr>
          <p:cNvPr id="3" name="Content Placeholder 2">
            <a:extLst>
              <a:ext uri="{FF2B5EF4-FFF2-40B4-BE49-F238E27FC236}">
                <a16:creationId xmlns:a16="http://schemas.microsoft.com/office/drawing/2014/main" id="{38A554A0-CBED-7779-62A5-4F0AB594A041}"/>
              </a:ext>
            </a:extLst>
          </p:cNvPr>
          <p:cNvSpPr>
            <a:spLocks noGrp="1"/>
          </p:cNvSpPr>
          <p:nvPr>
            <p:ph idx="1"/>
          </p:nvPr>
        </p:nvSpPr>
        <p:spPr>
          <a:xfrm>
            <a:off x="324366" y="1028700"/>
            <a:ext cx="8507627" cy="3314700"/>
          </a:xfrm>
        </p:spPr>
        <p:txBody>
          <a:bodyPr>
            <a:noAutofit/>
          </a:bodyPr>
          <a:lstStyle/>
          <a:p>
            <a:pPr marL="457200" indent="-457200">
              <a:buFont typeface="+mj-lt"/>
              <a:buAutoNum type="arabicPeriod"/>
            </a:pPr>
            <a:r>
              <a:rPr lang="en-US" sz="2000" dirty="0">
                <a:solidFill>
                  <a:schemeClr val="tx1"/>
                </a:solidFill>
              </a:rPr>
              <a:t>Federal Reserve rate cuts now uncertain</a:t>
            </a:r>
          </a:p>
          <a:p>
            <a:pPr marL="457200" indent="-457200">
              <a:buFont typeface="+mj-lt"/>
              <a:buAutoNum type="arabicPeriod"/>
            </a:pPr>
            <a:endParaRPr lang="en-US" sz="2000" dirty="0">
              <a:solidFill>
                <a:schemeClr val="tx1"/>
              </a:solidFill>
            </a:endParaRPr>
          </a:p>
          <a:p>
            <a:pPr marL="457200" indent="-457200">
              <a:buFont typeface="+mj-lt"/>
              <a:buAutoNum type="arabicPeriod"/>
            </a:pPr>
            <a:r>
              <a:rPr lang="en-US" sz="2000" dirty="0">
                <a:solidFill>
                  <a:schemeClr val="tx1"/>
                </a:solidFill>
              </a:rPr>
              <a:t>Inflation remains “sticky”</a:t>
            </a:r>
          </a:p>
          <a:p>
            <a:pPr marL="457200" indent="-457200">
              <a:buFont typeface="+mj-lt"/>
              <a:buAutoNum type="arabicPeriod"/>
            </a:pPr>
            <a:endParaRPr lang="en-US" sz="2000" dirty="0">
              <a:solidFill>
                <a:schemeClr val="tx1"/>
              </a:solidFill>
            </a:endParaRPr>
          </a:p>
          <a:p>
            <a:pPr marL="457200" indent="-457200">
              <a:buFont typeface="+mj-lt"/>
              <a:buAutoNum type="arabicPeriod"/>
            </a:pPr>
            <a:r>
              <a:rPr lang="en-US" sz="2000" dirty="0">
                <a:solidFill>
                  <a:schemeClr val="tx1"/>
                </a:solidFill>
              </a:rPr>
              <a:t>Labor market growth should slow, but remains solid</a:t>
            </a:r>
          </a:p>
          <a:p>
            <a:pPr marL="457200" indent="-457200">
              <a:buFont typeface="+mj-lt"/>
              <a:buAutoNum type="arabicPeriod"/>
            </a:pPr>
            <a:endParaRPr lang="en-US" sz="2000" dirty="0">
              <a:solidFill>
                <a:schemeClr val="tx1"/>
              </a:solidFill>
            </a:endParaRPr>
          </a:p>
          <a:p>
            <a:pPr marL="457200" indent="-457200">
              <a:buFont typeface="+mj-lt"/>
              <a:buAutoNum type="arabicPeriod"/>
            </a:pPr>
            <a:r>
              <a:rPr lang="en-US" sz="2000" dirty="0">
                <a:solidFill>
                  <a:schemeClr val="tx1"/>
                </a:solidFill>
              </a:rPr>
              <a:t>Increased focus on trade, immigration, taxes, debt, and deregulation</a:t>
            </a:r>
          </a:p>
          <a:p>
            <a:pPr marL="457200" indent="-457200">
              <a:buFont typeface="+mj-lt"/>
              <a:buAutoNum type="arabicPeriod"/>
            </a:pPr>
            <a:endParaRPr lang="en-US" sz="2000" dirty="0">
              <a:solidFill>
                <a:schemeClr val="tx1"/>
              </a:solidFill>
            </a:endParaRPr>
          </a:p>
          <a:p>
            <a:pPr marL="457200" indent="-457200">
              <a:buFont typeface="+mj-lt"/>
              <a:buAutoNum type="arabicPeriod"/>
            </a:pPr>
            <a:r>
              <a:rPr lang="en-US" sz="2000" dirty="0">
                <a:solidFill>
                  <a:schemeClr val="tx1"/>
                </a:solidFill>
              </a:rPr>
              <a:t>Consumers remain resilient, but lower income groups stressed</a:t>
            </a:r>
          </a:p>
          <a:p>
            <a:pPr marL="457200" indent="-457200">
              <a:buFont typeface="+mj-lt"/>
              <a:buAutoNum type="arabicPeriod"/>
            </a:pPr>
            <a:endParaRPr lang="en-US" sz="2000" dirty="0">
              <a:solidFill>
                <a:schemeClr val="tx1"/>
              </a:solidFill>
            </a:endParaRPr>
          </a:p>
        </p:txBody>
      </p:sp>
    </p:spTree>
    <p:extLst>
      <p:ext uri="{BB962C8B-B14F-4D97-AF65-F5344CB8AC3E}">
        <p14:creationId xmlns:p14="http://schemas.microsoft.com/office/powerpoint/2010/main" val="105736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209299-E1B0-8C46-A5E6-73E31566CD7B}"/>
              </a:ext>
            </a:extLst>
          </p:cNvPr>
          <p:cNvPicPr>
            <a:picLocks noChangeAspect="1"/>
          </p:cNvPicPr>
          <p:nvPr/>
        </p:nvPicPr>
        <p:blipFill>
          <a:blip r:embed="rId3"/>
          <a:stretch>
            <a:fillRect/>
          </a:stretch>
        </p:blipFill>
        <p:spPr>
          <a:xfrm>
            <a:off x="0" y="0"/>
            <a:ext cx="9144000" cy="5143500"/>
          </a:xfrm>
          <a:prstGeom prst="rect">
            <a:avLst/>
          </a:prstGeom>
        </p:spPr>
      </p:pic>
      <p:sp>
        <p:nvSpPr>
          <p:cNvPr id="3" name="TextBox 1">
            <a:extLst>
              <a:ext uri="{FF2B5EF4-FFF2-40B4-BE49-F238E27FC236}">
                <a16:creationId xmlns:a16="http://schemas.microsoft.com/office/drawing/2014/main" id="{1A573BCD-01D9-2C46-A3C1-530185964726}"/>
              </a:ext>
            </a:extLst>
          </p:cNvPr>
          <p:cNvSpPr txBox="1"/>
          <p:nvPr/>
        </p:nvSpPr>
        <p:spPr>
          <a:xfrm>
            <a:off x="1158447" y="3735500"/>
            <a:ext cx="6839465" cy="106182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i="1">
                <a:solidFill>
                  <a:schemeClr val="bg1"/>
                </a:solidFill>
              </a:rPr>
              <a:t>Zions Bank, A Division of Zions Bancorporation, N.A. Member FDIC.  </a:t>
            </a:r>
            <a:endParaRPr lang="en-US" sz="900">
              <a:solidFill>
                <a:schemeClr val="bg1"/>
              </a:solidFill>
            </a:endParaRPr>
          </a:p>
          <a:p>
            <a:pPr algn="ctr"/>
            <a:r>
              <a:rPr lang="en-US" sz="900" i="1">
                <a:solidFill>
                  <a:schemeClr val="bg1"/>
                </a:solidFill>
              </a:rPr>
              <a:t> </a:t>
            </a:r>
            <a:endParaRPr lang="en-US" sz="900">
              <a:solidFill>
                <a:schemeClr val="bg1"/>
              </a:solidFill>
            </a:endParaRPr>
          </a:p>
          <a:p>
            <a:pPr algn="ctr"/>
            <a:r>
              <a:rPr lang="en-US" sz="900" i="1">
                <a:solidFill>
                  <a:schemeClr val="bg1"/>
                </a:solidFill>
              </a:rPr>
              <a:t>Content is offered for informational purposes only and should not be construed as tax, legal, financial or business advice. Please contact a professional about your specific needs and advice. Content may contain trademarks or trade names owned by parties who are not affiliated with Zions Bancorporation, N.A. Use of such marks does not imply any sponsorship by or affiliation with third parties, and Zions Bancorporation, N.A. does not claim any ownership of or make representations about products and services offered under or associated with such marks.</a:t>
            </a:r>
            <a:endParaRPr lang="en-US" sz="900">
              <a:solidFill>
                <a:schemeClr val="bg1"/>
              </a:solidFill>
            </a:endParaRPr>
          </a:p>
        </p:txBody>
      </p:sp>
      <p:sp>
        <p:nvSpPr>
          <p:cNvPr id="2" name="Content Placeholder 10">
            <a:extLst>
              <a:ext uri="{FF2B5EF4-FFF2-40B4-BE49-F238E27FC236}">
                <a16:creationId xmlns:a16="http://schemas.microsoft.com/office/drawing/2014/main" id="{DE916052-7D48-6A6F-4FB6-AA4D26E5DE89}"/>
              </a:ext>
            </a:extLst>
          </p:cNvPr>
          <p:cNvSpPr>
            <a:spLocks noGrp="1"/>
          </p:cNvSpPr>
          <p:nvPr/>
        </p:nvSpPr>
        <p:spPr>
          <a:xfrm>
            <a:off x="1571624" y="1792358"/>
            <a:ext cx="6000750" cy="1573833"/>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defRPr/>
            </a:pPr>
            <a:r>
              <a:rPr lang="en-US" sz="2400" b="1" dirty="0">
                <a:solidFill>
                  <a:schemeClr val="bg1"/>
                </a:solidFill>
              </a:rPr>
              <a:t>Robert Spendlove</a:t>
            </a:r>
          </a:p>
          <a:p>
            <a:pPr marL="0" indent="0" algn="ctr">
              <a:buNone/>
              <a:defRPr/>
            </a:pPr>
            <a:r>
              <a:rPr lang="en-US" sz="2000" b="1" dirty="0">
                <a:solidFill>
                  <a:schemeClr val="bg1"/>
                </a:solidFill>
              </a:rPr>
              <a:t>Senior Economist</a:t>
            </a:r>
          </a:p>
          <a:p>
            <a:pPr marL="0" indent="0" algn="ctr">
              <a:buNone/>
              <a:defRPr/>
            </a:pPr>
            <a:r>
              <a:rPr lang="en-US" sz="2000" dirty="0" err="1">
                <a:solidFill>
                  <a:schemeClr val="bg1"/>
                </a:solidFill>
              </a:rPr>
              <a:t>Robert.Spendlove@zionsbank.com</a:t>
            </a:r>
            <a:endParaRPr lang="en-US" sz="2000" dirty="0">
              <a:solidFill>
                <a:schemeClr val="bg1"/>
              </a:solidFill>
            </a:endParaRPr>
          </a:p>
          <a:p>
            <a:pPr marL="0" indent="0" algn="ctr">
              <a:buNone/>
              <a:defRPr/>
            </a:pPr>
            <a:r>
              <a:rPr lang="en-US" sz="2000" b="1" dirty="0">
                <a:solidFill>
                  <a:schemeClr val="bg1"/>
                </a:solidFill>
              </a:rPr>
              <a:t>801-560-5394</a:t>
            </a:r>
          </a:p>
        </p:txBody>
      </p:sp>
      <p:pic>
        <p:nvPicPr>
          <p:cNvPr id="5" name="Picture 4" descr="A qr code on a cellphone&#10;&#10;Description automatically generated">
            <a:extLst>
              <a:ext uri="{FF2B5EF4-FFF2-40B4-BE49-F238E27FC236}">
                <a16:creationId xmlns:a16="http://schemas.microsoft.com/office/drawing/2014/main" id="{E190DE35-7DCE-28AC-CB7C-2D619D4A5F46}"/>
              </a:ext>
            </a:extLst>
          </p:cNvPr>
          <p:cNvPicPr>
            <a:picLocks noChangeAspect="1"/>
          </p:cNvPicPr>
          <p:nvPr/>
        </p:nvPicPr>
        <p:blipFill>
          <a:blip r:embed="rId4"/>
          <a:stretch>
            <a:fillRect/>
          </a:stretch>
        </p:blipFill>
        <p:spPr>
          <a:xfrm>
            <a:off x="6894466" y="1870415"/>
            <a:ext cx="1801756" cy="1573833"/>
          </a:xfrm>
          <a:prstGeom prst="rect">
            <a:avLst/>
          </a:prstGeom>
        </p:spPr>
      </p:pic>
    </p:spTree>
    <p:extLst>
      <p:ext uri="{BB962C8B-B14F-4D97-AF65-F5344CB8AC3E}">
        <p14:creationId xmlns:p14="http://schemas.microsoft.com/office/powerpoint/2010/main" val="2562074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1C9E5-FE74-738E-C9E6-8BBE78C6506B}"/>
            </a:ext>
          </a:extLst>
        </p:cNvPr>
        <p:cNvGrpSpPr/>
        <p:nvPr/>
      </p:nvGrpSpPr>
      <p:grpSpPr>
        <a:xfrm>
          <a:off x="0" y="0"/>
          <a:ext cx="0" cy="0"/>
          <a:chOff x="0" y="0"/>
          <a:chExt cx="0" cy="0"/>
        </a:xfrm>
      </p:grpSpPr>
      <p:pic>
        <p:nvPicPr>
          <p:cNvPr id="6" name="Picture 5" descr="A graph with blue dots&#10;&#10;Description automatically generated">
            <a:extLst>
              <a:ext uri="{FF2B5EF4-FFF2-40B4-BE49-F238E27FC236}">
                <a16:creationId xmlns:a16="http://schemas.microsoft.com/office/drawing/2014/main" id="{B58E4009-59A7-5762-72AC-B121D9DA11C9}"/>
              </a:ext>
            </a:extLst>
          </p:cNvPr>
          <p:cNvPicPr>
            <a:picLocks noChangeAspect="1"/>
          </p:cNvPicPr>
          <p:nvPr/>
        </p:nvPicPr>
        <p:blipFill>
          <a:blip r:embed="rId3"/>
          <a:stretch>
            <a:fillRect/>
          </a:stretch>
        </p:blipFill>
        <p:spPr>
          <a:xfrm>
            <a:off x="2398502" y="809662"/>
            <a:ext cx="4129523" cy="3649860"/>
          </a:xfrm>
          <a:prstGeom prst="rect">
            <a:avLst/>
          </a:prstGeom>
        </p:spPr>
      </p:pic>
      <p:sp>
        <p:nvSpPr>
          <p:cNvPr id="3" name="Text Placeholder 18">
            <a:extLst>
              <a:ext uri="{FF2B5EF4-FFF2-40B4-BE49-F238E27FC236}">
                <a16:creationId xmlns:a16="http://schemas.microsoft.com/office/drawing/2014/main" id="{3888FC68-A74B-F503-A00D-E630CDE020E1}"/>
              </a:ext>
            </a:extLst>
          </p:cNvPr>
          <p:cNvSpPr txBox="1">
            <a:spLocks/>
          </p:cNvSpPr>
          <p:nvPr/>
        </p:nvSpPr>
        <p:spPr>
          <a:xfrm>
            <a:off x="0" y="4949190"/>
            <a:ext cx="3960495" cy="194310"/>
          </a:xfrm>
          <a:prstGeom prst="rect">
            <a:avLst/>
          </a:prstGeom>
        </p:spPr>
        <p:txBody>
          <a:bodyPr/>
          <a:lstStyle/>
          <a:p>
            <a:pPr marL="257175" indent="-257175" defTabSz="342900">
              <a:spcBef>
                <a:spcPct val="20000"/>
              </a:spcBef>
              <a:defRPr/>
            </a:pPr>
            <a:r>
              <a:rPr lang="en-US" sz="800">
                <a:latin typeface="Arial" panose="020B0604020202020204" pitchFamily="34" charset="0"/>
                <a:cs typeface="Arial" panose="020B0604020202020204" pitchFamily="34" charset="0"/>
              </a:rPr>
              <a:t>Source: Board of Governors of the Federal Reserve System</a:t>
            </a:r>
            <a:endParaRPr lang="en-US" sz="80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F4D6041C-544B-6A46-197F-E52F91D0D4BF}"/>
              </a:ext>
            </a:extLst>
          </p:cNvPr>
          <p:cNvSpPr txBox="1">
            <a:spLocks/>
          </p:cNvSpPr>
          <p:nvPr/>
        </p:nvSpPr>
        <p:spPr>
          <a:xfrm>
            <a:off x="0" y="66958"/>
            <a:ext cx="9144000" cy="49843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a:ea typeface="Tahoma" pitchFamily="34" charset="0"/>
                <a:cs typeface="Tahoma" pitchFamily="34" charset="0"/>
              </a:rPr>
              <a:t>Fed Forecast After December 2024 Meeting</a:t>
            </a:r>
          </a:p>
        </p:txBody>
      </p:sp>
      <p:sp>
        <p:nvSpPr>
          <p:cNvPr id="7" name="Rectangle 6">
            <a:extLst>
              <a:ext uri="{FF2B5EF4-FFF2-40B4-BE49-F238E27FC236}">
                <a16:creationId xmlns:a16="http://schemas.microsoft.com/office/drawing/2014/main" id="{93AE317B-685C-0C43-C3A4-480074EF6DD8}"/>
              </a:ext>
            </a:extLst>
          </p:cNvPr>
          <p:cNvSpPr/>
          <p:nvPr/>
        </p:nvSpPr>
        <p:spPr>
          <a:xfrm>
            <a:off x="3468565" y="2252474"/>
            <a:ext cx="554868" cy="175393"/>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Line Callout 1 12">
            <a:extLst>
              <a:ext uri="{FF2B5EF4-FFF2-40B4-BE49-F238E27FC236}">
                <a16:creationId xmlns:a16="http://schemas.microsoft.com/office/drawing/2014/main" id="{4DECB626-CE8C-680C-4FC1-5459FBECFD81}"/>
              </a:ext>
            </a:extLst>
          </p:cNvPr>
          <p:cNvSpPr/>
          <p:nvPr/>
        </p:nvSpPr>
        <p:spPr>
          <a:xfrm>
            <a:off x="4572000" y="3430389"/>
            <a:ext cx="1289583" cy="498430"/>
          </a:xfrm>
          <a:prstGeom prst="borderCallout1">
            <a:avLst>
              <a:gd name="adj1" fmla="val -132649"/>
              <a:gd name="adj2" fmla="val 98151"/>
              <a:gd name="adj3" fmla="val 555"/>
              <a:gd name="adj4" fmla="val 63103"/>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Neutral Rate</a:t>
            </a:r>
          </a:p>
          <a:p>
            <a:pPr algn="ctr"/>
            <a:r>
              <a:rPr lang="en-US" sz="1400" dirty="0">
                <a:solidFill>
                  <a:schemeClr val="tx1"/>
                </a:solidFill>
                <a:latin typeface="Arial" panose="020B0604020202020204" pitchFamily="34" charset="0"/>
                <a:cs typeface="Arial" panose="020B0604020202020204" pitchFamily="34" charset="0"/>
              </a:rPr>
              <a:t>3.0%</a:t>
            </a:r>
          </a:p>
        </p:txBody>
      </p:sp>
      <p:sp>
        <p:nvSpPr>
          <p:cNvPr id="8" name="Line Callout 1 7">
            <a:extLst>
              <a:ext uri="{FF2B5EF4-FFF2-40B4-BE49-F238E27FC236}">
                <a16:creationId xmlns:a16="http://schemas.microsoft.com/office/drawing/2014/main" id="{F7886E6D-1E2C-DADC-35BC-CA2A43F9E3C2}"/>
              </a:ext>
            </a:extLst>
          </p:cNvPr>
          <p:cNvSpPr/>
          <p:nvPr/>
        </p:nvSpPr>
        <p:spPr>
          <a:xfrm>
            <a:off x="1312601" y="1859207"/>
            <a:ext cx="656113" cy="498430"/>
          </a:xfrm>
          <a:prstGeom prst="borderCallout1">
            <a:avLst>
              <a:gd name="adj1" fmla="val 46306"/>
              <a:gd name="adj2" fmla="val 194930"/>
              <a:gd name="adj3" fmla="val 24845"/>
              <a:gd name="adj4" fmla="val 9886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2024</a:t>
            </a:r>
          </a:p>
          <a:p>
            <a:pPr algn="ctr"/>
            <a:r>
              <a:rPr lang="en-US" sz="1400" dirty="0">
                <a:solidFill>
                  <a:schemeClr val="tx1"/>
                </a:solidFill>
                <a:latin typeface="Arial" panose="020B0604020202020204" pitchFamily="34" charset="0"/>
                <a:cs typeface="Arial" panose="020B0604020202020204" pitchFamily="34" charset="0"/>
              </a:rPr>
              <a:t>4.3%</a:t>
            </a:r>
          </a:p>
        </p:txBody>
      </p:sp>
      <p:cxnSp>
        <p:nvCxnSpPr>
          <p:cNvPr id="14" name="Straight Connector 13">
            <a:extLst>
              <a:ext uri="{FF2B5EF4-FFF2-40B4-BE49-F238E27FC236}">
                <a16:creationId xmlns:a16="http://schemas.microsoft.com/office/drawing/2014/main" id="{CA0AEECA-2609-9602-32D1-EBF950CD9FBB}"/>
              </a:ext>
            </a:extLst>
          </p:cNvPr>
          <p:cNvCxnSpPr>
            <a:cxnSpLocks/>
          </p:cNvCxnSpPr>
          <p:nvPr/>
        </p:nvCxnSpPr>
        <p:spPr>
          <a:xfrm>
            <a:off x="2398502" y="2743243"/>
            <a:ext cx="4017314"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D0314C7-005C-221F-EF0A-84EC481BFC15}"/>
              </a:ext>
            </a:extLst>
          </p:cNvPr>
          <p:cNvSpPr txBox="1"/>
          <p:nvPr/>
        </p:nvSpPr>
        <p:spPr>
          <a:xfrm>
            <a:off x="7156892" y="1176748"/>
            <a:ext cx="1524884" cy="1077218"/>
          </a:xfrm>
          <a:prstGeom prst="rect">
            <a:avLst/>
          </a:prstGeom>
          <a:noFill/>
          <a:ln>
            <a:solidFill>
              <a:srgbClr val="FF0000"/>
            </a:solidFill>
          </a:ln>
        </p:spPr>
        <p:txBody>
          <a:bodyPr wrap="square" rtlCol="0">
            <a:spAutoFit/>
          </a:bodyPr>
          <a:lstStyle/>
          <a:p>
            <a:pPr algn="ctr"/>
            <a:r>
              <a:rPr lang="en-US" sz="1600">
                <a:solidFill>
                  <a:srgbClr val="FF0000"/>
                </a:solidFill>
                <a:latin typeface="Arial" panose="020B0604020202020204" pitchFamily="34" charset="0"/>
                <a:cs typeface="Arial" panose="020B0604020202020204" pitchFamily="34" charset="0"/>
              </a:rPr>
              <a:t>RESTRICTIVE </a:t>
            </a:r>
          </a:p>
          <a:p>
            <a:pPr algn="ctr"/>
            <a:r>
              <a:rPr lang="en-US" sz="1600">
                <a:solidFill>
                  <a:srgbClr val="FF0000"/>
                </a:solidFill>
                <a:latin typeface="Arial" panose="020B0604020202020204" pitchFamily="34" charset="0"/>
                <a:cs typeface="Arial" panose="020B0604020202020204" pitchFamily="34" charset="0"/>
              </a:rPr>
              <a:t>– </a:t>
            </a:r>
          </a:p>
          <a:p>
            <a:pPr algn="ctr"/>
            <a:r>
              <a:rPr lang="en-US" sz="1600">
                <a:solidFill>
                  <a:srgbClr val="FF0000"/>
                </a:solidFill>
                <a:latin typeface="Arial" panose="020B0604020202020204" pitchFamily="34" charset="0"/>
                <a:cs typeface="Arial" panose="020B0604020202020204" pitchFamily="34" charset="0"/>
              </a:rPr>
              <a:t>Slow the Economy</a:t>
            </a:r>
          </a:p>
        </p:txBody>
      </p:sp>
      <p:sp>
        <p:nvSpPr>
          <p:cNvPr id="18" name="TextBox 17">
            <a:extLst>
              <a:ext uri="{FF2B5EF4-FFF2-40B4-BE49-F238E27FC236}">
                <a16:creationId xmlns:a16="http://schemas.microsoft.com/office/drawing/2014/main" id="{8E4E1642-63F6-0875-E7A9-C360A24724F6}"/>
              </a:ext>
            </a:extLst>
          </p:cNvPr>
          <p:cNvSpPr txBox="1"/>
          <p:nvPr/>
        </p:nvSpPr>
        <p:spPr>
          <a:xfrm>
            <a:off x="6983604" y="3077561"/>
            <a:ext cx="1828800" cy="1077218"/>
          </a:xfrm>
          <a:prstGeom prst="rect">
            <a:avLst/>
          </a:prstGeom>
          <a:noFill/>
          <a:ln>
            <a:solidFill>
              <a:srgbClr val="00B050"/>
            </a:solidFill>
          </a:ln>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ACCOMODATIVE</a:t>
            </a:r>
          </a:p>
          <a:p>
            <a:pPr algn="ctr"/>
            <a:r>
              <a:rPr lang="en-US" sz="1600">
                <a:solidFill>
                  <a:srgbClr val="00B050"/>
                </a:solidFill>
                <a:latin typeface="Arial" panose="020B0604020202020204" pitchFamily="34" charset="0"/>
                <a:cs typeface="Arial" panose="020B0604020202020204" pitchFamily="34" charset="0"/>
              </a:rPr>
              <a:t>– </a:t>
            </a:r>
          </a:p>
          <a:p>
            <a:pPr algn="ctr"/>
            <a:r>
              <a:rPr lang="en-US" sz="1600">
                <a:solidFill>
                  <a:srgbClr val="00B050"/>
                </a:solidFill>
                <a:latin typeface="Arial" panose="020B0604020202020204" pitchFamily="34" charset="0"/>
                <a:cs typeface="Arial" panose="020B0604020202020204" pitchFamily="34" charset="0"/>
              </a:rPr>
              <a:t>Grow the Economy</a:t>
            </a:r>
          </a:p>
        </p:txBody>
      </p:sp>
      <p:sp>
        <p:nvSpPr>
          <p:cNvPr id="11" name="Line Callout 1 10">
            <a:extLst>
              <a:ext uri="{FF2B5EF4-FFF2-40B4-BE49-F238E27FC236}">
                <a16:creationId xmlns:a16="http://schemas.microsoft.com/office/drawing/2014/main" id="{96626BCB-6B66-13F7-19DB-7346C11C5D5B}"/>
              </a:ext>
            </a:extLst>
          </p:cNvPr>
          <p:cNvSpPr/>
          <p:nvPr/>
        </p:nvSpPr>
        <p:spPr>
          <a:xfrm>
            <a:off x="2564259" y="3085150"/>
            <a:ext cx="656113" cy="498430"/>
          </a:xfrm>
          <a:prstGeom prst="borderCallout1">
            <a:avLst>
              <a:gd name="adj1" fmla="val -131476"/>
              <a:gd name="adj2" fmla="val 160448"/>
              <a:gd name="adj3" fmla="val 24845"/>
              <a:gd name="adj4" fmla="val 9886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2025</a:t>
            </a:r>
          </a:p>
          <a:p>
            <a:pPr algn="ctr"/>
            <a:r>
              <a:rPr lang="en-US" sz="1400" dirty="0">
                <a:solidFill>
                  <a:schemeClr val="tx1"/>
                </a:solidFill>
                <a:latin typeface="Arial" panose="020B0604020202020204" pitchFamily="34" charset="0"/>
                <a:cs typeface="Arial" panose="020B0604020202020204" pitchFamily="34" charset="0"/>
              </a:rPr>
              <a:t>3.9%</a:t>
            </a:r>
          </a:p>
        </p:txBody>
      </p:sp>
      <p:sp>
        <p:nvSpPr>
          <p:cNvPr id="12" name="Rectangle 11">
            <a:extLst>
              <a:ext uri="{FF2B5EF4-FFF2-40B4-BE49-F238E27FC236}">
                <a16:creationId xmlns:a16="http://schemas.microsoft.com/office/drawing/2014/main" id="{50304DD7-5141-E502-EAEF-3D945A7C8053}"/>
              </a:ext>
            </a:extLst>
          </p:cNvPr>
          <p:cNvSpPr/>
          <p:nvPr/>
        </p:nvSpPr>
        <p:spPr>
          <a:xfrm>
            <a:off x="2683011" y="2015800"/>
            <a:ext cx="653704" cy="175392"/>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D42D6F85-067C-3C32-EB6F-1FFBC45686E6}"/>
              </a:ext>
            </a:extLst>
          </p:cNvPr>
          <p:cNvSpPr txBox="1"/>
          <p:nvPr/>
        </p:nvSpPr>
        <p:spPr>
          <a:xfrm>
            <a:off x="2574231" y="4419342"/>
            <a:ext cx="656113"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2024</a:t>
            </a:r>
          </a:p>
        </p:txBody>
      </p:sp>
      <p:sp>
        <p:nvSpPr>
          <p:cNvPr id="20" name="TextBox 19">
            <a:extLst>
              <a:ext uri="{FF2B5EF4-FFF2-40B4-BE49-F238E27FC236}">
                <a16:creationId xmlns:a16="http://schemas.microsoft.com/office/drawing/2014/main" id="{A3131D8D-4B54-E16D-AC30-DB7891EB69F5}"/>
              </a:ext>
            </a:extLst>
          </p:cNvPr>
          <p:cNvSpPr txBox="1"/>
          <p:nvPr/>
        </p:nvSpPr>
        <p:spPr>
          <a:xfrm>
            <a:off x="3336715" y="4419342"/>
            <a:ext cx="656113"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2025</a:t>
            </a:r>
          </a:p>
        </p:txBody>
      </p:sp>
      <p:sp>
        <p:nvSpPr>
          <p:cNvPr id="21" name="TextBox 20">
            <a:extLst>
              <a:ext uri="{FF2B5EF4-FFF2-40B4-BE49-F238E27FC236}">
                <a16:creationId xmlns:a16="http://schemas.microsoft.com/office/drawing/2014/main" id="{EF84A339-5E37-19AA-AB42-4371D65FD4A4}"/>
              </a:ext>
            </a:extLst>
          </p:cNvPr>
          <p:cNvSpPr txBox="1"/>
          <p:nvPr/>
        </p:nvSpPr>
        <p:spPr>
          <a:xfrm>
            <a:off x="4016273" y="4419342"/>
            <a:ext cx="656113"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2026</a:t>
            </a:r>
          </a:p>
        </p:txBody>
      </p:sp>
      <p:sp>
        <p:nvSpPr>
          <p:cNvPr id="22" name="TextBox 21">
            <a:extLst>
              <a:ext uri="{FF2B5EF4-FFF2-40B4-BE49-F238E27FC236}">
                <a16:creationId xmlns:a16="http://schemas.microsoft.com/office/drawing/2014/main" id="{D946E8CE-8E5F-5633-1E6A-FC2245C23000}"/>
              </a:ext>
            </a:extLst>
          </p:cNvPr>
          <p:cNvSpPr txBox="1"/>
          <p:nvPr/>
        </p:nvSpPr>
        <p:spPr>
          <a:xfrm>
            <a:off x="4731798" y="4419342"/>
            <a:ext cx="656113"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2027</a:t>
            </a:r>
          </a:p>
        </p:txBody>
      </p:sp>
      <p:sp>
        <p:nvSpPr>
          <p:cNvPr id="23" name="TextBox 22">
            <a:extLst>
              <a:ext uri="{FF2B5EF4-FFF2-40B4-BE49-F238E27FC236}">
                <a16:creationId xmlns:a16="http://schemas.microsoft.com/office/drawing/2014/main" id="{3223DF9C-12E3-A8A3-662E-C16A96E81A16}"/>
              </a:ext>
            </a:extLst>
          </p:cNvPr>
          <p:cNvSpPr txBox="1"/>
          <p:nvPr/>
        </p:nvSpPr>
        <p:spPr>
          <a:xfrm>
            <a:off x="5376882" y="4419342"/>
            <a:ext cx="964286"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Long-Run</a:t>
            </a:r>
          </a:p>
        </p:txBody>
      </p:sp>
      <p:sp>
        <p:nvSpPr>
          <p:cNvPr id="24" name="TextBox 23">
            <a:extLst>
              <a:ext uri="{FF2B5EF4-FFF2-40B4-BE49-F238E27FC236}">
                <a16:creationId xmlns:a16="http://schemas.microsoft.com/office/drawing/2014/main" id="{748C22E3-0DC4-1653-52FB-80B099A8824C}"/>
              </a:ext>
            </a:extLst>
          </p:cNvPr>
          <p:cNvSpPr txBox="1"/>
          <p:nvPr/>
        </p:nvSpPr>
        <p:spPr>
          <a:xfrm>
            <a:off x="6427524" y="730906"/>
            <a:ext cx="382696" cy="3647152"/>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7.0</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6.5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6.0</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5.5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5.0</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4.5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4.0</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3.5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3.0</a:t>
            </a:r>
          </a:p>
          <a:p>
            <a:pPr algn="ctr"/>
            <a:endParaRPr lang="en-US" sz="4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2.5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2.0</a:t>
            </a:r>
          </a:p>
          <a:p>
            <a:pPr algn="ctr"/>
            <a:endParaRPr lang="en-US" sz="4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1.5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1.0</a:t>
            </a:r>
          </a:p>
          <a:p>
            <a:pPr algn="ctr"/>
            <a:endParaRPr lang="en-US" sz="4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0.5</a:t>
            </a: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endParaRPr lang="en-US" sz="1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0</a:t>
            </a:r>
          </a:p>
        </p:txBody>
      </p:sp>
      <p:sp>
        <p:nvSpPr>
          <p:cNvPr id="2" name="TextBox 1">
            <a:extLst>
              <a:ext uri="{FF2B5EF4-FFF2-40B4-BE49-F238E27FC236}">
                <a16:creationId xmlns:a16="http://schemas.microsoft.com/office/drawing/2014/main" id="{6ACA1E95-DC9C-04EE-08B7-529102FB3708}"/>
              </a:ext>
            </a:extLst>
          </p:cNvPr>
          <p:cNvSpPr txBox="1"/>
          <p:nvPr/>
        </p:nvSpPr>
        <p:spPr>
          <a:xfrm>
            <a:off x="6109746" y="548052"/>
            <a:ext cx="690959" cy="261610"/>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Percent</a:t>
            </a:r>
          </a:p>
        </p:txBody>
      </p:sp>
      <p:sp>
        <p:nvSpPr>
          <p:cNvPr id="15" name="Line Callout 1 14">
            <a:extLst>
              <a:ext uri="{FF2B5EF4-FFF2-40B4-BE49-F238E27FC236}">
                <a16:creationId xmlns:a16="http://schemas.microsoft.com/office/drawing/2014/main" id="{D9ACD792-4464-74A6-A157-261EC14192DB}"/>
              </a:ext>
            </a:extLst>
          </p:cNvPr>
          <p:cNvSpPr/>
          <p:nvPr/>
        </p:nvSpPr>
        <p:spPr>
          <a:xfrm>
            <a:off x="3351145" y="3293536"/>
            <a:ext cx="656113" cy="498430"/>
          </a:xfrm>
          <a:prstGeom prst="borderCallout1">
            <a:avLst>
              <a:gd name="adj1" fmla="val -131476"/>
              <a:gd name="adj2" fmla="val 160448"/>
              <a:gd name="adj3" fmla="val 24845"/>
              <a:gd name="adj4" fmla="val 9886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2026</a:t>
            </a:r>
          </a:p>
          <a:p>
            <a:pPr algn="ctr"/>
            <a:r>
              <a:rPr lang="en-US" sz="1400" dirty="0">
                <a:solidFill>
                  <a:schemeClr val="tx1"/>
                </a:solidFill>
                <a:latin typeface="Arial" panose="020B0604020202020204" pitchFamily="34" charset="0"/>
                <a:cs typeface="Arial" panose="020B0604020202020204" pitchFamily="34" charset="0"/>
              </a:rPr>
              <a:t>3.4%</a:t>
            </a:r>
          </a:p>
        </p:txBody>
      </p:sp>
      <p:sp>
        <p:nvSpPr>
          <p:cNvPr id="16" name="Rectangle 15">
            <a:extLst>
              <a:ext uri="{FF2B5EF4-FFF2-40B4-BE49-F238E27FC236}">
                <a16:creationId xmlns:a16="http://schemas.microsoft.com/office/drawing/2014/main" id="{BEA7D7FA-74EB-4B28-639D-F01E9DA448FF}"/>
              </a:ext>
            </a:extLst>
          </p:cNvPr>
          <p:cNvSpPr/>
          <p:nvPr/>
        </p:nvSpPr>
        <p:spPr>
          <a:xfrm>
            <a:off x="4218127" y="2479522"/>
            <a:ext cx="554868" cy="175393"/>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66604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with a line&#10;&#10;Description automatically generated">
            <a:extLst>
              <a:ext uri="{FF2B5EF4-FFF2-40B4-BE49-F238E27FC236}">
                <a16:creationId xmlns:a16="http://schemas.microsoft.com/office/drawing/2014/main" id="{0EA3D905-D9B3-7F69-097F-E7148749CEAA}"/>
              </a:ext>
            </a:extLst>
          </p:cNvPr>
          <p:cNvPicPr>
            <a:picLocks noChangeAspect="1"/>
          </p:cNvPicPr>
          <p:nvPr/>
        </p:nvPicPr>
        <p:blipFill>
          <a:blip r:embed="rId3"/>
          <a:stretch>
            <a:fillRect/>
          </a:stretch>
        </p:blipFill>
        <p:spPr>
          <a:xfrm>
            <a:off x="739307" y="616039"/>
            <a:ext cx="7669867" cy="4121331"/>
          </a:xfrm>
          <a:prstGeom prst="rect">
            <a:avLst/>
          </a:prstGeom>
        </p:spPr>
      </p:pic>
      <p:sp>
        <p:nvSpPr>
          <p:cNvPr id="3" name="Text Placeholder 18"/>
          <p:cNvSpPr txBox="1">
            <a:spLocks/>
          </p:cNvSpPr>
          <p:nvPr/>
        </p:nvSpPr>
        <p:spPr>
          <a:xfrm>
            <a:off x="0" y="4934491"/>
            <a:ext cx="3960495" cy="194310"/>
          </a:xfrm>
          <a:prstGeom prst="rect">
            <a:avLst/>
          </a:prstGeom>
        </p:spPr>
        <p:txBody>
          <a:bodyPr/>
          <a:lstStyle/>
          <a:p>
            <a:pPr marL="257175" indent="-257175" defTabSz="342900">
              <a:spcBef>
                <a:spcPct val="20000"/>
              </a:spcBef>
              <a:defRPr/>
            </a:pPr>
            <a:r>
              <a:rPr lang="en-US" sz="800">
                <a:cs typeface="Arial" pitchFamily="34" charset="0"/>
              </a:rPr>
              <a:t>Source: Federal Reserve Bank of Atlanta</a:t>
            </a:r>
          </a:p>
          <a:p>
            <a:pPr marL="257175" indent="-257175" defTabSz="342900">
              <a:spcBef>
                <a:spcPct val="20000"/>
              </a:spcBef>
              <a:defRPr/>
            </a:pPr>
            <a:endParaRPr lang="en-US" sz="800">
              <a:solidFill>
                <a:schemeClr val="bg1"/>
              </a:solidFill>
              <a:cs typeface="Arial" pitchFamily="34" charset="0"/>
            </a:endParaRPr>
          </a:p>
        </p:txBody>
      </p:sp>
      <p:sp>
        <p:nvSpPr>
          <p:cNvPr id="4" name="Title 1"/>
          <p:cNvSpPr txBox="1">
            <a:spLocks/>
          </p:cNvSpPr>
          <p:nvPr/>
        </p:nvSpPr>
        <p:spPr>
          <a:xfrm>
            <a:off x="0" y="90218"/>
            <a:ext cx="9144000" cy="52582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ea typeface="Tahoma" pitchFamily="34" charset="0"/>
                <a:cs typeface="Tahoma" pitchFamily="34" charset="0"/>
              </a:rPr>
              <a:t>In Aug Markets Expected Aggressive Rate Cuts</a:t>
            </a:r>
          </a:p>
        </p:txBody>
      </p:sp>
      <p:sp>
        <p:nvSpPr>
          <p:cNvPr id="2" name="Line Callout 1 1">
            <a:extLst>
              <a:ext uri="{FF2B5EF4-FFF2-40B4-BE49-F238E27FC236}">
                <a16:creationId xmlns:a16="http://schemas.microsoft.com/office/drawing/2014/main" id="{BF73DE3F-65F7-4483-D4AB-15C22388DB4B}"/>
              </a:ext>
            </a:extLst>
          </p:cNvPr>
          <p:cNvSpPr/>
          <p:nvPr/>
        </p:nvSpPr>
        <p:spPr>
          <a:xfrm>
            <a:off x="7813322" y="2240038"/>
            <a:ext cx="1079827" cy="436666"/>
          </a:xfrm>
          <a:prstGeom prst="borderCallout1">
            <a:avLst>
              <a:gd name="adj1" fmla="val 194044"/>
              <a:gd name="adj2" fmla="val 17851"/>
              <a:gd name="adj3" fmla="val 100508"/>
              <a:gd name="adj4" fmla="val 3845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Mar 2027</a:t>
            </a:r>
          </a:p>
          <a:p>
            <a:pPr algn="ctr"/>
            <a:r>
              <a:rPr lang="en-US" sz="1400" dirty="0">
                <a:solidFill>
                  <a:schemeClr val="tx1"/>
                </a:solidFill>
                <a:latin typeface="Arial" panose="020B0604020202020204" pitchFamily="34" charset="0"/>
                <a:cs typeface="Arial" panose="020B0604020202020204" pitchFamily="34" charset="0"/>
              </a:rPr>
              <a:t>3.1%</a:t>
            </a:r>
          </a:p>
        </p:txBody>
      </p:sp>
      <p:sp>
        <p:nvSpPr>
          <p:cNvPr id="5" name="Line Callout 1 4">
            <a:extLst>
              <a:ext uri="{FF2B5EF4-FFF2-40B4-BE49-F238E27FC236}">
                <a16:creationId xmlns:a16="http://schemas.microsoft.com/office/drawing/2014/main" id="{5E83A007-5923-43D3-D303-D02B2C94B434}"/>
              </a:ext>
            </a:extLst>
          </p:cNvPr>
          <p:cNvSpPr/>
          <p:nvPr/>
        </p:nvSpPr>
        <p:spPr>
          <a:xfrm>
            <a:off x="4523154" y="2209732"/>
            <a:ext cx="1079827" cy="436666"/>
          </a:xfrm>
          <a:prstGeom prst="borderCallout1">
            <a:avLst>
              <a:gd name="adj1" fmla="val 194044"/>
              <a:gd name="adj2" fmla="val 17851"/>
              <a:gd name="adj3" fmla="val 100508"/>
              <a:gd name="adj4" fmla="val 3845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Dec 2025</a:t>
            </a:r>
          </a:p>
          <a:p>
            <a:pPr algn="ctr"/>
            <a:r>
              <a:rPr lang="en-US" sz="1400" dirty="0">
                <a:solidFill>
                  <a:schemeClr val="tx1"/>
                </a:solidFill>
                <a:latin typeface="Arial" panose="020B0604020202020204" pitchFamily="34" charset="0"/>
                <a:cs typeface="Arial" panose="020B0604020202020204" pitchFamily="34" charset="0"/>
              </a:rPr>
              <a:t>3.3%</a:t>
            </a:r>
          </a:p>
        </p:txBody>
      </p:sp>
    </p:spTree>
    <p:extLst>
      <p:ext uri="{BB962C8B-B14F-4D97-AF65-F5344CB8AC3E}">
        <p14:creationId xmlns:p14="http://schemas.microsoft.com/office/powerpoint/2010/main" val="2531272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84EDD-6021-25DC-D055-9FF207A491BF}"/>
            </a:ext>
          </a:extLst>
        </p:cNvPr>
        <p:cNvGrpSpPr/>
        <p:nvPr/>
      </p:nvGrpSpPr>
      <p:grpSpPr>
        <a:xfrm>
          <a:off x="0" y="0"/>
          <a:ext cx="0" cy="0"/>
          <a:chOff x="0" y="0"/>
          <a:chExt cx="0" cy="0"/>
        </a:xfrm>
      </p:grpSpPr>
      <p:pic>
        <p:nvPicPr>
          <p:cNvPr id="7" name="Picture 6" descr="A graph with a line and numbers&#10;&#10;Description automatically generated with medium confidence">
            <a:extLst>
              <a:ext uri="{FF2B5EF4-FFF2-40B4-BE49-F238E27FC236}">
                <a16:creationId xmlns:a16="http://schemas.microsoft.com/office/drawing/2014/main" id="{5CBBAC32-C584-A1FD-2772-549A1497C890}"/>
              </a:ext>
            </a:extLst>
          </p:cNvPr>
          <p:cNvPicPr>
            <a:picLocks noChangeAspect="1"/>
          </p:cNvPicPr>
          <p:nvPr/>
        </p:nvPicPr>
        <p:blipFill>
          <a:blip r:embed="rId3"/>
          <a:stretch>
            <a:fillRect/>
          </a:stretch>
        </p:blipFill>
        <p:spPr>
          <a:xfrm>
            <a:off x="736221" y="616039"/>
            <a:ext cx="7679995" cy="4088802"/>
          </a:xfrm>
          <a:prstGeom prst="rect">
            <a:avLst/>
          </a:prstGeom>
        </p:spPr>
      </p:pic>
      <p:sp>
        <p:nvSpPr>
          <p:cNvPr id="3" name="Text Placeholder 18">
            <a:extLst>
              <a:ext uri="{FF2B5EF4-FFF2-40B4-BE49-F238E27FC236}">
                <a16:creationId xmlns:a16="http://schemas.microsoft.com/office/drawing/2014/main" id="{22151F32-6CB7-DEA4-0451-A33D756C6C47}"/>
              </a:ext>
            </a:extLst>
          </p:cNvPr>
          <p:cNvSpPr txBox="1">
            <a:spLocks/>
          </p:cNvSpPr>
          <p:nvPr/>
        </p:nvSpPr>
        <p:spPr>
          <a:xfrm>
            <a:off x="0" y="4934491"/>
            <a:ext cx="3960495" cy="194310"/>
          </a:xfrm>
          <a:prstGeom prst="rect">
            <a:avLst/>
          </a:prstGeom>
        </p:spPr>
        <p:txBody>
          <a:bodyPr/>
          <a:lstStyle/>
          <a:p>
            <a:pPr marL="257175" indent="-257175" defTabSz="342900">
              <a:spcBef>
                <a:spcPct val="20000"/>
              </a:spcBef>
              <a:defRPr/>
            </a:pPr>
            <a:r>
              <a:rPr lang="en-US" sz="800">
                <a:cs typeface="Arial" pitchFamily="34" charset="0"/>
              </a:rPr>
              <a:t>Source: Federal Reserve Bank of Atlanta</a:t>
            </a:r>
          </a:p>
          <a:p>
            <a:pPr marL="257175" indent="-257175" defTabSz="342900">
              <a:spcBef>
                <a:spcPct val="20000"/>
              </a:spcBef>
              <a:defRPr/>
            </a:pPr>
            <a:endParaRPr lang="en-US" sz="800">
              <a:solidFill>
                <a:schemeClr val="bg1"/>
              </a:solidFill>
              <a:cs typeface="Arial" pitchFamily="34" charset="0"/>
            </a:endParaRPr>
          </a:p>
        </p:txBody>
      </p:sp>
      <p:sp>
        <p:nvSpPr>
          <p:cNvPr id="4" name="Title 1">
            <a:extLst>
              <a:ext uri="{FF2B5EF4-FFF2-40B4-BE49-F238E27FC236}">
                <a16:creationId xmlns:a16="http://schemas.microsoft.com/office/drawing/2014/main" id="{D26E4F6A-8371-3A80-B93A-A3749D83CDFA}"/>
              </a:ext>
            </a:extLst>
          </p:cNvPr>
          <p:cNvSpPr txBox="1">
            <a:spLocks/>
          </p:cNvSpPr>
          <p:nvPr/>
        </p:nvSpPr>
        <p:spPr>
          <a:xfrm>
            <a:off x="0" y="90218"/>
            <a:ext cx="9144000" cy="52582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ea typeface="Tahoma" pitchFamily="34" charset="0"/>
                <a:cs typeface="Tahoma" pitchFamily="34" charset="0"/>
              </a:rPr>
              <a:t>Markets Now Expect Few Additional Rate Cuts</a:t>
            </a:r>
          </a:p>
        </p:txBody>
      </p:sp>
      <p:sp>
        <p:nvSpPr>
          <p:cNvPr id="2" name="Line Callout 1 1">
            <a:extLst>
              <a:ext uri="{FF2B5EF4-FFF2-40B4-BE49-F238E27FC236}">
                <a16:creationId xmlns:a16="http://schemas.microsoft.com/office/drawing/2014/main" id="{35B87F64-7E91-D1A2-106E-866BB8D884BE}"/>
              </a:ext>
            </a:extLst>
          </p:cNvPr>
          <p:cNvSpPr/>
          <p:nvPr/>
        </p:nvSpPr>
        <p:spPr>
          <a:xfrm>
            <a:off x="3476567" y="2120266"/>
            <a:ext cx="1079827" cy="436666"/>
          </a:xfrm>
          <a:prstGeom prst="borderCallout1">
            <a:avLst>
              <a:gd name="adj1" fmla="val 165828"/>
              <a:gd name="adj2" fmla="val 2297"/>
              <a:gd name="adj3" fmla="val 100508"/>
              <a:gd name="adj4" fmla="val 3845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Dec 2025</a:t>
            </a:r>
          </a:p>
          <a:p>
            <a:pPr algn="ctr"/>
            <a:r>
              <a:rPr lang="en-US" sz="1400" dirty="0">
                <a:solidFill>
                  <a:schemeClr val="tx1"/>
                </a:solidFill>
                <a:latin typeface="Arial" panose="020B0604020202020204" pitchFamily="34" charset="0"/>
                <a:cs typeface="Arial" panose="020B0604020202020204" pitchFamily="34" charset="0"/>
              </a:rPr>
              <a:t>4.0%</a:t>
            </a:r>
          </a:p>
        </p:txBody>
      </p:sp>
      <p:sp>
        <p:nvSpPr>
          <p:cNvPr id="8" name="Line Callout 1 7">
            <a:extLst>
              <a:ext uri="{FF2B5EF4-FFF2-40B4-BE49-F238E27FC236}">
                <a16:creationId xmlns:a16="http://schemas.microsoft.com/office/drawing/2014/main" id="{2892D1A3-E66C-8A20-4247-78FFF84C40AD}"/>
              </a:ext>
            </a:extLst>
          </p:cNvPr>
          <p:cNvSpPr/>
          <p:nvPr/>
        </p:nvSpPr>
        <p:spPr>
          <a:xfrm>
            <a:off x="6661416" y="2205972"/>
            <a:ext cx="1079827" cy="436666"/>
          </a:xfrm>
          <a:prstGeom prst="borderCallout1">
            <a:avLst>
              <a:gd name="adj1" fmla="val 150870"/>
              <a:gd name="adj2" fmla="val 4025"/>
              <a:gd name="adj3" fmla="val 100508"/>
              <a:gd name="adj4" fmla="val 3845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Mar 2027</a:t>
            </a:r>
          </a:p>
          <a:p>
            <a:pPr algn="ctr"/>
            <a:r>
              <a:rPr lang="en-US" sz="1400" dirty="0">
                <a:solidFill>
                  <a:schemeClr val="tx1"/>
                </a:solidFill>
                <a:latin typeface="Arial" panose="020B0604020202020204" pitchFamily="34" charset="0"/>
                <a:cs typeface="Arial" panose="020B0604020202020204" pitchFamily="34" charset="0"/>
              </a:rPr>
              <a:t>4.0%</a:t>
            </a:r>
          </a:p>
        </p:txBody>
      </p:sp>
    </p:spTree>
    <p:extLst>
      <p:ext uri="{BB962C8B-B14F-4D97-AF65-F5344CB8AC3E}">
        <p14:creationId xmlns:p14="http://schemas.microsoft.com/office/powerpoint/2010/main" val="993150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2F4B1-EB87-71AE-CBFC-20FE55DD4AD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01021C59-6AAC-BCDB-7072-0785350F0C8B}"/>
              </a:ext>
            </a:extLst>
          </p:cNvPr>
          <p:cNvSpPr/>
          <p:nvPr/>
        </p:nvSpPr>
        <p:spPr>
          <a:xfrm>
            <a:off x="0" y="4935751"/>
            <a:ext cx="1588897" cy="230832"/>
          </a:xfrm>
          <a:prstGeom prst="rect">
            <a:avLst/>
          </a:prstGeom>
        </p:spPr>
        <p:txBody>
          <a:bodyPr wrap="none">
            <a:spAutoFit/>
          </a:bodyPr>
          <a:lstStyle/>
          <a:p>
            <a:r>
              <a:rPr lang="en-US" sz="900"/>
              <a:t>Source: Wall Street Journal</a:t>
            </a:r>
          </a:p>
        </p:txBody>
      </p:sp>
      <p:sp>
        <p:nvSpPr>
          <p:cNvPr id="4" name="Title 1">
            <a:extLst>
              <a:ext uri="{FF2B5EF4-FFF2-40B4-BE49-F238E27FC236}">
                <a16:creationId xmlns:a16="http://schemas.microsoft.com/office/drawing/2014/main" id="{5C636A33-474C-A157-21E6-F1CF2754DED8}"/>
              </a:ext>
            </a:extLst>
          </p:cNvPr>
          <p:cNvSpPr>
            <a:spLocks noGrp="1"/>
          </p:cNvSpPr>
          <p:nvPr>
            <p:ph type="title"/>
          </p:nvPr>
        </p:nvSpPr>
        <p:spPr>
          <a:xfrm>
            <a:off x="1" y="65426"/>
            <a:ext cx="9143996" cy="598993"/>
          </a:xfrm>
        </p:spPr>
        <p:txBody>
          <a:bodyPr>
            <a:normAutofit/>
          </a:bodyPr>
          <a:lstStyle/>
          <a:p>
            <a:pPr algn="ctr"/>
            <a:r>
              <a:rPr lang="en-US" sz="3000" dirty="0">
                <a:solidFill>
                  <a:schemeClr val="tx1"/>
                </a:solidFill>
                <a:latin typeface="Calibri" panose="020F0502020204030204" pitchFamily="34" charset="0"/>
                <a:cs typeface="Calibri" panose="020F0502020204030204" pitchFamily="34" charset="0"/>
              </a:rPr>
              <a:t>Treasury Yield Curve Switch Back To Upward-Sloping</a:t>
            </a:r>
          </a:p>
        </p:txBody>
      </p:sp>
      <p:pic>
        <p:nvPicPr>
          <p:cNvPr id="5" name="Picture 4" descr="A graph with a line and a line&#10;&#10;Description automatically generated">
            <a:extLst>
              <a:ext uri="{FF2B5EF4-FFF2-40B4-BE49-F238E27FC236}">
                <a16:creationId xmlns:a16="http://schemas.microsoft.com/office/drawing/2014/main" id="{75E01863-5001-2ADB-4F93-67DA3D4EA473}"/>
              </a:ext>
            </a:extLst>
          </p:cNvPr>
          <p:cNvPicPr>
            <a:picLocks noChangeAspect="1"/>
          </p:cNvPicPr>
          <p:nvPr/>
        </p:nvPicPr>
        <p:blipFill>
          <a:blip r:embed="rId3"/>
          <a:stretch>
            <a:fillRect/>
          </a:stretch>
        </p:blipFill>
        <p:spPr>
          <a:xfrm>
            <a:off x="711200" y="666750"/>
            <a:ext cx="7721600" cy="3810000"/>
          </a:xfrm>
          <a:prstGeom prst="rect">
            <a:avLst/>
          </a:prstGeom>
        </p:spPr>
      </p:pic>
    </p:spTree>
    <p:extLst>
      <p:ext uri="{BB962C8B-B14F-4D97-AF65-F5344CB8AC3E}">
        <p14:creationId xmlns:p14="http://schemas.microsoft.com/office/powerpoint/2010/main" val="2843644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FA0F4-85ED-18B8-D128-45BE6D41050A}"/>
            </a:ext>
          </a:extLst>
        </p:cNvPr>
        <p:cNvGrpSpPr/>
        <p:nvPr/>
      </p:nvGrpSpPr>
      <p:grpSpPr>
        <a:xfrm>
          <a:off x="0" y="0"/>
          <a:ext cx="0" cy="0"/>
          <a:chOff x="0" y="0"/>
          <a:chExt cx="0" cy="0"/>
        </a:xfrm>
      </p:grpSpPr>
      <p:pic>
        <p:nvPicPr>
          <p:cNvPr id="5" name="Picture 4" descr="A graph of stock market&#10;&#10;Description automatically generated">
            <a:extLst>
              <a:ext uri="{FF2B5EF4-FFF2-40B4-BE49-F238E27FC236}">
                <a16:creationId xmlns:a16="http://schemas.microsoft.com/office/drawing/2014/main" id="{B883F520-2349-EA38-3731-BDEB6ED31D94}"/>
              </a:ext>
            </a:extLst>
          </p:cNvPr>
          <p:cNvPicPr>
            <a:picLocks noChangeAspect="1"/>
          </p:cNvPicPr>
          <p:nvPr/>
        </p:nvPicPr>
        <p:blipFill>
          <a:blip r:embed="rId3"/>
          <a:stretch>
            <a:fillRect/>
          </a:stretch>
        </p:blipFill>
        <p:spPr>
          <a:xfrm>
            <a:off x="251928" y="690464"/>
            <a:ext cx="8658283" cy="3961364"/>
          </a:xfrm>
          <a:prstGeom prst="rect">
            <a:avLst/>
          </a:prstGeom>
        </p:spPr>
      </p:pic>
      <p:sp>
        <p:nvSpPr>
          <p:cNvPr id="22" name="Rectangle 21">
            <a:extLst>
              <a:ext uri="{FF2B5EF4-FFF2-40B4-BE49-F238E27FC236}">
                <a16:creationId xmlns:a16="http://schemas.microsoft.com/office/drawing/2014/main" id="{E06E6136-1ABB-91FA-42AC-E19057DA484B}"/>
              </a:ext>
            </a:extLst>
          </p:cNvPr>
          <p:cNvSpPr/>
          <p:nvPr/>
        </p:nvSpPr>
        <p:spPr>
          <a:xfrm>
            <a:off x="0" y="4935751"/>
            <a:ext cx="941283" cy="230832"/>
          </a:xfrm>
          <a:prstGeom prst="rect">
            <a:avLst/>
          </a:prstGeom>
        </p:spPr>
        <p:txBody>
          <a:bodyPr wrap="none">
            <a:spAutoFit/>
          </a:bodyPr>
          <a:lstStyle/>
          <a:p>
            <a:r>
              <a:rPr lang="en-US" sz="900" dirty="0"/>
              <a:t>Source: CNBC</a:t>
            </a:r>
          </a:p>
        </p:txBody>
      </p:sp>
      <p:sp>
        <p:nvSpPr>
          <p:cNvPr id="4" name="Title 1">
            <a:extLst>
              <a:ext uri="{FF2B5EF4-FFF2-40B4-BE49-F238E27FC236}">
                <a16:creationId xmlns:a16="http://schemas.microsoft.com/office/drawing/2014/main" id="{1253F094-D362-30D6-116B-B26A213B3728}"/>
              </a:ext>
            </a:extLst>
          </p:cNvPr>
          <p:cNvSpPr>
            <a:spLocks noGrp="1"/>
          </p:cNvSpPr>
          <p:nvPr>
            <p:ph type="title"/>
          </p:nvPr>
        </p:nvSpPr>
        <p:spPr>
          <a:xfrm>
            <a:off x="0" y="44111"/>
            <a:ext cx="9143996" cy="598993"/>
          </a:xfrm>
          <a:solidFill>
            <a:schemeClr val="bg1"/>
          </a:solidFill>
        </p:spPr>
        <p:txBody>
          <a:bodyPr>
            <a:noAutofit/>
          </a:bodyPr>
          <a:lstStyle/>
          <a:p>
            <a:pPr algn="ctr"/>
            <a:r>
              <a:rPr lang="en-US" sz="3200" dirty="0">
                <a:solidFill>
                  <a:schemeClr val="tx1"/>
                </a:solidFill>
                <a:latin typeface="Calibri" panose="020F0502020204030204" pitchFamily="34" charset="0"/>
                <a:cs typeface="Calibri" panose="020F0502020204030204" pitchFamily="34" charset="0"/>
              </a:rPr>
              <a:t>Large Diversion Between Long and Short-Term Rates</a:t>
            </a:r>
          </a:p>
        </p:txBody>
      </p:sp>
      <p:sp>
        <p:nvSpPr>
          <p:cNvPr id="8" name="Line Callout 1 7">
            <a:extLst>
              <a:ext uri="{FF2B5EF4-FFF2-40B4-BE49-F238E27FC236}">
                <a16:creationId xmlns:a16="http://schemas.microsoft.com/office/drawing/2014/main" id="{E4F5FF15-72D6-28D5-E4F1-A515D1F22269}"/>
              </a:ext>
            </a:extLst>
          </p:cNvPr>
          <p:cNvSpPr/>
          <p:nvPr/>
        </p:nvSpPr>
        <p:spPr>
          <a:xfrm>
            <a:off x="1192518" y="2150827"/>
            <a:ext cx="682934" cy="473664"/>
          </a:xfrm>
          <a:prstGeom prst="borderCallout1">
            <a:avLst>
              <a:gd name="adj1" fmla="val 34599"/>
              <a:gd name="adj2" fmla="val 191849"/>
              <a:gd name="adj3" fmla="val 30817"/>
              <a:gd name="adj4" fmla="val 99290"/>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April</a:t>
            </a:r>
          </a:p>
          <a:p>
            <a:pPr algn="ctr"/>
            <a:r>
              <a:rPr lang="en-US" sz="1400" dirty="0">
                <a:solidFill>
                  <a:schemeClr val="tx1"/>
                </a:solidFill>
                <a:latin typeface="Arial" panose="020B0604020202020204" pitchFamily="34" charset="0"/>
                <a:cs typeface="Arial" panose="020B0604020202020204" pitchFamily="34" charset="0"/>
              </a:rPr>
              <a:t>4.7%</a:t>
            </a:r>
          </a:p>
        </p:txBody>
      </p:sp>
      <p:sp>
        <p:nvSpPr>
          <p:cNvPr id="6" name="Line Callout 1 5">
            <a:extLst>
              <a:ext uri="{FF2B5EF4-FFF2-40B4-BE49-F238E27FC236}">
                <a16:creationId xmlns:a16="http://schemas.microsoft.com/office/drawing/2014/main" id="{ED0EC45F-F7A3-4A4F-8601-A1258906BE35}"/>
              </a:ext>
            </a:extLst>
          </p:cNvPr>
          <p:cNvSpPr/>
          <p:nvPr/>
        </p:nvSpPr>
        <p:spPr>
          <a:xfrm>
            <a:off x="5032702" y="2581081"/>
            <a:ext cx="682934" cy="473664"/>
          </a:xfrm>
          <a:prstGeom prst="borderCallout1">
            <a:avLst>
              <a:gd name="adj1" fmla="val 239467"/>
              <a:gd name="adj2" fmla="val 94845"/>
              <a:gd name="adj3" fmla="val 99763"/>
              <a:gd name="adj4" fmla="val 67866"/>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Sept</a:t>
            </a:r>
          </a:p>
          <a:p>
            <a:pPr algn="ctr"/>
            <a:r>
              <a:rPr lang="en-US" sz="1400" dirty="0">
                <a:solidFill>
                  <a:schemeClr val="tx1"/>
                </a:solidFill>
                <a:latin typeface="Arial" panose="020B0604020202020204" pitchFamily="34" charset="0"/>
                <a:cs typeface="Arial" panose="020B0604020202020204" pitchFamily="34" charset="0"/>
              </a:rPr>
              <a:t>3.6%</a:t>
            </a:r>
          </a:p>
        </p:txBody>
      </p:sp>
      <p:sp>
        <p:nvSpPr>
          <p:cNvPr id="7" name="Line Callout 1 6">
            <a:extLst>
              <a:ext uri="{FF2B5EF4-FFF2-40B4-BE49-F238E27FC236}">
                <a16:creationId xmlns:a16="http://schemas.microsoft.com/office/drawing/2014/main" id="{2EB13BF5-CA3B-7377-0D3B-1D25017D7240}"/>
              </a:ext>
            </a:extLst>
          </p:cNvPr>
          <p:cNvSpPr/>
          <p:nvPr/>
        </p:nvSpPr>
        <p:spPr>
          <a:xfrm>
            <a:off x="599816" y="3758935"/>
            <a:ext cx="682934" cy="473664"/>
          </a:xfrm>
          <a:prstGeom prst="borderCallout1">
            <a:avLst>
              <a:gd name="adj1" fmla="val -115112"/>
              <a:gd name="adj2" fmla="val -36315"/>
              <a:gd name="adj3" fmla="val 3239"/>
              <a:gd name="adj4" fmla="val 26878"/>
            </a:avLst>
          </a:prstGeom>
          <a:solidFill>
            <a:schemeClr val="bg1"/>
          </a:solid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Jan</a:t>
            </a:r>
          </a:p>
          <a:p>
            <a:pPr algn="ctr"/>
            <a:r>
              <a:rPr lang="en-US" sz="1400" dirty="0">
                <a:solidFill>
                  <a:schemeClr val="tx1"/>
                </a:solidFill>
                <a:latin typeface="Arial" panose="020B0604020202020204" pitchFamily="34" charset="0"/>
                <a:cs typeface="Arial" panose="020B0604020202020204" pitchFamily="34" charset="0"/>
              </a:rPr>
              <a:t>3.9%</a:t>
            </a:r>
          </a:p>
        </p:txBody>
      </p:sp>
    </p:spTree>
    <p:extLst>
      <p:ext uri="{BB962C8B-B14F-4D97-AF65-F5344CB8AC3E}">
        <p14:creationId xmlns:p14="http://schemas.microsoft.com/office/powerpoint/2010/main" val="5370780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0000000-0000-0000-0000-000000000000"/>
  <p:tag name="SLIDO_EVENT_UUID" val="58fd08bf-7272-4ad4-acab-c474e679507b"/>
  <p:tag name="SLIDO_EVENT_SECTION_UUID" val="6d5b1d6d-a6a4-4afe-9a47-78d3e6512608"/>
</p:tagLst>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70189</TotalTime>
  <Words>2662</Words>
  <Application>Microsoft Macintosh PowerPoint</Application>
  <PresentationFormat>On-screen Show (16:9)</PresentationFormat>
  <Paragraphs>626</Paragraphs>
  <Slides>42</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Aptos Narrow</vt:lpstr>
      <vt:lpstr>Arial</vt:lpstr>
      <vt:lpstr>Calibri</vt:lpstr>
      <vt:lpstr>Tahoma</vt:lpstr>
      <vt:lpstr>Office Theme</vt:lpstr>
      <vt:lpstr>Zions Bank Economic Overview</vt:lpstr>
      <vt:lpstr>2024 Economic Review</vt:lpstr>
      <vt:lpstr>PowerPoint Presentation</vt:lpstr>
      <vt:lpstr>PowerPoint Presentation</vt:lpstr>
      <vt:lpstr>PowerPoint Presentation</vt:lpstr>
      <vt:lpstr>PowerPoint Presentation</vt:lpstr>
      <vt:lpstr>PowerPoint Presentation</vt:lpstr>
      <vt:lpstr>Treasury Yield Curve Switch Back To Upward-Sloping</vt:lpstr>
      <vt:lpstr>Large Diversion Between Long and Short-Term Rates</vt:lpstr>
      <vt:lpstr>December 2024 Employment Indicators</vt:lpstr>
      <vt:lpstr>U.S. Job Growth Accelerated in December</vt:lpstr>
      <vt:lpstr>U.S. Unemployment Rate Dropped in December</vt:lpstr>
      <vt:lpstr>PowerPoint Presentation</vt:lpstr>
      <vt:lpstr>Wage Growth Slowed in December</vt:lpstr>
      <vt:lpstr>Inflation Increased in November</vt:lpstr>
      <vt:lpstr>Core Inflation Unchanged in November</vt:lpstr>
      <vt:lpstr>Food Price Inflation Increased in November</vt:lpstr>
      <vt:lpstr>Meat, Poultry, Fish, and Eggs Prices Jumped in Nov</vt:lpstr>
      <vt:lpstr>Motor Fuel Prices Lower Than One Year Ago</vt:lpstr>
      <vt:lpstr>Housing Inflation Slowed in November</vt:lpstr>
      <vt:lpstr>Services Price Inflation Slowing But Too High</vt:lpstr>
      <vt:lpstr>PowerPoint Presentation</vt:lpstr>
      <vt:lpstr>PowerPoint Presentation</vt:lpstr>
      <vt:lpstr>PowerPoint Presentation</vt:lpstr>
      <vt:lpstr>Retail Spending by Income</vt:lpstr>
      <vt:lpstr>Spending on National Debt  Is Now Larger than Defense, Medicare, and Medicaid</vt:lpstr>
      <vt:lpstr>Social Security is Approaching Insolvency</vt:lpstr>
      <vt:lpstr>PowerPoint Presentation</vt:lpstr>
      <vt:lpstr>Utah Population Growth Among Highest in Nation</vt:lpstr>
      <vt:lpstr>PowerPoint Presentation</vt:lpstr>
      <vt:lpstr>Utah Employment Growth Higher Than Nation</vt:lpstr>
      <vt:lpstr>PowerPoint Presentation</vt:lpstr>
      <vt:lpstr>PowerPoint Presentation</vt:lpstr>
      <vt:lpstr>Utah Unemployment Lower Than the Nation</vt:lpstr>
      <vt:lpstr>PowerPoint Presentation</vt:lpstr>
      <vt:lpstr>PowerPoint Presentation</vt:lpstr>
      <vt:lpstr>PowerPoint Presentation</vt:lpstr>
      <vt:lpstr>PowerPoint Presentation</vt:lpstr>
      <vt:lpstr>PowerPoint Presentation</vt:lpstr>
      <vt:lpstr>PowerPoint Presentation</vt:lpstr>
      <vt:lpstr>2025 Economic Outlook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Zions Bancorporation</dc:creator>
  <cp:lastModifiedBy>Robert Spendlove</cp:lastModifiedBy>
  <cp:revision>623</cp:revision>
  <cp:lastPrinted>2025-01-14T01:45:13Z</cp:lastPrinted>
  <dcterms:created xsi:type="dcterms:W3CDTF">2017-03-03T21:27:32Z</dcterms:created>
  <dcterms:modified xsi:type="dcterms:W3CDTF">2025-01-14T01:45:18Z</dcterms:modified>
</cp:coreProperties>
</file>