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Montserrat" pitchFamily="2" charset="77"/>
      <p:regular r:id="rId9"/>
      <p:bold r:id="rId10"/>
      <p:italic r:id="rId11"/>
      <p:boldItalic r:id="rId12"/>
    </p:embeddedFont>
    <p:embeddedFont>
      <p:font typeface="Montserrat Bold" pitchFamily="2" charset="77"/>
      <p:regular r:id="rId13"/>
      <p:bold r:id="rId14"/>
    </p:embeddedFont>
    <p:embeddedFont>
      <p:font typeface="Montserrat Italics" pitchFamily="2" charset="77"/>
      <p:regular r:id="rId15"/>
      <p:italic r:id="rId16"/>
    </p:embeddedFont>
    <p:embeddedFont>
      <p:font typeface="Raleway" pitchFamily="2" charset="77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8" autoAdjust="0"/>
  </p:normalViewPr>
  <p:slideViewPr>
    <p:cSldViewPr>
      <p:cViewPr varScale="1">
        <p:scale>
          <a:sx n="69" d="100"/>
          <a:sy n="69" d="100"/>
        </p:scale>
        <p:origin x="256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A6614-C317-0E47-9617-4D64752249BB}" type="datetimeFigureOut">
              <a:rPr lang="en-US" smtClean="0"/>
              <a:t>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45930-204F-BE4A-92E1-9B5448AEA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2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45930-204F-BE4A-92E1-9B5448AEAD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8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www.usnews.com/news/best-states/rankings/education?utm_source=%23OneUtah+Newsletter&amp;utm_campaign=6d5cee87f3-oneutah05242024_COPY_01&amp;utm_medium=email&amp;utm_term=0_ba67f5ca72-6d5cee87f3-42794062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rchbridgeinstitute.org/social-mobility-in-the-50-states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296" b="-9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142477" y="5346479"/>
            <a:ext cx="8003046" cy="147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3"/>
              </a:lnSpc>
            </a:pPr>
            <a:r>
              <a:rPr lang="en-US" sz="4216" i="1" dirty="0">
                <a:solidFill>
                  <a:srgbClr val="092449"/>
                </a:solidFill>
                <a:latin typeface="Montserrat" pitchFamily="2" charset="77"/>
                <a:ea typeface="Montserrat Italics"/>
                <a:cs typeface="Montserrat Italics"/>
                <a:sym typeface="Montserrat Italics"/>
              </a:rPr>
              <a:t>President of the Utah Senate </a:t>
            </a:r>
          </a:p>
          <a:p>
            <a:pPr algn="ctr">
              <a:lnSpc>
                <a:spcPts val="5903"/>
              </a:lnSpc>
            </a:pPr>
            <a:endParaRPr lang="en-US" sz="4216" i="1" dirty="0">
              <a:solidFill>
                <a:srgbClr val="092449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032441" y="6357788"/>
            <a:ext cx="9888699" cy="0"/>
          </a:xfrm>
          <a:prstGeom prst="line">
            <a:avLst/>
          </a:prstGeom>
          <a:ln w="19050" cap="flat">
            <a:solidFill>
              <a:srgbClr val="09244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032441" y="3500311"/>
            <a:ext cx="10223119" cy="162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12"/>
              </a:lnSpc>
            </a:pPr>
            <a:r>
              <a:rPr lang="en-US" sz="9652" b="1" dirty="0">
                <a:solidFill>
                  <a:srgbClr val="092449"/>
                </a:solidFill>
                <a:latin typeface="Montserrat" pitchFamily="2" charset="77"/>
                <a:ea typeface="Baskerville" panose="02020502070401020303" pitchFamily="18" charset="0"/>
                <a:cs typeface="Angsana New" panose="02020603050405020304" pitchFamily="18" charset="-34"/>
                <a:sym typeface="Playfair Display SC"/>
              </a:rPr>
              <a:t>J. Stuart Adams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03097" y="6617776"/>
            <a:ext cx="7081807" cy="58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4"/>
              </a:lnSpc>
            </a:pPr>
            <a:r>
              <a:rPr lang="en-US" sz="3467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Utah Taxpayers Association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811206" y="3496659"/>
            <a:ext cx="8823460" cy="1009494"/>
            <a:chOff x="0" y="-57150"/>
            <a:chExt cx="11764614" cy="1345993"/>
          </a:xfrm>
        </p:grpSpPr>
        <p:sp>
          <p:nvSpPr>
            <p:cNvPr id="4" name="TextBox 4"/>
            <p:cNvSpPr txBox="1"/>
            <p:nvPr/>
          </p:nvSpPr>
          <p:spPr>
            <a:xfrm>
              <a:off x="1648840" y="-57150"/>
              <a:ext cx="8143674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NO. 1 ECONOMIC OUTLOOK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48840" y="627807"/>
              <a:ext cx="10115774" cy="661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2994" dirty="0">
                  <a:solidFill>
                    <a:srgbClr val="12325D"/>
                  </a:solidFill>
                  <a:latin typeface="Raleway"/>
                  <a:ea typeface="Raleway"/>
                  <a:cs typeface="Raleway"/>
                  <a:sym typeface="Raleway"/>
                </a:rPr>
                <a:t>Rich States, Poor States (17 years running)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403745" cy="1266879"/>
            </a:xfrm>
            <a:custGeom>
              <a:avLst/>
              <a:gdLst/>
              <a:ahLst/>
              <a:cxnLst/>
              <a:rect l="l" t="t" r="r" b="b"/>
              <a:pathLst>
                <a:path w="1403745" h="1266879">
                  <a:moveTo>
                    <a:pt x="0" y="0"/>
                  </a:moveTo>
                  <a:lnTo>
                    <a:pt x="1403745" y="0"/>
                  </a:lnTo>
                  <a:lnTo>
                    <a:pt x="1403745" y="1266879"/>
                  </a:lnTo>
                  <a:lnTo>
                    <a:pt x="0" y="126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1206" y="7608994"/>
            <a:ext cx="8332794" cy="1004388"/>
            <a:chOff x="0" y="-57149"/>
            <a:chExt cx="11110392" cy="1339184"/>
          </a:xfrm>
        </p:grpSpPr>
        <p:sp>
          <p:nvSpPr>
            <p:cNvPr id="8" name="TextBox 8"/>
            <p:cNvSpPr txBox="1"/>
            <p:nvPr/>
          </p:nvSpPr>
          <p:spPr>
            <a:xfrm>
              <a:off x="1577995" y="-57149"/>
              <a:ext cx="9532397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BEST JOB ENVIRONMENT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77995" y="627807"/>
              <a:ext cx="6777301" cy="654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2994" dirty="0">
                  <a:solidFill>
                    <a:srgbClr val="12325D"/>
                  </a:solidFill>
                  <a:latin typeface="Raleway"/>
                  <a:ea typeface="Raleway"/>
                  <a:cs typeface="Raleway"/>
                  <a:sym typeface="Raleway"/>
                </a:rPr>
                <a:t>U.S. News &amp; World Report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403745" cy="1266879"/>
            </a:xfrm>
            <a:custGeom>
              <a:avLst/>
              <a:gdLst/>
              <a:ahLst/>
              <a:cxnLst/>
              <a:rect l="l" t="t" r="r" b="b"/>
              <a:pathLst>
                <a:path w="1403745" h="1266879">
                  <a:moveTo>
                    <a:pt x="0" y="0"/>
                  </a:moveTo>
                  <a:lnTo>
                    <a:pt x="1403745" y="0"/>
                  </a:lnTo>
                  <a:lnTo>
                    <a:pt x="1403745" y="1266879"/>
                  </a:lnTo>
                  <a:lnTo>
                    <a:pt x="0" y="126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1206" y="2140320"/>
            <a:ext cx="8951229" cy="1000454"/>
            <a:chOff x="0" y="-25101"/>
            <a:chExt cx="11934972" cy="1333938"/>
          </a:xfrm>
        </p:grpSpPr>
        <p:sp>
          <p:nvSpPr>
            <p:cNvPr id="12" name="TextBox 12"/>
            <p:cNvSpPr txBox="1"/>
            <p:nvPr/>
          </p:nvSpPr>
          <p:spPr>
            <a:xfrm>
              <a:off x="1569963" y="-25101"/>
              <a:ext cx="6785333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Menlo" panose="020B0609030804020204" pitchFamily="49" charset="0"/>
                  <a:sym typeface="League Spartan"/>
                </a:rPr>
                <a:t>NO. 1 STATE OVERALL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69963" y="659856"/>
              <a:ext cx="10365009" cy="648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2700" dirty="0">
                  <a:solidFill>
                    <a:srgbClr val="12325D"/>
                  </a:solidFill>
                  <a:latin typeface="Raleway"/>
                  <a:ea typeface="Raleway"/>
                  <a:cs typeface="Raleway"/>
                  <a:sym typeface="Raleway"/>
                </a:rPr>
                <a:t>U.S. News and World Report (2 years in a row)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403745" cy="1266879"/>
            </a:xfrm>
            <a:custGeom>
              <a:avLst/>
              <a:gdLst/>
              <a:ahLst/>
              <a:cxnLst/>
              <a:rect l="l" t="t" r="r" b="b"/>
              <a:pathLst>
                <a:path w="1403745" h="1266879">
                  <a:moveTo>
                    <a:pt x="0" y="0"/>
                  </a:moveTo>
                  <a:lnTo>
                    <a:pt x="1403745" y="0"/>
                  </a:lnTo>
                  <a:lnTo>
                    <a:pt x="1403745" y="1266879"/>
                  </a:lnTo>
                  <a:lnTo>
                    <a:pt x="0" y="126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1206" y="4877034"/>
            <a:ext cx="7712550" cy="1009495"/>
            <a:chOff x="0" y="-25101"/>
            <a:chExt cx="10283400" cy="1345993"/>
          </a:xfrm>
        </p:grpSpPr>
        <p:sp>
          <p:nvSpPr>
            <p:cNvPr id="16" name="TextBox 16"/>
            <p:cNvSpPr txBox="1"/>
            <p:nvPr/>
          </p:nvSpPr>
          <p:spPr>
            <a:xfrm>
              <a:off x="1569961" y="-25101"/>
              <a:ext cx="8713439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NO. 1 FOR SOCIAL MOBILITY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69963" y="659856"/>
              <a:ext cx="5372371" cy="661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2994" dirty="0" err="1">
                  <a:solidFill>
                    <a:srgbClr val="12325D"/>
                  </a:solidFill>
                  <a:latin typeface="Raleway"/>
                  <a:ea typeface="Raleway"/>
                  <a:cs typeface="Raleway"/>
                  <a:sym typeface="Raleway"/>
                </a:rPr>
                <a:t>Archbridge</a:t>
              </a:r>
              <a:r>
                <a:rPr lang="en-US" sz="2994" dirty="0">
                  <a:solidFill>
                    <a:srgbClr val="12325D"/>
                  </a:solidFill>
                  <a:latin typeface="Raleway"/>
                  <a:ea typeface="Raleway"/>
                  <a:cs typeface="Raleway"/>
                  <a:sym typeface="Raleway"/>
                </a:rPr>
                <a:t> Institute</a:t>
              </a:r>
              <a:endParaRPr lang="en-US" sz="2994" dirty="0">
                <a:solidFill>
                  <a:srgbClr val="12325D"/>
                </a:solidFill>
                <a:latin typeface="Raleway"/>
                <a:ea typeface="Raleway"/>
                <a:cs typeface="Raleway"/>
                <a:sym typeface="Raleway"/>
                <a:hlinkClick r:id="rId6" tooltip="https://www.archbridgeinstitute.org/social-mobility-in-the-50-states/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1403745" cy="1266879"/>
            </a:xfrm>
            <a:custGeom>
              <a:avLst/>
              <a:gdLst/>
              <a:ahLst/>
              <a:cxnLst/>
              <a:rect l="l" t="t" r="r" b="b"/>
              <a:pathLst>
                <a:path w="1403745" h="1266879">
                  <a:moveTo>
                    <a:pt x="0" y="0"/>
                  </a:moveTo>
                  <a:lnTo>
                    <a:pt x="1403745" y="0"/>
                  </a:lnTo>
                  <a:lnTo>
                    <a:pt x="1403745" y="1266879"/>
                  </a:lnTo>
                  <a:lnTo>
                    <a:pt x="0" y="126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11206" y="6257409"/>
            <a:ext cx="8381098" cy="1009495"/>
            <a:chOff x="0" y="-25101"/>
            <a:chExt cx="11174798" cy="1345993"/>
          </a:xfrm>
        </p:grpSpPr>
        <p:sp>
          <p:nvSpPr>
            <p:cNvPr id="20" name="TextBox 20"/>
            <p:cNvSpPr txBox="1"/>
            <p:nvPr/>
          </p:nvSpPr>
          <p:spPr>
            <a:xfrm>
              <a:off x="1642400" y="-25101"/>
              <a:ext cx="9532398" cy="6737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NO. 1  FOR STARTING A BUSINESS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42400" y="659856"/>
              <a:ext cx="2575180" cy="661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2994" dirty="0">
                  <a:solidFill>
                    <a:srgbClr val="12325D"/>
                  </a:solidFill>
                  <a:latin typeface="Raleway"/>
                  <a:ea typeface="Raleway"/>
                  <a:cs typeface="Raleway"/>
                  <a:sym typeface="Raleway"/>
                </a:rPr>
                <a:t>WalletHub</a:t>
              </a:r>
              <a:endParaRPr lang="en-US" sz="2994" dirty="0">
                <a:solidFill>
                  <a:srgbClr val="12325D"/>
                </a:solidFill>
                <a:latin typeface="Raleway"/>
                <a:ea typeface="Raleway"/>
                <a:cs typeface="Raleway"/>
                <a:sym typeface="Raleway"/>
                <a:hlinkClick r:id="rId6" tooltip="https://www.archbridgeinstitute.org/social-mobility-in-the-50-states/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1403745" cy="1266879"/>
            </a:xfrm>
            <a:custGeom>
              <a:avLst/>
              <a:gdLst/>
              <a:ahLst/>
              <a:cxnLst/>
              <a:rect l="l" t="t" r="r" b="b"/>
              <a:pathLst>
                <a:path w="1403745" h="1266879">
                  <a:moveTo>
                    <a:pt x="0" y="0"/>
                  </a:moveTo>
                  <a:lnTo>
                    <a:pt x="1403745" y="0"/>
                  </a:lnTo>
                  <a:lnTo>
                    <a:pt x="1403745" y="1266879"/>
                  </a:lnTo>
                  <a:lnTo>
                    <a:pt x="0" y="126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1206" y="8856736"/>
            <a:ext cx="7712551" cy="973843"/>
            <a:chOff x="0" y="-21492"/>
            <a:chExt cx="10283402" cy="1298457"/>
          </a:xfrm>
        </p:grpSpPr>
        <p:sp>
          <p:nvSpPr>
            <p:cNvPr id="24" name="TextBox 24"/>
            <p:cNvSpPr txBox="1"/>
            <p:nvPr/>
          </p:nvSpPr>
          <p:spPr>
            <a:xfrm>
              <a:off x="1642400" y="-21492"/>
              <a:ext cx="8641002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2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BEST STATE TO MOVE TO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642400" y="663464"/>
              <a:ext cx="5299934" cy="613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990" dirty="0">
                  <a:solidFill>
                    <a:srgbClr val="12325D"/>
                  </a:solidFill>
                  <a:effectLst/>
                  <a:latin typeface="Raleway" pitchFamily="2" charset="77"/>
                </a:rPr>
                <a:t>Consumer Affairs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1403745" cy="1266879"/>
            </a:xfrm>
            <a:custGeom>
              <a:avLst/>
              <a:gdLst/>
              <a:ahLst/>
              <a:cxnLst/>
              <a:rect l="l" t="t" r="r" b="b"/>
              <a:pathLst>
                <a:path w="1403745" h="1266879">
                  <a:moveTo>
                    <a:pt x="0" y="0"/>
                  </a:moveTo>
                  <a:lnTo>
                    <a:pt x="1403745" y="0"/>
                  </a:lnTo>
                  <a:lnTo>
                    <a:pt x="1403745" y="1266879"/>
                  </a:lnTo>
                  <a:lnTo>
                    <a:pt x="0" y="126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46979" y="6233373"/>
            <a:ext cx="7529814" cy="1542649"/>
            <a:chOff x="0" y="-57150"/>
            <a:chExt cx="10039753" cy="2056866"/>
          </a:xfrm>
        </p:grpSpPr>
        <p:sp>
          <p:nvSpPr>
            <p:cNvPr id="28" name="TextBox 28"/>
            <p:cNvSpPr txBox="1"/>
            <p:nvPr/>
          </p:nvSpPr>
          <p:spPr>
            <a:xfrm>
              <a:off x="1582396" y="-57150"/>
              <a:ext cx="8457357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4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NO. 2 STATE FOR EDUCATION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582397" y="620193"/>
              <a:ext cx="7150447" cy="1379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4"/>
                </a:lnSpc>
              </a:pPr>
              <a:r>
                <a:rPr lang="en-US" sz="2990" dirty="0">
                  <a:solidFill>
                    <a:srgbClr val="12325D"/>
                  </a:solidFill>
                  <a:effectLst/>
                  <a:latin typeface="Raleway" pitchFamily="2" charset="77"/>
                </a:rPr>
                <a:t>U.S. News &amp; World Report</a:t>
              </a:r>
            </a:p>
            <a:p>
              <a:pPr algn="l">
                <a:lnSpc>
                  <a:spcPts val="4204"/>
                </a:lnSpc>
              </a:pPr>
              <a:endParaRPr lang="en-US" sz="3003" dirty="0">
                <a:solidFill>
                  <a:srgbClr val="12325D"/>
                </a:solidFill>
                <a:latin typeface="Raleway"/>
                <a:ea typeface="Raleway"/>
                <a:cs typeface="Raleway"/>
                <a:sym typeface="Raleway"/>
                <a:hlinkClick r:id="rId7" tooltip="https://www.usnews.com/news/best-states/rankings/education?utm_source=%23OneUtah+Newsletter&amp;utm_campaign=6d5cee87f3-oneutah05242024_COPY_01&amp;utm_medium=email&amp;utm_term=0_ba67f5ca72-6d5cee87f3-427940620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1407662" cy="1270415"/>
            </a:xfrm>
            <a:custGeom>
              <a:avLst/>
              <a:gdLst/>
              <a:ahLst/>
              <a:cxnLst/>
              <a:rect l="l" t="t" r="r" b="b"/>
              <a:pathLst>
                <a:path w="1407662" h="1270415">
                  <a:moveTo>
                    <a:pt x="0" y="0"/>
                  </a:moveTo>
                  <a:lnTo>
                    <a:pt x="1407662" y="0"/>
                  </a:lnTo>
                  <a:lnTo>
                    <a:pt x="1407662" y="1270415"/>
                  </a:lnTo>
                  <a:lnTo>
                    <a:pt x="0" y="127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946979" y="3383329"/>
            <a:ext cx="7198652" cy="1015135"/>
            <a:chOff x="0" y="-54112"/>
            <a:chExt cx="9598204" cy="1353513"/>
          </a:xfrm>
        </p:grpSpPr>
        <p:sp>
          <p:nvSpPr>
            <p:cNvPr id="32" name="TextBox 32"/>
            <p:cNvSpPr txBox="1"/>
            <p:nvPr/>
          </p:nvSpPr>
          <p:spPr>
            <a:xfrm>
              <a:off x="1611054" y="-54112"/>
              <a:ext cx="7987150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4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MOST INDEPENDENT STATE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582398" y="623231"/>
              <a:ext cx="7150447" cy="676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4"/>
                </a:lnSpc>
              </a:pPr>
              <a:r>
                <a:rPr lang="en-US" sz="3003">
                  <a:solidFill>
                    <a:srgbClr val="12325D"/>
                  </a:solidFill>
                  <a:latin typeface="Raleway"/>
                  <a:ea typeface="Raleway"/>
                  <a:cs typeface="Raleway"/>
                  <a:sym typeface="Raleway"/>
                </a:rPr>
                <a:t>WalletHub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1407662" cy="1270415"/>
            </a:xfrm>
            <a:custGeom>
              <a:avLst/>
              <a:gdLst/>
              <a:ahLst/>
              <a:cxnLst/>
              <a:rect l="l" t="t" r="r" b="b"/>
              <a:pathLst>
                <a:path w="1407662" h="1270415">
                  <a:moveTo>
                    <a:pt x="0" y="0"/>
                  </a:moveTo>
                  <a:lnTo>
                    <a:pt x="1407662" y="0"/>
                  </a:lnTo>
                  <a:lnTo>
                    <a:pt x="1407662" y="1270415"/>
                  </a:lnTo>
                  <a:lnTo>
                    <a:pt x="0" y="127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946979" y="8832707"/>
            <a:ext cx="7350421" cy="992959"/>
            <a:chOff x="0" y="-53531"/>
            <a:chExt cx="9800562" cy="1323946"/>
          </a:xfrm>
        </p:grpSpPr>
        <p:sp>
          <p:nvSpPr>
            <p:cNvPr id="36" name="TextBox 36"/>
            <p:cNvSpPr txBox="1"/>
            <p:nvPr/>
          </p:nvSpPr>
          <p:spPr>
            <a:xfrm>
              <a:off x="1611055" y="-53531"/>
              <a:ext cx="8189507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4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HIGHEST VOLUNTEER RATE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582397" y="623811"/>
              <a:ext cx="3320781" cy="613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990" dirty="0">
                  <a:solidFill>
                    <a:srgbClr val="12325D"/>
                  </a:solidFill>
                  <a:effectLst/>
                  <a:latin typeface="Raleway" pitchFamily="2" charset="77"/>
                </a:rPr>
                <a:t>AmeriCorps</a:t>
              </a:r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1407662" cy="1270415"/>
            </a:xfrm>
            <a:custGeom>
              <a:avLst/>
              <a:gdLst/>
              <a:ahLst/>
              <a:cxnLst/>
              <a:rect l="l" t="t" r="r" b="b"/>
              <a:pathLst>
                <a:path w="1407662" h="1270415">
                  <a:moveTo>
                    <a:pt x="0" y="0"/>
                  </a:moveTo>
                  <a:lnTo>
                    <a:pt x="1407662" y="0"/>
                  </a:lnTo>
                  <a:lnTo>
                    <a:pt x="1407662" y="1270415"/>
                  </a:lnTo>
                  <a:lnTo>
                    <a:pt x="0" y="127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946979" y="7608994"/>
            <a:ext cx="7807621" cy="995673"/>
            <a:chOff x="0" y="-57149"/>
            <a:chExt cx="10410163" cy="132756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407662" cy="1270415"/>
            </a:xfrm>
            <a:custGeom>
              <a:avLst/>
              <a:gdLst/>
              <a:ahLst/>
              <a:cxnLst/>
              <a:rect l="l" t="t" r="r" b="b"/>
              <a:pathLst>
                <a:path w="1407662" h="1270415">
                  <a:moveTo>
                    <a:pt x="0" y="0"/>
                  </a:moveTo>
                  <a:lnTo>
                    <a:pt x="1407662" y="0"/>
                  </a:lnTo>
                  <a:lnTo>
                    <a:pt x="1407662" y="1270415"/>
                  </a:lnTo>
                  <a:lnTo>
                    <a:pt x="0" y="127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623707" y="-57149"/>
              <a:ext cx="8786456" cy="6737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4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NO. 2 FOR SMALL BUSINESSES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623707" y="579860"/>
              <a:ext cx="2162144" cy="676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4"/>
                </a:lnSpc>
              </a:pPr>
              <a:r>
                <a:rPr lang="en-US" sz="3003">
                  <a:solidFill>
                    <a:srgbClr val="12325D"/>
                  </a:solidFill>
                  <a:latin typeface="Raleway"/>
                  <a:ea typeface="Raleway"/>
                  <a:cs typeface="Raleway"/>
                  <a:sym typeface="Raleway"/>
                </a:rPr>
                <a:t>Bankrate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9946979" y="4852997"/>
            <a:ext cx="6207421" cy="1006401"/>
            <a:chOff x="0" y="-57150"/>
            <a:chExt cx="8276561" cy="1341867"/>
          </a:xfrm>
        </p:grpSpPr>
        <p:sp>
          <p:nvSpPr>
            <p:cNvPr id="44" name="TextBox 44"/>
            <p:cNvSpPr txBox="1"/>
            <p:nvPr/>
          </p:nvSpPr>
          <p:spPr>
            <a:xfrm>
              <a:off x="1675640" y="-57150"/>
              <a:ext cx="6600921" cy="6839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4"/>
                </a:lnSpc>
              </a:pPr>
              <a:r>
                <a:rPr lang="en-US" sz="3200" b="1" dirty="0">
                  <a:solidFill>
                    <a:srgbClr val="12325D"/>
                  </a:solidFill>
                  <a:latin typeface="Montserrat" pitchFamily="2" charset="77"/>
                  <a:ea typeface="Baskerville" panose="02020502070401020303" pitchFamily="18" charset="0"/>
                  <a:cs typeface="League Spartan"/>
                  <a:sym typeface="League Spartan"/>
                </a:rPr>
                <a:t>HOTTEST JOB MARKET 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675640" y="646188"/>
              <a:ext cx="5700854" cy="613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990" dirty="0">
                  <a:solidFill>
                    <a:srgbClr val="12325D"/>
                  </a:solidFill>
                  <a:effectLst/>
                  <a:latin typeface="Raleway" pitchFamily="2" charset="77"/>
                </a:rPr>
                <a:t>Wall Street Journal</a:t>
              </a:r>
            </a:p>
          </p:txBody>
        </p:sp>
        <p:sp>
          <p:nvSpPr>
            <p:cNvPr id="46" name="Freeform 46"/>
            <p:cNvSpPr/>
            <p:nvPr/>
          </p:nvSpPr>
          <p:spPr>
            <a:xfrm>
              <a:off x="0" y="14302"/>
              <a:ext cx="1407662" cy="1270415"/>
            </a:xfrm>
            <a:custGeom>
              <a:avLst/>
              <a:gdLst/>
              <a:ahLst/>
              <a:cxnLst/>
              <a:rect l="l" t="t" r="r" b="b"/>
              <a:pathLst>
                <a:path w="1407662" h="1270415">
                  <a:moveTo>
                    <a:pt x="0" y="0"/>
                  </a:moveTo>
                  <a:lnTo>
                    <a:pt x="1407662" y="0"/>
                  </a:lnTo>
                  <a:lnTo>
                    <a:pt x="1407662" y="1270415"/>
                  </a:lnTo>
                  <a:lnTo>
                    <a:pt x="0" y="127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1127737" y="1994852"/>
            <a:ext cx="589692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4"/>
              </a:lnSpc>
            </a:pPr>
            <a:r>
              <a:rPr lang="en-US" sz="3200" b="1" dirty="0">
                <a:solidFill>
                  <a:srgbClr val="12325D"/>
                </a:solidFill>
                <a:latin typeface="Montserrat" pitchFamily="2" charset="77"/>
                <a:ea typeface="Baskerville" panose="02020502070401020303" pitchFamily="18" charset="0"/>
                <a:cs typeface="League Spartan"/>
                <a:sym typeface="League Spartan"/>
              </a:rPr>
              <a:t>MOST AFFORDABLE STATE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127737" y="2485836"/>
            <a:ext cx="2475402" cy="52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4"/>
              </a:lnSpc>
            </a:pPr>
            <a:r>
              <a:rPr lang="en-US" sz="3003" dirty="0">
                <a:solidFill>
                  <a:srgbClr val="12325D"/>
                </a:solidFill>
                <a:latin typeface="Raleway"/>
                <a:ea typeface="Raleway"/>
                <a:cs typeface="Raleway"/>
                <a:sym typeface="Raleway"/>
              </a:rPr>
              <a:t>USA Today</a:t>
            </a:r>
          </a:p>
        </p:txBody>
      </p:sp>
      <p:sp>
        <p:nvSpPr>
          <p:cNvPr id="49" name="Freeform 49"/>
          <p:cNvSpPr/>
          <p:nvPr/>
        </p:nvSpPr>
        <p:spPr>
          <a:xfrm>
            <a:off x="9946979" y="2052002"/>
            <a:ext cx="1055746" cy="952811"/>
          </a:xfrm>
          <a:custGeom>
            <a:avLst/>
            <a:gdLst/>
            <a:ahLst/>
            <a:cxnLst/>
            <a:rect l="l" t="t" r="r" b="b"/>
            <a:pathLst>
              <a:path w="1055746" h="952811">
                <a:moveTo>
                  <a:pt x="0" y="0"/>
                </a:moveTo>
                <a:lnTo>
                  <a:pt x="1055746" y="0"/>
                </a:lnTo>
                <a:lnTo>
                  <a:pt x="1055746" y="952811"/>
                </a:lnTo>
                <a:lnTo>
                  <a:pt x="0" y="952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50"/>
          <p:cNvSpPr txBox="1"/>
          <p:nvPr/>
        </p:nvSpPr>
        <p:spPr>
          <a:xfrm>
            <a:off x="3974391" y="667600"/>
            <a:ext cx="10114824" cy="86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73"/>
              </a:lnSpc>
            </a:pPr>
            <a:r>
              <a:rPr lang="en-US" sz="5124" b="1" dirty="0">
                <a:solidFill>
                  <a:srgbClr val="12325D"/>
                </a:solidFill>
                <a:latin typeface="Montserrat" pitchFamily="2" charset="77"/>
                <a:ea typeface="Baskerville" panose="02020502070401020303" pitchFamily="18" charset="0"/>
                <a:cs typeface="League Spartan"/>
                <a:sym typeface="League Spartan"/>
              </a:rPr>
              <a:t>BEST STATE IN THE NATION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9296" b="-92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350250" y="1619368"/>
            <a:ext cx="9365749" cy="613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5"/>
              </a:lnSpc>
            </a:pPr>
            <a:r>
              <a:rPr lang="en-US" sz="3900" b="1" dirty="0">
                <a:solidFill>
                  <a:srgbClr val="092449"/>
                </a:solidFill>
                <a:latin typeface="Montserrat" pitchFamily="2" charset="77"/>
                <a:ea typeface="Baskerville" panose="02020502070401020303" pitchFamily="18" charset="0"/>
                <a:cs typeface="League Spartan"/>
                <a:sym typeface="League Spartan"/>
              </a:rPr>
              <a:t>“A REPUBLIC, IF YOU CAN KEEP IT”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8600" y="3699882"/>
            <a:ext cx="16730801" cy="188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5"/>
              </a:lnSpc>
            </a:pPr>
            <a:r>
              <a:rPr lang="en-US" sz="3800" b="1" dirty="0">
                <a:solidFill>
                  <a:srgbClr val="092449"/>
                </a:solidFill>
                <a:latin typeface="Montserrat" pitchFamily="2" charset="77"/>
                <a:ea typeface="Baskerville" panose="02020502070401020303" pitchFamily="18" charset="0"/>
                <a:cs typeface="League Spartan"/>
                <a:sym typeface="League Spartan"/>
              </a:rPr>
              <a:t>"REMEMBER, DEMOCRACY NEVER LASTS LONG….. IT SOON WASTES AND EXHAUSTS ITSELF. THERE IS NEVER A DEMOCRACY THAT DID NOT COMMIT SUICIDE."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6168" y="7031762"/>
            <a:ext cx="15588832" cy="1242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5"/>
              </a:lnSpc>
            </a:pPr>
            <a:r>
              <a:rPr lang="en-US" sz="3800" b="1" dirty="0">
                <a:solidFill>
                  <a:srgbClr val="092449"/>
                </a:solidFill>
                <a:latin typeface="Montserrat" pitchFamily="2" charset="77"/>
                <a:ea typeface="Baskerville" panose="02020502070401020303" pitchFamily="18" charset="0"/>
                <a:cs typeface="League Spartan"/>
                <a:sym typeface="League Spartan"/>
              </a:rPr>
              <a:t>“THE UNITED STATES… SHALL GUARANTEE TO EVERY STATE IN THIS UNION A REPUBLICAN FORM OF GOVERNMENT.”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65985" y="2294777"/>
            <a:ext cx="4611615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3"/>
              </a:lnSpc>
            </a:pPr>
            <a:r>
              <a:rPr lang="en-US" sz="2945" dirty="0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-BENJAMIN FRANKLIN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78752" y="5626850"/>
            <a:ext cx="2984448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3"/>
              </a:lnSpc>
            </a:pPr>
            <a:r>
              <a:rPr lang="en-US" sz="2945" dirty="0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-JOHN ADAMS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06172" y="8332951"/>
            <a:ext cx="10014628" cy="500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3"/>
              </a:lnSpc>
            </a:pPr>
            <a:r>
              <a:rPr lang="en-US" sz="2945" dirty="0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-ARTICLE 4 SECTION 4 OF THE U.S. CONSTITUTION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486" y="0"/>
            <a:ext cx="18618492" cy="10472901"/>
          </a:xfrm>
          <a:custGeom>
            <a:avLst/>
            <a:gdLst/>
            <a:ahLst/>
            <a:cxnLst/>
            <a:rect l="l" t="t" r="r" b="b"/>
            <a:pathLst>
              <a:path w="18618492" h="10472901">
                <a:moveTo>
                  <a:pt x="0" y="0"/>
                </a:moveTo>
                <a:lnTo>
                  <a:pt x="18618492" y="0"/>
                </a:lnTo>
                <a:lnTo>
                  <a:pt x="18618492" y="10472901"/>
                </a:lnTo>
                <a:lnTo>
                  <a:pt x="0" y="10472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41602" y="1104649"/>
            <a:ext cx="1135275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77"/>
              </a:lnSpc>
            </a:pPr>
            <a:r>
              <a:rPr lang="en-US" sz="4800" b="1" dirty="0">
                <a:solidFill>
                  <a:srgbClr val="092449"/>
                </a:solidFill>
                <a:latin typeface="Montserrat" pitchFamily="2" charset="77"/>
                <a:ea typeface="Baskerville" panose="02020502070401020303" pitchFamily="18" charset="0"/>
                <a:cs typeface="League Spartan"/>
                <a:sym typeface="League Spartan"/>
              </a:rPr>
              <a:t>TO MAINTAIN OUR HIGH QUALITY OF LIFE, WE MUST: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41602" y="5132986"/>
            <a:ext cx="11352755" cy="646490"/>
            <a:chOff x="0" y="0"/>
            <a:chExt cx="15137007" cy="86198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55292" cy="85529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EAB23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174625"/>
                <a:ext cx="7112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096114" y="46011"/>
              <a:ext cx="14040893" cy="815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49"/>
                </a:lnSpc>
              </a:pPr>
              <a:r>
                <a:rPr lang="en-US" sz="3749">
                  <a:solidFill>
                    <a:srgbClr val="09244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TRIPLE OUR ENERGY PRODUCTION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41602" y="3400646"/>
            <a:ext cx="15904286" cy="646490"/>
            <a:chOff x="0" y="0"/>
            <a:chExt cx="21205715" cy="86198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55292" cy="85529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EAB23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174625"/>
                <a:ext cx="7112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096114" y="46011"/>
              <a:ext cx="20109601" cy="815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49"/>
                </a:lnSpc>
              </a:pPr>
              <a:r>
                <a:rPr lang="en-US" sz="3749">
                  <a:solidFill>
                    <a:srgbClr val="09244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SUPPORT ARTIFICIAL INTELLIGENCE DEVELOPMENT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41602" y="6874851"/>
            <a:ext cx="10065072" cy="646490"/>
            <a:chOff x="0" y="0"/>
            <a:chExt cx="13420097" cy="86198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55292" cy="85529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EAB23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174625"/>
                <a:ext cx="7112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096114" y="46011"/>
              <a:ext cx="12323983" cy="815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49"/>
                </a:lnSpc>
              </a:pPr>
              <a:r>
                <a:rPr lang="en-US" sz="3749">
                  <a:solidFill>
                    <a:srgbClr val="09244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TAP INTO CRITICAL MINERALS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589404" y="8529707"/>
            <a:ext cx="9398518" cy="739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"/>
              </a:lnSpc>
            </a:pPr>
            <a:r>
              <a:rPr lang="en-US" sz="4422" b="1" dirty="0">
                <a:solidFill>
                  <a:srgbClr val="09244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CUT TAXES RESPONSIBLY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41602" y="8616831"/>
            <a:ext cx="6201810" cy="641469"/>
            <a:chOff x="0" y="0"/>
            <a:chExt cx="8269081" cy="85529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855292" cy="85529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EAB23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174625"/>
                <a:ext cx="7112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096114" y="72360"/>
              <a:ext cx="7172967" cy="774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81"/>
                </a:lnSpc>
              </a:pPr>
              <a:r>
                <a:rPr lang="en-US" sz="3486">
                  <a:solidFill>
                    <a:srgbClr val="09244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OF COURSE,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 t="-1444" b="-1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60936" y="3313612"/>
            <a:ext cx="641469" cy="64146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AB2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60936" y="5335855"/>
            <a:ext cx="641469" cy="64146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AB2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0936" y="6348800"/>
            <a:ext cx="641469" cy="64146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AB2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0936" y="7361744"/>
            <a:ext cx="641469" cy="64146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AB2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60936" y="4322911"/>
            <a:ext cx="641469" cy="64146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AB2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60936" y="942975"/>
            <a:ext cx="12550264" cy="1617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36"/>
              </a:lnSpc>
            </a:pPr>
            <a:r>
              <a:rPr lang="en-US" sz="5000" b="1" dirty="0">
                <a:solidFill>
                  <a:srgbClr val="092449"/>
                </a:solidFill>
                <a:latin typeface="Montserrat" pitchFamily="2" charset="77"/>
                <a:ea typeface="Baskerville" panose="02020502070401020303" pitchFamily="18" charset="0"/>
                <a:cs typeface="League Spartan"/>
                <a:sym typeface="League Spartan"/>
              </a:rPr>
              <a:t>IN THE PAST FOUR YEARS, WE HAVE REDUCED TAXES $1.3 BILLION BY: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15754" y="3341035"/>
            <a:ext cx="12188252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REDUCING INCOME TAX FROM 4.95% TO 4.55%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15754" y="4355673"/>
            <a:ext cx="1939695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EXPANDING THE CHILD TAX CREDIT FOR CHILDREN UNDER 5 YEARS OF 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15754" y="5367465"/>
            <a:ext cx="10339859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ENACTING THE ADOPTION TAX CREDIT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15754" y="6381561"/>
            <a:ext cx="20095580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ELIMINATING SOCIAL SECURITY TAX FOR HOUSEHOLDS MAKING UP TO $75,000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15754" y="7394505"/>
            <a:ext cx="16955782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PROVIDING A LOW-INCOME HOUSING TAX CREDIT FOR UTAHNS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15754" y="8423960"/>
            <a:ext cx="16955782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092449"/>
                </a:solidFill>
                <a:latin typeface="Montserrat"/>
                <a:ea typeface="Montserrat"/>
                <a:cs typeface="Montserrat"/>
                <a:sym typeface="Montserrat"/>
              </a:rPr>
              <a:t>DOUBLING THE DEPENDENT TAX EXEMPTION FOR NEWBORNS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60936" y="8374688"/>
            <a:ext cx="641469" cy="641469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AB23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75" b="-831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6742" y="2896850"/>
            <a:ext cx="4494516" cy="4493300"/>
          </a:xfrm>
          <a:custGeom>
            <a:avLst/>
            <a:gdLst/>
            <a:ahLst/>
            <a:cxnLst/>
            <a:rect l="l" t="t" r="r" b="b"/>
            <a:pathLst>
              <a:path w="4494516" h="4493300">
                <a:moveTo>
                  <a:pt x="0" y="0"/>
                </a:moveTo>
                <a:lnTo>
                  <a:pt x="4494516" y="0"/>
                </a:lnTo>
                <a:lnTo>
                  <a:pt x="4494516" y="4493300"/>
                </a:lnTo>
                <a:lnTo>
                  <a:pt x="0" y="4493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297</Words>
  <Application>Microsoft Macintosh PowerPoint</Application>
  <PresentationFormat>Custom</PresentationFormat>
  <Paragraphs>48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Montserrat Italics</vt:lpstr>
      <vt:lpstr>Aptos</vt:lpstr>
      <vt:lpstr>Montserrat</vt:lpstr>
      <vt:lpstr>Arial</vt:lpstr>
      <vt:lpstr>Montserrat Bold</vt:lpstr>
      <vt:lpstr>Raleway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President Taxypayers Slides 2025</dc:title>
  <cp:lastModifiedBy>Sophey Henderson</cp:lastModifiedBy>
  <cp:revision>4</cp:revision>
  <dcterms:created xsi:type="dcterms:W3CDTF">2006-08-16T00:00:00Z</dcterms:created>
  <dcterms:modified xsi:type="dcterms:W3CDTF">2025-01-13T23:08:21Z</dcterms:modified>
  <dc:identifier>DAGcGCXHykA</dc:identifier>
</cp:coreProperties>
</file>