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4"/>
  </p:notesMasterIdLst>
  <p:handoutMasterIdLst>
    <p:handoutMasterId r:id="rId25"/>
  </p:handoutMasterIdLst>
  <p:sldIdLst>
    <p:sldId id="256" r:id="rId2"/>
    <p:sldId id="374" r:id="rId3"/>
    <p:sldId id="347" r:id="rId4"/>
    <p:sldId id="364" r:id="rId5"/>
    <p:sldId id="362" r:id="rId6"/>
    <p:sldId id="360" r:id="rId7"/>
    <p:sldId id="370" r:id="rId8"/>
    <p:sldId id="361" r:id="rId9"/>
    <p:sldId id="349" r:id="rId10"/>
    <p:sldId id="372" r:id="rId11"/>
    <p:sldId id="371" r:id="rId12"/>
    <p:sldId id="350" r:id="rId13"/>
    <p:sldId id="373" r:id="rId14"/>
    <p:sldId id="354" r:id="rId15"/>
    <p:sldId id="353" r:id="rId16"/>
    <p:sldId id="352" r:id="rId17"/>
    <p:sldId id="351" r:id="rId18"/>
    <p:sldId id="356" r:id="rId19"/>
    <p:sldId id="357" r:id="rId20"/>
    <p:sldId id="358" r:id="rId21"/>
    <p:sldId id="363" r:id="rId22"/>
    <p:sldId id="346"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A1AA30F-92CB-4EB8-868E-F5F7049ABDB3}">
          <p14:sldIdLst>
            <p14:sldId id="256"/>
            <p14:sldId id="374"/>
          </p14:sldIdLst>
        </p14:section>
        <p14:section name="Upcoming legislation" id="{357DFA63-2788-4FD7-AA5E-183CA5B8F1B4}">
          <p14:sldIdLst>
            <p14:sldId id="347"/>
            <p14:sldId id="364"/>
            <p14:sldId id="362"/>
            <p14:sldId id="360"/>
            <p14:sldId id="370"/>
            <p14:sldId id="361"/>
            <p14:sldId id="349"/>
            <p14:sldId id="372"/>
            <p14:sldId id="371"/>
            <p14:sldId id="350"/>
            <p14:sldId id="373"/>
            <p14:sldId id="354"/>
            <p14:sldId id="353"/>
            <p14:sldId id="352"/>
            <p14:sldId id="351"/>
            <p14:sldId id="356"/>
            <p14:sldId id="357"/>
            <p14:sldId id="358"/>
          </p14:sldIdLst>
        </p14:section>
        <p14:section name="Possible legislation" id="{E015EB79-67BD-4FD1-8939-DF4E123643CA}">
          <p14:sldIdLst>
            <p14:sldId id="363"/>
            <p14:sldId id="3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a Herring" initials="DH" lastIdx="9" clrIdx="0">
    <p:extLst>
      <p:ext uri="{19B8F6BF-5375-455C-9EA6-DF929625EA0E}">
        <p15:presenceInfo xmlns:p15="http://schemas.microsoft.com/office/powerpoint/2012/main" userId="S-1-5-21-1799063212-1574363165-1822667869-235423" providerId="AD"/>
      </p:ext>
    </p:extLst>
  </p:cmAuthor>
  <p:cmAuthor id="2" name="John Valentine" initials="JV" lastIdx="1" clrIdx="1">
    <p:extLst>
      <p:ext uri="{19B8F6BF-5375-455C-9EA6-DF929625EA0E}">
        <p15:presenceInfo xmlns:p15="http://schemas.microsoft.com/office/powerpoint/2012/main" userId="S::jvalentine@utah.gov::8e1b5f47-25d5-4ba5-baa0-8de8d0b9e4d2" providerId="AD"/>
      </p:ext>
    </p:extLst>
  </p:cmAuthor>
  <p:cmAuthor id="3" name="Nancy Ellison" initials="NE" lastIdx="11" clrIdx="2">
    <p:extLst>
      <p:ext uri="{19B8F6BF-5375-455C-9EA6-DF929625EA0E}">
        <p15:presenceInfo xmlns:p15="http://schemas.microsoft.com/office/powerpoint/2012/main" userId="S::naellison@utah.gov::e5a7d960-0853-4abf-a944-3b137cf4eb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722" autoAdjust="0"/>
  </p:normalViewPr>
  <p:slideViewPr>
    <p:cSldViewPr snapToGrid="0">
      <p:cViewPr varScale="1">
        <p:scale>
          <a:sx n="76" d="100"/>
          <a:sy n="76" d="100"/>
        </p:scale>
        <p:origin x="216" y="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64D00E68-746E-42AB-AF0E-97E3E6034CF2}" type="datetimeFigureOut">
              <a:rPr lang="en-US" smtClean="0"/>
              <a:t>1/13/25</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02A5B12E-D272-4232-BC55-22B42C0B7A05}" type="slidenum">
              <a:rPr lang="en-US" smtClean="0"/>
              <a:t>‹#›</a:t>
            </a:fld>
            <a:endParaRPr lang="en-US" dirty="0"/>
          </a:p>
        </p:txBody>
      </p:sp>
    </p:spTree>
    <p:extLst>
      <p:ext uri="{BB962C8B-B14F-4D97-AF65-F5344CB8AC3E}">
        <p14:creationId xmlns:p14="http://schemas.microsoft.com/office/powerpoint/2010/main" val="340883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2B9378AF-3B16-49F5-8C59-5836E90D697B}" type="datetimeFigureOut">
              <a:rPr lang="en-US" smtClean="0"/>
              <a:t>1/13/25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8"/>
            <a:ext cx="5852160" cy="3780474"/>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FE696140-76E9-485E-878D-C4CEFD3F8BBA}" type="slidenum">
              <a:rPr lang="en-US" smtClean="0"/>
              <a:t>‹#›</a:t>
            </a:fld>
            <a:endParaRPr lang="en-US" dirty="0"/>
          </a:p>
        </p:txBody>
      </p:sp>
    </p:spTree>
    <p:extLst>
      <p:ext uri="{BB962C8B-B14F-4D97-AF65-F5344CB8AC3E}">
        <p14:creationId xmlns:p14="http://schemas.microsoft.com/office/powerpoint/2010/main" val="179763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96140-76E9-485E-878D-C4CEFD3F8BBA}" type="slidenum">
              <a:rPr lang="en-US" smtClean="0"/>
              <a:t>5</a:t>
            </a:fld>
            <a:endParaRPr lang="en-US" dirty="0"/>
          </a:p>
        </p:txBody>
      </p:sp>
    </p:spTree>
    <p:extLst>
      <p:ext uri="{BB962C8B-B14F-4D97-AF65-F5344CB8AC3E}">
        <p14:creationId xmlns:p14="http://schemas.microsoft.com/office/powerpoint/2010/main" val="126695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96140-76E9-485E-878D-C4CEFD3F8BBA}" type="slidenum">
              <a:rPr lang="en-US" smtClean="0"/>
              <a:t>18</a:t>
            </a:fld>
            <a:endParaRPr lang="en-US" dirty="0"/>
          </a:p>
        </p:txBody>
      </p:sp>
    </p:spTree>
    <p:extLst>
      <p:ext uri="{BB962C8B-B14F-4D97-AF65-F5344CB8AC3E}">
        <p14:creationId xmlns:p14="http://schemas.microsoft.com/office/powerpoint/2010/main" val="129551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96140-76E9-485E-878D-C4CEFD3F8BBA}" type="slidenum">
              <a:rPr lang="en-US" smtClean="0"/>
              <a:t>22</a:t>
            </a:fld>
            <a:endParaRPr lang="en-US" dirty="0"/>
          </a:p>
        </p:txBody>
      </p:sp>
    </p:spTree>
    <p:extLst>
      <p:ext uri="{BB962C8B-B14F-4D97-AF65-F5344CB8AC3E}">
        <p14:creationId xmlns:p14="http://schemas.microsoft.com/office/powerpoint/2010/main" val="40313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1/13/25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2"/>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tx2"/>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tx2"/>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tx2"/>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tx2"/>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	     TAX COMMISSION 2025 LEGISLATIVE SESSION PREVIEW </a:t>
            </a:r>
            <a:endParaRPr lang="en-US" sz="4800"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January 14, </a:t>
            </a:r>
            <a:r>
              <a:rPr lang="en-US" dirty="0"/>
              <a:t>2025</a:t>
            </a:r>
            <a:endParaRPr lang="en-US" strike="sngStrik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7579" y="1298448"/>
            <a:ext cx="2036618" cy="3049008"/>
          </a:xfrm>
          <a:prstGeom prst="rect">
            <a:avLst/>
          </a:prstGeom>
        </p:spPr>
      </p:pic>
      <p:sp>
        <p:nvSpPr>
          <p:cNvPr id="5" name="Subtitle 2"/>
          <p:cNvSpPr txBox="1">
            <a:spLocks/>
          </p:cNvSpPr>
          <p:nvPr/>
        </p:nvSpPr>
        <p:spPr>
          <a:xfrm>
            <a:off x="9279466" y="4553712"/>
            <a:ext cx="2912534" cy="153120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solidFill>
                  <a:schemeClr val="tx1"/>
                </a:solidFill>
              </a:rPr>
              <a:t>Chairman John L. Valentine</a:t>
            </a:r>
          </a:p>
          <a:p>
            <a:r>
              <a:rPr lang="en-US" dirty="0">
                <a:solidFill>
                  <a:schemeClr val="tx1"/>
                </a:solidFill>
              </a:rPr>
              <a:t>Utah State Tax Commission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30" y="117105"/>
            <a:ext cx="2853732" cy="2860088"/>
          </a:xfrm>
          <a:prstGeom prst="rect">
            <a:avLst/>
          </a:prstGeom>
        </p:spPr>
      </p:pic>
    </p:spTree>
    <p:extLst>
      <p:ext uri="{BB962C8B-B14F-4D97-AF65-F5344CB8AC3E}">
        <p14:creationId xmlns:p14="http://schemas.microsoft.com/office/powerpoint/2010/main" val="145736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5CCF-1FBF-140D-0DEC-6B595ED00504}"/>
              </a:ext>
            </a:extLst>
          </p:cNvPr>
          <p:cNvSpPr>
            <a:spLocks noGrp="1"/>
          </p:cNvSpPr>
          <p:nvPr>
            <p:ph type="title"/>
          </p:nvPr>
        </p:nvSpPr>
        <p:spPr>
          <a:xfrm>
            <a:off x="596347" y="1123837"/>
            <a:ext cx="2604053" cy="4601183"/>
          </a:xfrm>
        </p:spPr>
        <p:txBody>
          <a:bodyPr/>
          <a:lstStyle/>
          <a:p>
            <a:r>
              <a:rPr lang="en-US" dirty="0"/>
              <a:t>HB 130</a:t>
            </a:r>
            <a:br>
              <a:rPr lang="en-US" dirty="0"/>
            </a:br>
            <a:br>
              <a:rPr lang="en-US" dirty="0"/>
            </a:br>
            <a:r>
              <a:rPr lang="en-US" dirty="0"/>
              <a:t>Social Security Tax Amendments</a:t>
            </a:r>
          </a:p>
        </p:txBody>
      </p:sp>
      <p:sp>
        <p:nvSpPr>
          <p:cNvPr id="3" name="Content Placeholder 2">
            <a:extLst>
              <a:ext uri="{FF2B5EF4-FFF2-40B4-BE49-F238E27FC236}">
                <a16:creationId xmlns:a16="http://schemas.microsoft.com/office/drawing/2014/main" id="{518B288B-2C10-A835-36A8-E4CD7E220E58}"/>
              </a:ext>
            </a:extLst>
          </p:cNvPr>
          <p:cNvSpPr>
            <a:spLocks noGrp="1"/>
          </p:cNvSpPr>
          <p:nvPr>
            <p:ph idx="1"/>
          </p:nvPr>
        </p:nvSpPr>
        <p:spPr/>
        <p:txBody>
          <a:bodyPr/>
          <a:lstStyle/>
          <a:p>
            <a:pPr marL="0" indent="0">
              <a:buNone/>
            </a:pPr>
            <a:endParaRPr lang="en-US" sz="4000" dirty="0"/>
          </a:p>
          <a:p>
            <a:pPr marL="0" indent="0">
              <a:buNone/>
            </a:pPr>
            <a:r>
              <a:rPr lang="en-US" sz="4000" dirty="0"/>
              <a:t>Changes thresholds:</a:t>
            </a:r>
          </a:p>
          <a:p>
            <a:pPr lvl="1"/>
            <a:r>
              <a:rPr lang="en-US" sz="4000" dirty="0"/>
              <a:t>Married filing separately $37,500 to $45,000</a:t>
            </a:r>
          </a:p>
          <a:p>
            <a:pPr lvl="1"/>
            <a:r>
              <a:rPr lang="en-US" sz="4000" dirty="0"/>
              <a:t>Single $45,000 to $54,000</a:t>
            </a:r>
          </a:p>
          <a:p>
            <a:pPr lvl="1"/>
            <a:r>
              <a:rPr lang="en-US" sz="4000" dirty="0"/>
              <a:t>Head of Household $75,000 to $90,000</a:t>
            </a:r>
          </a:p>
          <a:p>
            <a:pPr lvl="1"/>
            <a:r>
              <a:rPr lang="en-US" sz="4000" dirty="0"/>
              <a:t>Joint $75,000 to $90,000</a:t>
            </a:r>
          </a:p>
          <a:p>
            <a:endParaRPr lang="en-US" dirty="0"/>
          </a:p>
        </p:txBody>
      </p:sp>
    </p:spTree>
    <p:extLst>
      <p:ext uri="{BB962C8B-B14F-4D97-AF65-F5344CB8AC3E}">
        <p14:creationId xmlns:p14="http://schemas.microsoft.com/office/powerpoint/2010/main" val="37932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3E7C-DD5F-C900-3EAB-CDBD69E9EC8A}"/>
              </a:ext>
            </a:extLst>
          </p:cNvPr>
          <p:cNvSpPr>
            <a:spLocks noGrp="1"/>
          </p:cNvSpPr>
          <p:nvPr>
            <p:ph type="title"/>
          </p:nvPr>
        </p:nvSpPr>
        <p:spPr>
          <a:xfrm>
            <a:off x="675861" y="1123837"/>
            <a:ext cx="2524540" cy="4601183"/>
          </a:xfrm>
        </p:spPr>
        <p:txBody>
          <a:bodyPr/>
          <a:lstStyle/>
          <a:p>
            <a:r>
              <a:rPr lang="en-US" dirty="0"/>
              <a:t>HB 106 </a:t>
            </a:r>
            <a:br>
              <a:rPr lang="en-US" dirty="0"/>
            </a:br>
            <a:br>
              <a:rPr lang="en-US" dirty="0"/>
            </a:br>
            <a:r>
              <a:rPr lang="en-US" dirty="0"/>
              <a:t>Income Tax Revisions</a:t>
            </a:r>
          </a:p>
        </p:txBody>
      </p:sp>
      <p:sp>
        <p:nvSpPr>
          <p:cNvPr id="3" name="Content Placeholder 2">
            <a:extLst>
              <a:ext uri="{FF2B5EF4-FFF2-40B4-BE49-F238E27FC236}">
                <a16:creationId xmlns:a16="http://schemas.microsoft.com/office/drawing/2014/main" id="{E60870CF-E41F-03E7-54B9-BDDD90F82B38}"/>
              </a:ext>
            </a:extLst>
          </p:cNvPr>
          <p:cNvSpPr>
            <a:spLocks noGrp="1"/>
          </p:cNvSpPr>
          <p:nvPr>
            <p:ph idx="1"/>
          </p:nvPr>
        </p:nvSpPr>
        <p:spPr/>
        <p:txBody>
          <a:bodyPr>
            <a:normAutofit/>
          </a:bodyPr>
          <a:lstStyle/>
          <a:p>
            <a:r>
              <a:rPr lang="en-US" sz="4800" dirty="0"/>
              <a:t>Change top income tax rate </a:t>
            </a:r>
          </a:p>
          <a:p>
            <a:r>
              <a:rPr lang="en-US" sz="4800" dirty="0"/>
              <a:t>4.55% to 4.45%</a:t>
            </a:r>
          </a:p>
          <a:p>
            <a:pPr marL="0" indent="0">
              <a:buNone/>
            </a:pPr>
            <a:endParaRPr lang="en-US" sz="4800" dirty="0"/>
          </a:p>
          <a:p>
            <a:pPr marL="0" indent="0">
              <a:buNone/>
            </a:pPr>
            <a:r>
              <a:rPr lang="en-US" sz="4000" dirty="0"/>
              <a:t>But see: SB 85 for automatic adjustments in income and tax rates based on state revenue</a:t>
            </a:r>
          </a:p>
        </p:txBody>
      </p:sp>
    </p:spTree>
    <p:extLst>
      <p:ext uri="{BB962C8B-B14F-4D97-AF65-F5344CB8AC3E}">
        <p14:creationId xmlns:p14="http://schemas.microsoft.com/office/powerpoint/2010/main" val="22558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69F3-5615-B47C-BCA9-CAF3FFDD5438}"/>
              </a:ext>
            </a:extLst>
          </p:cNvPr>
          <p:cNvSpPr>
            <a:spLocks noGrp="1"/>
          </p:cNvSpPr>
          <p:nvPr>
            <p:ph type="title"/>
          </p:nvPr>
        </p:nvSpPr>
        <p:spPr>
          <a:xfrm>
            <a:off x="737937" y="1123837"/>
            <a:ext cx="2462464" cy="4601183"/>
          </a:xfrm>
        </p:spPr>
        <p:txBody>
          <a:bodyPr>
            <a:normAutofit/>
          </a:bodyPr>
          <a:lstStyle/>
          <a:p>
            <a:br>
              <a:rPr lang="en-US" sz="3600" kern="100" dirty="0">
                <a:effectLst/>
                <a:ea typeface="Calibri" panose="020F0502020204030204" pitchFamily="34" charset="0"/>
                <a:cs typeface="Times New Roman" panose="02020603050405020304" pitchFamily="18" charset="0"/>
              </a:rPr>
            </a:br>
            <a:r>
              <a:rPr lang="en-US" sz="3600" kern="100" dirty="0">
                <a:effectLst/>
                <a:ea typeface="Calibri" panose="020F0502020204030204" pitchFamily="34" charset="0"/>
                <a:cs typeface="Times New Roman" panose="02020603050405020304" pitchFamily="18" charset="0"/>
              </a:rPr>
              <a:t>SB 47</a:t>
            </a:r>
            <a:br>
              <a:rPr lang="en-US" sz="3600" kern="100" dirty="0">
                <a:effectLst/>
                <a:ea typeface="Calibri" panose="020F0502020204030204" pitchFamily="34" charset="0"/>
                <a:cs typeface="Times New Roman" panose="02020603050405020304" pitchFamily="18" charset="0"/>
              </a:rPr>
            </a:br>
            <a:br>
              <a:rPr lang="en-US" sz="3600" kern="100" dirty="0">
                <a:effectLst/>
                <a:ea typeface="Calibri" panose="020F0502020204030204" pitchFamily="34" charset="0"/>
                <a:cs typeface="Times New Roman" panose="02020603050405020304" pitchFamily="18" charset="0"/>
              </a:rPr>
            </a:br>
            <a:r>
              <a:rPr lang="en-US" sz="3600" kern="100" dirty="0">
                <a:effectLst/>
                <a:ea typeface="Calibri" panose="020F0502020204030204" pitchFamily="34" charset="0"/>
                <a:cs typeface="Times New Roman" panose="02020603050405020304" pitchFamily="18" charset="0"/>
              </a:rPr>
              <a:t>Remote Seller Transaction Threshold</a:t>
            </a:r>
            <a:br>
              <a:rPr lang="en-US" sz="3600" kern="100" dirty="0">
                <a:effectLst/>
                <a:ea typeface="Calibri" panose="020F0502020204030204" pitchFamily="34" charset="0"/>
                <a:cs typeface="Times New Roman" panose="02020603050405020304" pitchFamily="18" charset="0"/>
              </a:rPr>
            </a:br>
            <a:br>
              <a:rPr lang="en-US" sz="3600" kern="100" dirty="0">
                <a:effectLst/>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FC7CC22-48A0-37E0-9A1B-AD6BA678FA9D}"/>
              </a:ext>
            </a:extLst>
          </p:cNvPr>
          <p:cNvSpPr>
            <a:spLocks noGrp="1"/>
          </p:cNvSpPr>
          <p:nvPr>
            <p:ph idx="1"/>
          </p:nvPr>
        </p:nvSpPr>
        <p:spPr/>
        <p:txBody>
          <a:bodyPr>
            <a:normAutofit/>
          </a:bodyPr>
          <a:lstStyle/>
          <a:p>
            <a:r>
              <a:rPr lang="en-US" sz="3600" dirty="0"/>
              <a:t>Economic nexus for remote sellers</a:t>
            </a:r>
          </a:p>
          <a:p>
            <a:r>
              <a:rPr lang="en-US" sz="3600" dirty="0"/>
              <a:t>$100,000 in gross sales in one year</a:t>
            </a:r>
          </a:p>
          <a:p>
            <a:r>
              <a:rPr lang="en-US" sz="3600" dirty="0"/>
              <a:t>200 or more separate transactions</a:t>
            </a:r>
          </a:p>
          <a:p>
            <a:r>
              <a:rPr lang="en-US" sz="3600" dirty="0"/>
              <a:t>Compliance difficulties for sellers </a:t>
            </a:r>
          </a:p>
          <a:p>
            <a:r>
              <a:rPr lang="en-US" sz="3600" dirty="0"/>
              <a:t>Eliminate separate transaction test</a:t>
            </a:r>
          </a:p>
        </p:txBody>
      </p:sp>
    </p:spTree>
    <p:extLst>
      <p:ext uri="{BB962C8B-B14F-4D97-AF65-F5344CB8AC3E}">
        <p14:creationId xmlns:p14="http://schemas.microsoft.com/office/powerpoint/2010/main" val="258226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83B3-9760-89E8-4FEC-E56825A09B3E}"/>
              </a:ext>
            </a:extLst>
          </p:cNvPr>
          <p:cNvSpPr>
            <a:spLocks noGrp="1"/>
          </p:cNvSpPr>
          <p:nvPr>
            <p:ph type="title"/>
          </p:nvPr>
        </p:nvSpPr>
        <p:spPr>
          <a:xfrm>
            <a:off x="622851" y="1123837"/>
            <a:ext cx="2577549" cy="4601183"/>
          </a:xfrm>
        </p:spPr>
        <p:txBody>
          <a:bodyPr/>
          <a:lstStyle/>
          <a:p>
            <a:r>
              <a:rPr lang="en-US" dirty="0"/>
              <a:t>Sales Tax Bills</a:t>
            </a:r>
          </a:p>
        </p:txBody>
      </p:sp>
      <p:sp>
        <p:nvSpPr>
          <p:cNvPr id="3" name="Content Placeholder 2">
            <a:extLst>
              <a:ext uri="{FF2B5EF4-FFF2-40B4-BE49-F238E27FC236}">
                <a16:creationId xmlns:a16="http://schemas.microsoft.com/office/drawing/2014/main" id="{8ED6CEB0-4118-EC80-E545-C426B8AA9E70}"/>
              </a:ext>
            </a:extLst>
          </p:cNvPr>
          <p:cNvSpPr>
            <a:spLocks noGrp="1"/>
          </p:cNvSpPr>
          <p:nvPr>
            <p:ph idx="1"/>
          </p:nvPr>
        </p:nvSpPr>
        <p:spPr/>
        <p:txBody>
          <a:bodyPr>
            <a:normAutofit/>
          </a:bodyPr>
          <a:lstStyle/>
          <a:p>
            <a:r>
              <a:rPr lang="en-US" sz="4800" dirty="0"/>
              <a:t>SB 40 mostly technical -interim committee bill</a:t>
            </a:r>
          </a:p>
          <a:p>
            <a:r>
              <a:rPr lang="en-US" sz="4800" dirty="0"/>
              <a:t>SB 67 Allows a sales tax for funding emergency services - not considered in the Interim</a:t>
            </a:r>
          </a:p>
        </p:txBody>
      </p:sp>
    </p:spTree>
    <p:extLst>
      <p:ext uri="{BB962C8B-B14F-4D97-AF65-F5344CB8AC3E}">
        <p14:creationId xmlns:p14="http://schemas.microsoft.com/office/powerpoint/2010/main" val="295501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D32-5805-EC17-84EF-FDA536014AC7}"/>
              </a:ext>
            </a:extLst>
          </p:cNvPr>
          <p:cNvSpPr>
            <a:spLocks noGrp="1"/>
          </p:cNvSpPr>
          <p:nvPr>
            <p:ph type="title"/>
          </p:nvPr>
        </p:nvSpPr>
        <p:spPr>
          <a:xfrm>
            <a:off x="705853" y="1123837"/>
            <a:ext cx="2494548" cy="4601183"/>
          </a:xfrm>
        </p:spPr>
        <p:txBody>
          <a:bodyPr/>
          <a:lstStyle/>
          <a:p>
            <a:r>
              <a:rPr lang="en-US" dirty="0"/>
              <a:t>Solar Energy Credit</a:t>
            </a:r>
          </a:p>
        </p:txBody>
      </p:sp>
      <p:sp>
        <p:nvSpPr>
          <p:cNvPr id="3" name="Content Placeholder 2">
            <a:extLst>
              <a:ext uri="{FF2B5EF4-FFF2-40B4-BE49-F238E27FC236}">
                <a16:creationId xmlns:a16="http://schemas.microsoft.com/office/drawing/2014/main" id="{ED1D50C3-7222-6B5D-EA1D-0FDC977015D1}"/>
              </a:ext>
            </a:extLst>
          </p:cNvPr>
          <p:cNvSpPr>
            <a:spLocks noGrp="1"/>
          </p:cNvSpPr>
          <p:nvPr>
            <p:ph idx="1"/>
          </p:nvPr>
        </p:nvSpPr>
        <p:spPr/>
        <p:txBody>
          <a:bodyPr>
            <a:normAutofit/>
          </a:bodyPr>
          <a:lstStyle/>
          <a:p>
            <a:pPr marL="0" indent="0">
              <a:buNone/>
            </a:pPr>
            <a:r>
              <a:rPr lang="en-US" sz="6000" dirty="0"/>
              <a:t>Expired or still in place?</a:t>
            </a:r>
          </a:p>
        </p:txBody>
      </p:sp>
    </p:spTree>
    <p:extLst>
      <p:ext uri="{BB962C8B-B14F-4D97-AF65-F5344CB8AC3E}">
        <p14:creationId xmlns:p14="http://schemas.microsoft.com/office/powerpoint/2010/main" val="325942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76A8-7C9F-95DB-9E68-FE78376FAD33}"/>
              </a:ext>
            </a:extLst>
          </p:cNvPr>
          <p:cNvSpPr>
            <a:spLocks noGrp="1"/>
          </p:cNvSpPr>
          <p:nvPr>
            <p:ph type="title"/>
          </p:nvPr>
        </p:nvSpPr>
        <p:spPr>
          <a:xfrm>
            <a:off x="1007531" y="1123837"/>
            <a:ext cx="2192869" cy="4601183"/>
          </a:xfrm>
        </p:spPr>
        <p:txBody>
          <a:bodyPr/>
          <a:lstStyle/>
          <a:p>
            <a:r>
              <a:rPr lang="en-US" dirty="0"/>
              <a:t>THIS?</a:t>
            </a:r>
          </a:p>
        </p:txBody>
      </p:sp>
      <p:sp>
        <p:nvSpPr>
          <p:cNvPr id="3" name="Content Placeholder 2">
            <a:extLst>
              <a:ext uri="{FF2B5EF4-FFF2-40B4-BE49-F238E27FC236}">
                <a16:creationId xmlns:a16="http://schemas.microsoft.com/office/drawing/2014/main" id="{711EB138-B0D4-3A65-2A0D-A7B587D02A4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8F069B7-C0F5-77BE-76D4-0CF3E7AD1CA5}"/>
              </a:ext>
            </a:extLst>
          </p:cNvPr>
          <p:cNvPicPr>
            <a:picLocks noChangeAspect="1"/>
          </p:cNvPicPr>
          <p:nvPr/>
        </p:nvPicPr>
        <p:blipFill>
          <a:blip r:embed="rId2"/>
          <a:stretch>
            <a:fillRect/>
          </a:stretch>
        </p:blipFill>
        <p:spPr>
          <a:xfrm>
            <a:off x="3869268" y="873252"/>
            <a:ext cx="7772400" cy="5176202"/>
          </a:xfrm>
          <a:prstGeom prst="rect">
            <a:avLst/>
          </a:prstGeom>
        </p:spPr>
      </p:pic>
    </p:spTree>
    <p:extLst>
      <p:ext uri="{BB962C8B-B14F-4D97-AF65-F5344CB8AC3E}">
        <p14:creationId xmlns:p14="http://schemas.microsoft.com/office/powerpoint/2010/main" val="141646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C11-3307-6927-7281-6EEDE4D815B4}"/>
              </a:ext>
            </a:extLst>
          </p:cNvPr>
          <p:cNvSpPr>
            <a:spLocks noGrp="1"/>
          </p:cNvSpPr>
          <p:nvPr>
            <p:ph type="title"/>
          </p:nvPr>
        </p:nvSpPr>
        <p:spPr>
          <a:xfrm>
            <a:off x="545431" y="1123837"/>
            <a:ext cx="2654969" cy="4601183"/>
          </a:xfrm>
        </p:spPr>
        <p:txBody>
          <a:bodyPr/>
          <a:lstStyle/>
          <a:p>
            <a:r>
              <a:rPr lang="en-US" dirty="0"/>
              <a:t>OR THIS?</a:t>
            </a:r>
          </a:p>
        </p:txBody>
      </p:sp>
      <p:pic>
        <p:nvPicPr>
          <p:cNvPr id="1026" name="Picture 2" descr="Chariot Energy's Oberon solar farm located in West Texas">
            <a:extLst>
              <a:ext uri="{FF2B5EF4-FFF2-40B4-BE49-F238E27FC236}">
                <a16:creationId xmlns:a16="http://schemas.microsoft.com/office/drawing/2014/main" id="{61904B98-D27B-6249-B31D-B90DA6E01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738" y="1342416"/>
            <a:ext cx="7315200" cy="416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3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6EC5-7779-C5BD-E944-104AD8E5AA8C}"/>
              </a:ext>
            </a:extLst>
          </p:cNvPr>
          <p:cNvSpPr>
            <a:spLocks noGrp="1"/>
          </p:cNvSpPr>
          <p:nvPr>
            <p:ph type="title"/>
          </p:nvPr>
        </p:nvSpPr>
        <p:spPr>
          <a:xfrm>
            <a:off x="481263" y="1123837"/>
            <a:ext cx="2719138" cy="4601183"/>
          </a:xfrm>
        </p:spPr>
        <p:txBody>
          <a:bodyPr/>
          <a:lstStyle/>
          <a:p>
            <a:r>
              <a:rPr lang="en-US" sz="3600" kern="100" dirty="0">
                <a:effectLst/>
                <a:ea typeface="Calibri" panose="020F0502020204030204" pitchFamily="34" charset="0"/>
                <a:cs typeface="Times New Roman" panose="02020603050405020304" pitchFamily="18" charset="0"/>
              </a:rPr>
              <a:t>Commercial Renewable Energy System Tax Credits</a:t>
            </a:r>
            <a:br>
              <a:rPr lang="en-US" sz="3600" kern="100" dirty="0">
                <a:effectLst/>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C63F1F7-7B51-DD48-A024-930325D1ACB6}"/>
              </a:ext>
            </a:extLst>
          </p:cNvPr>
          <p:cNvSpPr>
            <a:spLocks noGrp="1"/>
          </p:cNvSpPr>
          <p:nvPr>
            <p:ph idx="1"/>
          </p:nvPr>
        </p:nvSpPr>
        <p:spPr/>
        <p:txBody>
          <a:bodyPr>
            <a:normAutofit/>
          </a:bodyPr>
          <a:lstStyle/>
          <a:p>
            <a:r>
              <a:rPr lang="en-US" sz="3200" dirty="0"/>
              <a:t>Renewable Energy Systems Tax Credit expired December 31, 2023</a:t>
            </a:r>
          </a:p>
          <a:p>
            <a:r>
              <a:rPr lang="en-US" sz="3200" dirty="0"/>
              <a:t>Commercial Renewable Energy System Credit - still in place</a:t>
            </a:r>
          </a:p>
          <a:p>
            <a:r>
              <a:rPr lang="en-US" sz="3200" dirty="0"/>
              <a:t>UCA Section 59-7-614(1)(e) definition of Commercial Unit</a:t>
            </a:r>
          </a:p>
          <a:p>
            <a:r>
              <a:rPr lang="en-US" sz="3200" dirty="0"/>
              <a:t>Intended for solar farms or buildings used for residential or commercial purposes?</a:t>
            </a:r>
          </a:p>
          <a:p>
            <a:r>
              <a:rPr lang="en-US" sz="3200" dirty="0"/>
              <a:t>Clarify definition</a:t>
            </a:r>
          </a:p>
        </p:txBody>
      </p:sp>
    </p:spTree>
    <p:extLst>
      <p:ext uri="{BB962C8B-B14F-4D97-AF65-F5344CB8AC3E}">
        <p14:creationId xmlns:p14="http://schemas.microsoft.com/office/powerpoint/2010/main" val="415902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28D5-B261-D9C7-8815-2019BB76B2CE}"/>
              </a:ext>
            </a:extLst>
          </p:cNvPr>
          <p:cNvSpPr>
            <a:spLocks noGrp="1"/>
          </p:cNvSpPr>
          <p:nvPr>
            <p:ph type="title"/>
          </p:nvPr>
        </p:nvSpPr>
        <p:spPr>
          <a:xfrm>
            <a:off x="721895" y="1123837"/>
            <a:ext cx="2478506" cy="4601183"/>
          </a:xfrm>
        </p:spPr>
        <p:txBody>
          <a:bodyPr/>
          <a:lstStyle/>
          <a:p>
            <a:r>
              <a:rPr lang="en-US" sz="3600" kern="100" dirty="0">
                <a:effectLst/>
                <a:ea typeface="Calibri" panose="020F0502020204030204" pitchFamily="34" charset="0"/>
                <a:cs typeface="Times New Roman" panose="02020603050405020304" pitchFamily="18" charset="0"/>
              </a:rPr>
              <a:t>Montana Registration Issue</a:t>
            </a:r>
            <a:br>
              <a:rPr lang="en-US" sz="3600" kern="100" dirty="0">
                <a:effectLst/>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E3A0E4E-FC28-D210-FC91-D76FCAD97F80}"/>
              </a:ext>
            </a:extLst>
          </p:cNvPr>
          <p:cNvSpPr>
            <a:spLocks noGrp="1"/>
          </p:cNvSpPr>
          <p:nvPr>
            <p:ph idx="1"/>
          </p:nvPr>
        </p:nvSpPr>
        <p:spPr>
          <a:xfrm>
            <a:off x="3869268" y="650267"/>
            <a:ext cx="7315200" cy="5557466"/>
          </a:xfrm>
        </p:spPr>
        <p:txBody>
          <a:bodyPr/>
          <a:lstStyle/>
          <a:p>
            <a:pPr marL="0" indent="0">
              <a:buNone/>
            </a:pPr>
            <a:r>
              <a:rPr lang="en-US" dirty="0"/>
              <a:t>Example:</a:t>
            </a:r>
          </a:p>
        </p:txBody>
      </p:sp>
      <p:pic>
        <p:nvPicPr>
          <p:cNvPr id="4" name="Picture 3">
            <a:extLst>
              <a:ext uri="{FF2B5EF4-FFF2-40B4-BE49-F238E27FC236}">
                <a16:creationId xmlns:a16="http://schemas.microsoft.com/office/drawing/2014/main" id="{2FFCC70B-A3F4-D9C1-6491-A0C0A7F0B39C}"/>
              </a:ext>
            </a:extLst>
          </p:cNvPr>
          <p:cNvPicPr>
            <a:picLocks noChangeAspect="1"/>
          </p:cNvPicPr>
          <p:nvPr/>
        </p:nvPicPr>
        <p:blipFill>
          <a:blip r:embed="rId3"/>
          <a:stretch>
            <a:fillRect/>
          </a:stretch>
        </p:blipFill>
        <p:spPr>
          <a:xfrm>
            <a:off x="5566611" y="866274"/>
            <a:ext cx="4315326" cy="5213684"/>
          </a:xfrm>
          <a:prstGeom prst="rect">
            <a:avLst/>
          </a:prstGeom>
        </p:spPr>
      </p:pic>
    </p:spTree>
    <p:extLst>
      <p:ext uri="{BB962C8B-B14F-4D97-AF65-F5344CB8AC3E}">
        <p14:creationId xmlns:p14="http://schemas.microsoft.com/office/powerpoint/2010/main" val="196598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FF91-F9ED-63BD-787B-3CDB3F51997E}"/>
              </a:ext>
            </a:extLst>
          </p:cNvPr>
          <p:cNvSpPr>
            <a:spLocks noGrp="1"/>
          </p:cNvSpPr>
          <p:nvPr>
            <p:ph type="title"/>
          </p:nvPr>
        </p:nvSpPr>
        <p:spPr>
          <a:xfrm>
            <a:off x="1007531" y="1123837"/>
            <a:ext cx="2192869" cy="4601183"/>
          </a:xfrm>
        </p:spPr>
        <p:txBody>
          <a:bodyPr/>
          <a:lstStyle/>
          <a:p>
            <a:r>
              <a:rPr lang="en-US" dirty="0"/>
              <a:t>Websites Offering to Evade Taxes</a:t>
            </a:r>
          </a:p>
        </p:txBody>
      </p:sp>
      <p:sp>
        <p:nvSpPr>
          <p:cNvPr id="3" name="Content Placeholder 2">
            <a:extLst>
              <a:ext uri="{FF2B5EF4-FFF2-40B4-BE49-F238E27FC236}">
                <a16:creationId xmlns:a16="http://schemas.microsoft.com/office/drawing/2014/main" id="{F21F68C4-9F5E-CB38-2D77-CFFA76FB8AA8}"/>
              </a:ext>
            </a:extLst>
          </p:cNvPr>
          <p:cNvSpPr>
            <a:spLocks noGrp="1"/>
          </p:cNvSpPr>
          <p:nvPr>
            <p:ph idx="1"/>
          </p:nvPr>
        </p:nvSpPr>
        <p:spPr/>
        <p:txBody>
          <a:bodyPr/>
          <a:lstStyle/>
          <a:p>
            <a:pPr marL="0" indent="0" algn="l" fontAlgn="base">
              <a:buNone/>
            </a:pPr>
            <a:r>
              <a:rPr lang="en-US" b="1" i="0" dirty="0">
                <a:solidFill>
                  <a:srgbClr val="444444"/>
                </a:solidFill>
                <a:effectLst/>
                <a:latin typeface="Roboto Condensed" panose="020F0502020204030204" pitchFamily="34" charset="0"/>
              </a:rPr>
              <a:t>Here’s How Registering a Car Under a Montana LLC Works</a:t>
            </a:r>
          </a:p>
          <a:p>
            <a:pPr marL="0" indent="0" algn="l" fontAlgn="base">
              <a:buNone/>
            </a:pPr>
            <a:r>
              <a:rPr lang="en-US" b="0" i="0" dirty="0">
                <a:solidFill>
                  <a:srgbClr val="676767"/>
                </a:solidFill>
                <a:effectLst/>
                <a:latin typeface="Roboto" panose="02000000000000000000" pitchFamily="2" charset="0"/>
              </a:rPr>
              <a:t>“Someone wanting to avoid high sales taxes on an exotic vehicle can hire a Montana law firm to form a corporation or limited liability company (LLC). This can occur even if the person forming the company is not a Montana resident or conducts business in the state. Once the LLC is formed, the person or entity that owns the LLC can outright purchase an exotic car. Then, they use the LLC to register and plate the vehicle in Montana, listing it as a business expense. The owner then has the option to bring the car to a different state.</a:t>
            </a:r>
            <a:r>
              <a:rPr lang="en-US" dirty="0">
                <a:solidFill>
                  <a:srgbClr val="002060"/>
                </a:solidFill>
                <a:latin typeface="Roboto" panose="02000000000000000000" pitchFamily="2" charset="0"/>
              </a:rPr>
              <a:t>”</a:t>
            </a:r>
            <a:endParaRPr lang="en-US" dirty="0">
              <a:solidFill>
                <a:srgbClr val="FF0000"/>
              </a:solidFill>
              <a:highlight>
                <a:srgbClr val="FFFF00"/>
              </a:highlight>
            </a:endParaRPr>
          </a:p>
        </p:txBody>
      </p:sp>
    </p:spTree>
    <p:extLst>
      <p:ext uri="{BB962C8B-B14F-4D97-AF65-F5344CB8AC3E}">
        <p14:creationId xmlns:p14="http://schemas.microsoft.com/office/powerpoint/2010/main" val="118428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5D84-63D1-E249-FE15-6DA783672C02}"/>
              </a:ext>
            </a:extLst>
          </p:cNvPr>
          <p:cNvSpPr>
            <a:spLocks noGrp="1"/>
          </p:cNvSpPr>
          <p:nvPr>
            <p:ph type="title"/>
          </p:nvPr>
        </p:nvSpPr>
        <p:spPr>
          <a:xfrm>
            <a:off x="530087" y="1123837"/>
            <a:ext cx="2670314" cy="4601183"/>
          </a:xfrm>
        </p:spPr>
        <p:txBody>
          <a:bodyPr/>
          <a:lstStyle/>
          <a:p>
            <a:r>
              <a:rPr lang="en-US" dirty="0"/>
              <a:t>Bills Under Consideration</a:t>
            </a:r>
          </a:p>
        </p:txBody>
      </p:sp>
      <p:sp>
        <p:nvSpPr>
          <p:cNvPr id="3" name="Content Placeholder 2">
            <a:extLst>
              <a:ext uri="{FF2B5EF4-FFF2-40B4-BE49-F238E27FC236}">
                <a16:creationId xmlns:a16="http://schemas.microsoft.com/office/drawing/2014/main" id="{8DFBA14C-428B-6C61-928E-E538C674B7E8}"/>
              </a:ext>
            </a:extLst>
          </p:cNvPr>
          <p:cNvSpPr>
            <a:spLocks noGrp="1"/>
          </p:cNvSpPr>
          <p:nvPr>
            <p:ph idx="1"/>
          </p:nvPr>
        </p:nvSpPr>
        <p:spPr/>
        <p:txBody>
          <a:bodyPr>
            <a:normAutofit/>
          </a:bodyPr>
          <a:lstStyle/>
          <a:p>
            <a:r>
              <a:rPr lang="en-US" sz="4800" dirty="0"/>
              <a:t>As of last Friday:</a:t>
            </a:r>
          </a:p>
          <a:p>
            <a:endParaRPr lang="en-US" sz="4800" dirty="0"/>
          </a:p>
          <a:p>
            <a:r>
              <a:rPr lang="en-US" sz="4800" dirty="0"/>
              <a:t>181 House Bills filed</a:t>
            </a:r>
          </a:p>
          <a:p>
            <a:r>
              <a:rPr lang="en-US" sz="4800" dirty="0"/>
              <a:t>100 Senate Bills filed</a:t>
            </a:r>
          </a:p>
          <a:p>
            <a:r>
              <a:rPr lang="en-US" sz="4800" dirty="0"/>
              <a:t>1 Constitutional Amendment filed</a:t>
            </a:r>
          </a:p>
        </p:txBody>
      </p:sp>
    </p:spTree>
    <p:extLst>
      <p:ext uri="{BB962C8B-B14F-4D97-AF65-F5344CB8AC3E}">
        <p14:creationId xmlns:p14="http://schemas.microsoft.com/office/powerpoint/2010/main" val="12634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820D-0768-BAED-DC4D-F4E960D4A42F}"/>
              </a:ext>
            </a:extLst>
          </p:cNvPr>
          <p:cNvSpPr>
            <a:spLocks noGrp="1"/>
          </p:cNvSpPr>
          <p:nvPr>
            <p:ph type="title"/>
          </p:nvPr>
        </p:nvSpPr>
        <p:spPr>
          <a:xfrm>
            <a:off x="641683" y="1123836"/>
            <a:ext cx="2847475" cy="4601183"/>
          </a:xfrm>
        </p:spPr>
        <p:txBody>
          <a:bodyPr/>
          <a:lstStyle/>
          <a:p>
            <a:r>
              <a:rPr lang="en-US" dirty="0"/>
              <a:t>Possible Solution</a:t>
            </a:r>
            <a:br>
              <a:rPr lang="en-US" dirty="0"/>
            </a:br>
            <a:r>
              <a:rPr lang="en-US" dirty="0"/>
              <a:t>Cross Check Registrations</a:t>
            </a:r>
          </a:p>
        </p:txBody>
      </p:sp>
      <p:sp>
        <p:nvSpPr>
          <p:cNvPr id="3" name="Content Placeholder 2">
            <a:extLst>
              <a:ext uri="{FF2B5EF4-FFF2-40B4-BE49-F238E27FC236}">
                <a16:creationId xmlns:a16="http://schemas.microsoft.com/office/drawing/2014/main" id="{E448B928-47DB-6477-C755-BDF713CF0ED3}"/>
              </a:ext>
            </a:extLst>
          </p:cNvPr>
          <p:cNvSpPr>
            <a:spLocks noGrp="1"/>
          </p:cNvSpPr>
          <p:nvPr>
            <p:ph idx="1"/>
          </p:nvPr>
        </p:nvSpPr>
        <p:spPr/>
        <p:txBody>
          <a:bodyPr/>
          <a:lstStyle/>
          <a:p>
            <a:pPr marL="0" indent="0">
              <a:buNone/>
            </a:pPr>
            <a:r>
              <a:rPr lang="en-US" sz="4400" dirty="0"/>
              <a:t>Uninsured Motorist Identification Data Base</a:t>
            </a:r>
          </a:p>
          <a:p>
            <a:pPr marL="0" indent="0">
              <a:buNone/>
            </a:pPr>
            <a:endParaRPr lang="en-US" sz="2000" dirty="0"/>
          </a:p>
          <a:p>
            <a:pPr marL="0" indent="0">
              <a:buNone/>
            </a:pPr>
            <a:r>
              <a:rPr lang="en-US" dirty="0"/>
              <a:t>UCA Section 41-12a-412 et. Seq</a:t>
            </a:r>
          </a:p>
        </p:txBody>
      </p:sp>
    </p:spTree>
    <p:extLst>
      <p:ext uri="{BB962C8B-B14F-4D97-AF65-F5344CB8AC3E}">
        <p14:creationId xmlns:p14="http://schemas.microsoft.com/office/powerpoint/2010/main" val="63425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76A1-83C6-A27B-FFB4-7D926BDE88E6}"/>
              </a:ext>
            </a:extLst>
          </p:cNvPr>
          <p:cNvSpPr>
            <a:spLocks noGrp="1"/>
          </p:cNvSpPr>
          <p:nvPr>
            <p:ph type="title"/>
          </p:nvPr>
        </p:nvSpPr>
        <p:spPr>
          <a:xfrm>
            <a:off x="673767" y="1123837"/>
            <a:ext cx="2526633" cy="4601183"/>
          </a:xfrm>
        </p:spPr>
        <p:txBody>
          <a:bodyPr/>
          <a:lstStyle/>
          <a:p>
            <a:r>
              <a:rPr lang="en-US" dirty="0"/>
              <a:t>Restaurant Tax in Grocery Stores?</a:t>
            </a:r>
            <a:br>
              <a:rPr lang="en-US" dirty="0"/>
            </a:br>
            <a:br>
              <a:rPr lang="en-US" dirty="0"/>
            </a:br>
            <a:r>
              <a:rPr lang="en-US" dirty="0"/>
              <a:t>SB 91</a:t>
            </a:r>
          </a:p>
        </p:txBody>
      </p:sp>
      <p:sp>
        <p:nvSpPr>
          <p:cNvPr id="3" name="Content Placeholder 2">
            <a:extLst>
              <a:ext uri="{FF2B5EF4-FFF2-40B4-BE49-F238E27FC236}">
                <a16:creationId xmlns:a16="http://schemas.microsoft.com/office/drawing/2014/main" id="{B4FFBA93-BF37-D5EF-12F0-00984A7117F8}"/>
              </a:ext>
            </a:extLst>
          </p:cNvPr>
          <p:cNvSpPr>
            <a:spLocks noGrp="1"/>
          </p:cNvSpPr>
          <p:nvPr>
            <p:ph idx="1"/>
          </p:nvPr>
        </p:nvSpPr>
        <p:spPr/>
        <p:txBody>
          <a:bodyPr>
            <a:normAutofit/>
          </a:bodyPr>
          <a:lstStyle/>
          <a:p>
            <a:r>
              <a:rPr lang="en-US" sz="4800" dirty="0"/>
              <a:t>Restaurant tax in</a:t>
            </a:r>
            <a:r>
              <a:rPr lang="en-US" sz="4800" dirty="0">
                <a:solidFill>
                  <a:srgbClr val="000000"/>
                </a:solidFill>
              </a:rPr>
              <a:t> </a:t>
            </a:r>
            <a:r>
              <a:rPr lang="en-US" sz="4800" u="sng" dirty="0">
                <a:solidFill>
                  <a:srgbClr val="000000"/>
                </a:solidFill>
              </a:rPr>
              <a:t>restaurant portion</a:t>
            </a:r>
            <a:r>
              <a:rPr lang="en-US" sz="4800" dirty="0">
                <a:solidFill>
                  <a:srgbClr val="000000"/>
                </a:solidFill>
              </a:rPr>
              <a:t> of grocery st</a:t>
            </a:r>
            <a:r>
              <a:rPr lang="en-US" sz="4800" dirty="0"/>
              <a:t>ores</a:t>
            </a:r>
            <a:endParaRPr lang="en-US" sz="4800" dirty="0">
              <a:highlight>
                <a:srgbClr val="FF0000"/>
              </a:highlight>
            </a:endParaRPr>
          </a:p>
          <a:p>
            <a:r>
              <a:rPr lang="en-US" sz="4800" dirty="0"/>
              <a:t>Restaurant type meals</a:t>
            </a:r>
          </a:p>
          <a:p>
            <a:r>
              <a:rPr lang="en-US" sz="4800" dirty="0"/>
              <a:t>1% additional restaurant tax </a:t>
            </a:r>
          </a:p>
          <a:p>
            <a:pPr marL="0" indent="0">
              <a:buNone/>
            </a:pPr>
            <a:endParaRPr lang="en-US" sz="4000" dirty="0"/>
          </a:p>
        </p:txBody>
      </p:sp>
    </p:spTree>
    <p:extLst>
      <p:ext uri="{BB962C8B-B14F-4D97-AF65-F5344CB8AC3E}">
        <p14:creationId xmlns:p14="http://schemas.microsoft.com/office/powerpoint/2010/main" val="281724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7FD4-B781-2D5E-B34B-CD5E204FC66C}"/>
              </a:ext>
            </a:extLst>
          </p:cNvPr>
          <p:cNvSpPr>
            <a:spLocks noGrp="1"/>
          </p:cNvSpPr>
          <p:nvPr>
            <p:ph type="title"/>
          </p:nvPr>
        </p:nvSpPr>
        <p:spPr>
          <a:xfrm>
            <a:off x="449179" y="1123837"/>
            <a:ext cx="2751222" cy="4601183"/>
          </a:xfrm>
        </p:spPr>
        <p:txBody>
          <a:bodyPr/>
          <a:lstStyle/>
          <a:p>
            <a:r>
              <a:rPr lang="en-US" dirty="0"/>
              <a:t> QUESTIONS</a:t>
            </a:r>
          </a:p>
        </p:txBody>
      </p:sp>
      <p:sp>
        <p:nvSpPr>
          <p:cNvPr id="3" name="Content Placeholder 2">
            <a:extLst>
              <a:ext uri="{FF2B5EF4-FFF2-40B4-BE49-F238E27FC236}">
                <a16:creationId xmlns:a16="http://schemas.microsoft.com/office/drawing/2014/main" id="{890179F5-8B97-4647-9256-FADC5ADD78D3}"/>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64FE2435-8319-7255-2884-FCDF0816717C}"/>
              </a:ext>
            </a:extLst>
          </p:cNvPr>
          <p:cNvPicPr>
            <a:picLocks noChangeAspect="1"/>
          </p:cNvPicPr>
          <p:nvPr/>
        </p:nvPicPr>
        <p:blipFill>
          <a:blip r:embed="rId3"/>
          <a:stretch>
            <a:fillRect/>
          </a:stretch>
        </p:blipFill>
        <p:spPr>
          <a:xfrm>
            <a:off x="3869268" y="850232"/>
            <a:ext cx="7315200" cy="5143660"/>
          </a:xfrm>
          <a:prstGeom prst="rect">
            <a:avLst/>
          </a:prstGeom>
        </p:spPr>
      </p:pic>
    </p:spTree>
    <p:extLst>
      <p:ext uri="{BB962C8B-B14F-4D97-AF65-F5344CB8AC3E}">
        <p14:creationId xmlns:p14="http://schemas.microsoft.com/office/powerpoint/2010/main" val="413960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DDFE-13F5-055B-7D4D-0D830E9B85FD}"/>
              </a:ext>
            </a:extLst>
          </p:cNvPr>
          <p:cNvSpPr>
            <a:spLocks noGrp="1"/>
          </p:cNvSpPr>
          <p:nvPr>
            <p:ph type="title"/>
          </p:nvPr>
        </p:nvSpPr>
        <p:spPr>
          <a:xfrm>
            <a:off x="561473" y="1123837"/>
            <a:ext cx="2638927" cy="4601183"/>
          </a:xfrm>
        </p:spPr>
        <p:txBody>
          <a:bodyPr/>
          <a:lstStyle/>
          <a:p>
            <a:r>
              <a:rPr lang="en-US" dirty="0"/>
              <a:t>Rev &amp; Tax Interim Committee Study Items</a:t>
            </a:r>
          </a:p>
        </p:txBody>
      </p:sp>
      <p:sp>
        <p:nvSpPr>
          <p:cNvPr id="3" name="Content Placeholder 2">
            <a:extLst>
              <a:ext uri="{FF2B5EF4-FFF2-40B4-BE49-F238E27FC236}">
                <a16:creationId xmlns:a16="http://schemas.microsoft.com/office/drawing/2014/main" id="{510A3480-D51A-3F79-A13B-181CCDDF19F9}"/>
              </a:ext>
            </a:extLst>
          </p:cNvPr>
          <p:cNvSpPr>
            <a:spLocks noGrp="1"/>
          </p:cNvSpPr>
          <p:nvPr>
            <p:ph idx="1"/>
          </p:nvPr>
        </p:nvSpPr>
        <p:spPr/>
        <p:txBody>
          <a:bodyPr>
            <a:normAutofit fontScale="40000" lnSpcReduction="20000"/>
          </a:bodyPr>
          <a:lstStyle/>
          <a:p>
            <a:pPr marL="342900" marR="0" lvl="0" indent="-342900">
              <a:spcBef>
                <a:spcPts val="0"/>
              </a:spcBef>
              <a:spcAft>
                <a:spcPts val="0"/>
              </a:spcAft>
              <a:buFont typeface="Arial" panose="020B0604020202020204" pitchFamily="34" charset="0"/>
              <a:buChar char="•"/>
              <a:tabLst>
                <a:tab pos="457200" algn="l"/>
              </a:tabLst>
            </a:pPr>
            <a:endParaRPr lang="en-US" sz="24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2400" kern="1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24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Impacts of federal legislation on Utah tax policy</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Social Security taxation</a:t>
            </a:r>
          </a:p>
          <a:p>
            <a:pPr marL="342900" marR="0" lvl="0" indent="-342900">
              <a:spcBef>
                <a:spcPts val="0"/>
              </a:spcBef>
              <a:spcAft>
                <a:spcPts val="0"/>
              </a:spcAft>
              <a:buFont typeface="Arial" panose="020B0604020202020204" pitchFamily="34" charset="0"/>
              <a:buChar char="•"/>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Remote seller transaction threshold</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Commercial Renewable Energy System Tax Credits</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Severance tax issues</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Montana registration Issue</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The authority of nongovernmental entities to impose taxes</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Revenue fluctuations in centrally assessed property tax</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Allowing heavy equipment lessors to charge a fee to cover personal property taxes</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Restaurant Tax for grocery stores</a:t>
            </a:r>
          </a:p>
          <a:p>
            <a:pPr marL="0" marR="0" lvl="0" indent="0">
              <a:spcBef>
                <a:spcPts val="0"/>
              </a:spcBef>
              <a:spcAft>
                <a:spcPts val="0"/>
              </a:spcAft>
              <a:buNone/>
              <a:tabLst>
                <a:tab pos="457200" algn="l"/>
              </a:tabLst>
            </a:pPr>
            <a:endParaRPr lang="en-US" sz="5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5000" kern="100" dirty="0">
                <a:effectLst/>
                <a:ea typeface="Calibri" panose="020F0502020204030204" pitchFamily="34" charset="0"/>
                <a:cs typeface="Times New Roman" panose="02020603050405020304" pitchFamily="18" charset="0"/>
              </a:rPr>
              <a:t>Property taxation</a:t>
            </a:r>
            <a:endParaRPr lang="en-US" sz="5000" b="0" i="0" dirty="0">
              <a:solidFill>
                <a:srgbClr val="222222"/>
              </a:solidFill>
              <a:effectLst/>
              <a:highlight>
                <a:srgbClr val="FF0000"/>
              </a:highlight>
            </a:endParaRPr>
          </a:p>
          <a:p>
            <a:endParaRPr lang="en-US" dirty="0"/>
          </a:p>
        </p:txBody>
      </p:sp>
    </p:spTree>
    <p:extLst>
      <p:ext uri="{BB962C8B-B14F-4D97-AF65-F5344CB8AC3E}">
        <p14:creationId xmlns:p14="http://schemas.microsoft.com/office/powerpoint/2010/main" val="131851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1DB3-03EF-AB5E-6548-6A909DBFFE76}"/>
              </a:ext>
            </a:extLst>
          </p:cNvPr>
          <p:cNvSpPr>
            <a:spLocks noGrp="1"/>
          </p:cNvSpPr>
          <p:nvPr>
            <p:ph type="title"/>
          </p:nvPr>
        </p:nvSpPr>
        <p:spPr>
          <a:xfrm>
            <a:off x="770021" y="1123837"/>
            <a:ext cx="2430380" cy="4601183"/>
          </a:xfrm>
        </p:spPr>
        <p:txBody>
          <a:bodyPr/>
          <a:lstStyle/>
          <a:p>
            <a:r>
              <a:rPr lang="en-US" dirty="0"/>
              <a:t>Property Tax Bills Actually Considered</a:t>
            </a:r>
            <a:br>
              <a:rPr lang="en-US" dirty="0"/>
            </a:br>
            <a:br>
              <a:rPr lang="en-US" dirty="0"/>
            </a:br>
            <a:r>
              <a:rPr lang="en-US" dirty="0"/>
              <a:t>HB 20</a:t>
            </a:r>
            <a:br>
              <a:rPr lang="en-US" dirty="0"/>
            </a:br>
            <a:r>
              <a:rPr lang="en-US" dirty="0"/>
              <a:t>HB 62</a:t>
            </a:r>
            <a:br>
              <a:rPr lang="en-US" dirty="0"/>
            </a:br>
            <a:r>
              <a:rPr lang="en-US" dirty="0"/>
              <a:t>SB 16</a:t>
            </a:r>
          </a:p>
        </p:txBody>
      </p:sp>
      <p:sp>
        <p:nvSpPr>
          <p:cNvPr id="3" name="Content Placeholder 2">
            <a:extLst>
              <a:ext uri="{FF2B5EF4-FFF2-40B4-BE49-F238E27FC236}">
                <a16:creationId xmlns:a16="http://schemas.microsoft.com/office/drawing/2014/main" id="{634013AB-10A6-A62D-53CF-81E6A229590A}"/>
              </a:ext>
            </a:extLst>
          </p:cNvPr>
          <p:cNvSpPr>
            <a:spLocks noGrp="1"/>
          </p:cNvSpPr>
          <p:nvPr>
            <p:ph idx="1"/>
          </p:nvPr>
        </p:nvSpPr>
        <p:spPr>
          <a:xfrm>
            <a:off x="4347410" y="864108"/>
            <a:ext cx="6837057" cy="5120640"/>
          </a:xfrm>
        </p:spPr>
        <p:txBody>
          <a:bodyPr>
            <a:normAutofit/>
          </a:bodyPr>
          <a:lstStyle/>
          <a:p>
            <a:pPr marL="0" indent="0">
              <a:buNone/>
            </a:pPr>
            <a:r>
              <a:rPr lang="en-US" sz="4800" dirty="0"/>
              <a:t>Mostly technical changes</a:t>
            </a:r>
            <a:endParaRPr lang="en-US" sz="2400" dirty="0"/>
          </a:p>
          <a:p>
            <a:pPr marL="0" indent="0">
              <a:buNone/>
            </a:pPr>
            <a:endParaRPr lang="en-US" sz="4800" dirty="0"/>
          </a:p>
          <a:p>
            <a:pPr marL="0" indent="0">
              <a:buNone/>
            </a:pPr>
            <a:r>
              <a:rPr lang="en-US" sz="4800" dirty="0"/>
              <a:t>Retrospective to January 1, 2025</a:t>
            </a:r>
          </a:p>
        </p:txBody>
      </p:sp>
    </p:spTree>
    <p:extLst>
      <p:ext uri="{BB962C8B-B14F-4D97-AF65-F5344CB8AC3E}">
        <p14:creationId xmlns:p14="http://schemas.microsoft.com/office/powerpoint/2010/main" val="89105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FDB630-1E4C-6CAF-007D-F4306A1EEE7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B9C8A4B-3ED1-EB21-64D9-41834ABCF025}"/>
              </a:ext>
            </a:extLst>
          </p:cNvPr>
          <p:cNvPicPr>
            <a:picLocks noChangeAspect="1"/>
          </p:cNvPicPr>
          <p:nvPr/>
        </p:nvPicPr>
        <p:blipFill>
          <a:blip r:embed="rId3"/>
          <a:stretch>
            <a:fillRect/>
          </a:stretch>
        </p:blipFill>
        <p:spPr>
          <a:xfrm>
            <a:off x="3869267" y="1811755"/>
            <a:ext cx="3361265" cy="2247900"/>
          </a:xfrm>
          <a:prstGeom prst="rect">
            <a:avLst/>
          </a:prstGeom>
        </p:spPr>
      </p:pic>
      <p:pic>
        <p:nvPicPr>
          <p:cNvPr id="5" name="Picture 4">
            <a:extLst>
              <a:ext uri="{FF2B5EF4-FFF2-40B4-BE49-F238E27FC236}">
                <a16:creationId xmlns:a16="http://schemas.microsoft.com/office/drawing/2014/main" id="{B441EF09-3C67-9F0B-A7EE-8BB9B44C5364}"/>
              </a:ext>
            </a:extLst>
          </p:cNvPr>
          <p:cNvPicPr>
            <a:picLocks noChangeAspect="1"/>
          </p:cNvPicPr>
          <p:nvPr/>
        </p:nvPicPr>
        <p:blipFill>
          <a:blip r:embed="rId4"/>
          <a:stretch>
            <a:fillRect/>
          </a:stretch>
        </p:blipFill>
        <p:spPr>
          <a:xfrm>
            <a:off x="7230532" y="2817554"/>
            <a:ext cx="3953936" cy="3176338"/>
          </a:xfrm>
          <a:prstGeom prst="rect">
            <a:avLst/>
          </a:prstGeom>
        </p:spPr>
      </p:pic>
      <p:sp>
        <p:nvSpPr>
          <p:cNvPr id="6" name="TextBox 5">
            <a:extLst>
              <a:ext uri="{FF2B5EF4-FFF2-40B4-BE49-F238E27FC236}">
                <a16:creationId xmlns:a16="http://schemas.microsoft.com/office/drawing/2014/main" id="{895165F0-DA4B-0FD0-F64C-A6B3483BA548}"/>
              </a:ext>
            </a:extLst>
          </p:cNvPr>
          <p:cNvSpPr txBox="1"/>
          <p:nvPr/>
        </p:nvSpPr>
        <p:spPr>
          <a:xfrm>
            <a:off x="706341" y="2177933"/>
            <a:ext cx="2584174" cy="2492990"/>
          </a:xfrm>
          <a:prstGeom prst="rect">
            <a:avLst/>
          </a:prstGeom>
          <a:noFill/>
        </p:spPr>
        <p:txBody>
          <a:bodyPr wrap="square" rtlCol="0">
            <a:spAutoFit/>
          </a:bodyPr>
          <a:lstStyle/>
          <a:p>
            <a:r>
              <a:rPr lang="en-US" sz="4000" dirty="0"/>
              <a:t>Centrally Assessed Property</a:t>
            </a:r>
            <a:br>
              <a:rPr lang="en-US" sz="2800" dirty="0"/>
            </a:br>
            <a:br>
              <a:rPr lang="en-US" dirty="0"/>
            </a:br>
            <a:endParaRPr lang="en-US" dirty="0">
              <a:solidFill>
                <a:srgbClr val="FF0000"/>
              </a:solidFill>
            </a:endParaRPr>
          </a:p>
        </p:txBody>
      </p:sp>
    </p:spTree>
    <p:extLst>
      <p:ext uri="{BB962C8B-B14F-4D97-AF65-F5344CB8AC3E}">
        <p14:creationId xmlns:p14="http://schemas.microsoft.com/office/powerpoint/2010/main" val="79734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AA52-DB2D-06F3-39B2-40637AE57A6E}"/>
              </a:ext>
            </a:extLst>
          </p:cNvPr>
          <p:cNvSpPr>
            <a:spLocks noGrp="1"/>
          </p:cNvSpPr>
          <p:nvPr>
            <p:ph type="title"/>
          </p:nvPr>
        </p:nvSpPr>
        <p:spPr>
          <a:xfrm>
            <a:off x="513347" y="1123837"/>
            <a:ext cx="2687053" cy="4601183"/>
          </a:xfrm>
        </p:spPr>
        <p:txBody>
          <a:bodyPr/>
          <a:lstStyle/>
          <a:p>
            <a:r>
              <a:rPr lang="en-US" sz="2800" kern="100" dirty="0">
                <a:ea typeface="Calibri" panose="020F0502020204030204" pitchFamily="34" charset="0"/>
                <a:cs typeface="Times New Roman" panose="02020603050405020304" pitchFamily="18" charset="0"/>
              </a:rPr>
              <a:t>C</a:t>
            </a:r>
            <a:r>
              <a:rPr lang="en-US" sz="2800" kern="100" dirty="0">
                <a:effectLst/>
                <a:ea typeface="Calibri" panose="020F0502020204030204" pitchFamily="34" charset="0"/>
                <a:cs typeface="Times New Roman" panose="02020603050405020304" pitchFamily="18" charset="0"/>
              </a:rPr>
              <a:t>entrally Assessed Property Tax</a:t>
            </a:r>
            <a:br>
              <a:rPr lang="en-US" sz="3600" kern="100" dirty="0">
                <a:effectLst/>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6DAFC01-D5B3-AA6B-F650-DFDC90C6C95C}"/>
              </a:ext>
            </a:extLst>
          </p:cNvPr>
          <p:cNvSpPr>
            <a:spLocks noGrp="1"/>
          </p:cNvSpPr>
          <p:nvPr>
            <p:ph idx="1"/>
          </p:nvPr>
        </p:nvSpPr>
        <p:spPr/>
        <p:txBody>
          <a:bodyPr>
            <a:normAutofit/>
          </a:bodyPr>
          <a:lstStyle/>
          <a:p>
            <a:pPr marL="0" indent="0">
              <a:buNone/>
            </a:pPr>
            <a:endParaRPr lang="en-US" sz="4000" dirty="0"/>
          </a:p>
          <a:p>
            <a:pPr marL="0" indent="0">
              <a:buNone/>
            </a:pPr>
            <a:endParaRPr lang="en-US" sz="4000" dirty="0"/>
          </a:p>
          <a:p>
            <a:pPr marL="0" indent="0">
              <a:buNone/>
            </a:pPr>
            <a:r>
              <a:rPr lang="en-US" sz="4000" dirty="0"/>
              <a:t>Issues with fluctuations in centrally  assessed revenues</a:t>
            </a:r>
          </a:p>
          <a:p>
            <a:pPr marL="0" indent="0">
              <a:buNone/>
            </a:pPr>
            <a:endParaRPr lang="en-US" sz="4000" dirty="0"/>
          </a:p>
          <a:p>
            <a:pPr marL="0" indent="0">
              <a:buNone/>
            </a:pPr>
            <a:endParaRPr lang="en-US" sz="4000" dirty="0"/>
          </a:p>
          <a:p>
            <a:pPr marL="0" indent="0">
              <a:buNone/>
            </a:pPr>
            <a:r>
              <a:rPr lang="en-US" sz="2800" dirty="0"/>
              <a:t>Abandoned for now</a:t>
            </a:r>
          </a:p>
        </p:txBody>
      </p:sp>
    </p:spTree>
    <p:extLst>
      <p:ext uri="{BB962C8B-B14F-4D97-AF65-F5344CB8AC3E}">
        <p14:creationId xmlns:p14="http://schemas.microsoft.com/office/powerpoint/2010/main" val="309232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18A3-5B66-388E-B661-A9096B3FD2EB}"/>
              </a:ext>
            </a:extLst>
          </p:cNvPr>
          <p:cNvSpPr>
            <a:spLocks noGrp="1"/>
          </p:cNvSpPr>
          <p:nvPr>
            <p:ph type="title"/>
          </p:nvPr>
        </p:nvSpPr>
        <p:spPr>
          <a:xfrm>
            <a:off x="673767" y="1123837"/>
            <a:ext cx="2526633" cy="4601183"/>
          </a:xfrm>
        </p:spPr>
        <p:txBody>
          <a:bodyPr/>
          <a:lstStyle/>
          <a:p>
            <a:r>
              <a:rPr lang="en-US" dirty="0"/>
              <a:t>Limited Sales Data Disclosure</a:t>
            </a:r>
          </a:p>
        </p:txBody>
      </p:sp>
      <p:sp>
        <p:nvSpPr>
          <p:cNvPr id="3" name="Content Placeholder 2">
            <a:extLst>
              <a:ext uri="{FF2B5EF4-FFF2-40B4-BE49-F238E27FC236}">
                <a16:creationId xmlns:a16="http://schemas.microsoft.com/office/drawing/2014/main" id="{A195FC03-C80F-2E63-28CA-4ECE783681BA}"/>
              </a:ext>
            </a:extLst>
          </p:cNvPr>
          <p:cNvSpPr>
            <a:spLocks noGrp="1"/>
          </p:cNvSpPr>
          <p:nvPr>
            <p:ph idx="1"/>
          </p:nvPr>
        </p:nvSpPr>
        <p:spPr/>
        <p:txBody>
          <a:bodyPr>
            <a:normAutofit/>
          </a:bodyPr>
          <a:lstStyle/>
          <a:p>
            <a:endParaRPr lang="en-US" sz="3600" dirty="0"/>
          </a:p>
          <a:p>
            <a:r>
              <a:rPr lang="en-US" sz="3600" dirty="0"/>
              <a:t>Constitutional amendment prohibiting real estate transfer tax</a:t>
            </a:r>
          </a:p>
          <a:p>
            <a:pPr marL="0" indent="0">
              <a:buNone/>
            </a:pPr>
            <a:endParaRPr lang="en-US" sz="3600" dirty="0"/>
          </a:p>
          <a:p>
            <a:r>
              <a:rPr lang="en-US" sz="3600" dirty="0"/>
              <a:t>Statutory change requiring disclosure of sales data</a:t>
            </a:r>
            <a:endParaRPr lang="en-US" sz="3600" strike="sngStrike" dirty="0">
              <a:highlight>
                <a:srgbClr val="FFFF00"/>
              </a:highlight>
            </a:endParaRPr>
          </a:p>
          <a:p>
            <a:pPr marL="0" indent="0">
              <a:buNone/>
            </a:pPr>
            <a:endParaRPr lang="en-US" sz="3600" dirty="0"/>
          </a:p>
          <a:p>
            <a:pPr marL="0" indent="0">
              <a:buNone/>
            </a:pPr>
            <a:endParaRPr lang="en-US" dirty="0"/>
          </a:p>
          <a:p>
            <a:pPr marL="0" indent="0">
              <a:buNone/>
            </a:pPr>
            <a:r>
              <a:rPr lang="en-US" sz="2800" dirty="0"/>
              <a:t>Abandoned for now</a:t>
            </a:r>
          </a:p>
        </p:txBody>
      </p:sp>
    </p:spTree>
    <p:extLst>
      <p:ext uri="{BB962C8B-B14F-4D97-AF65-F5344CB8AC3E}">
        <p14:creationId xmlns:p14="http://schemas.microsoft.com/office/powerpoint/2010/main" val="71458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73AB-E030-2468-D71B-988BC4D30DD6}"/>
              </a:ext>
            </a:extLst>
          </p:cNvPr>
          <p:cNvSpPr>
            <a:spLocks noGrp="1"/>
          </p:cNvSpPr>
          <p:nvPr>
            <p:ph type="title"/>
          </p:nvPr>
        </p:nvSpPr>
        <p:spPr>
          <a:xfrm>
            <a:off x="625641" y="1123837"/>
            <a:ext cx="2574759" cy="4601183"/>
          </a:xfrm>
        </p:spPr>
        <p:txBody>
          <a:bodyPr/>
          <a:lstStyle/>
          <a:p>
            <a:r>
              <a:rPr lang="en-US" dirty="0"/>
              <a:t>Property Tax Heavy Equipment Leasing</a:t>
            </a:r>
            <a:br>
              <a:rPr lang="en-US" dirty="0"/>
            </a:br>
            <a:br>
              <a:rPr lang="en-US" dirty="0"/>
            </a:br>
            <a:r>
              <a:rPr lang="en-US" dirty="0"/>
              <a:t>SB 13</a:t>
            </a:r>
          </a:p>
        </p:txBody>
      </p:sp>
      <p:sp>
        <p:nvSpPr>
          <p:cNvPr id="3" name="Content Placeholder 2">
            <a:extLst>
              <a:ext uri="{FF2B5EF4-FFF2-40B4-BE49-F238E27FC236}">
                <a16:creationId xmlns:a16="http://schemas.microsoft.com/office/drawing/2014/main" id="{E18B688E-B6BE-2D24-5050-FA509779085B}"/>
              </a:ext>
            </a:extLst>
          </p:cNvPr>
          <p:cNvSpPr>
            <a:spLocks noGrp="1"/>
          </p:cNvSpPr>
          <p:nvPr>
            <p:ph idx="1"/>
          </p:nvPr>
        </p:nvSpPr>
        <p:spPr/>
        <p:txBody>
          <a:bodyPr/>
          <a:lstStyle/>
          <a:p>
            <a:pPr marL="0" indent="0">
              <a:buNone/>
            </a:pPr>
            <a:r>
              <a:rPr lang="en-US" sz="4400" kern="100" dirty="0">
                <a:effectLst/>
                <a:ea typeface="Calibri" panose="020F0502020204030204" pitchFamily="34" charset="0"/>
                <a:cs typeface="Times New Roman" panose="02020603050405020304" pitchFamily="18" charset="0"/>
              </a:rPr>
              <a:t>Allows heavy equipment lessors to charge a fee to cover personal property taxes</a:t>
            </a:r>
          </a:p>
          <a:p>
            <a:endParaRPr lang="en-US" dirty="0"/>
          </a:p>
        </p:txBody>
      </p:sp>
    </p:spTree>
    <p:extLst>
      <p:ext uri="{BB962C8B-B14F-4D97-AF65-F5344CB8AC3E}">
        <p14:creationId xmlns:p14="http://schemas.microsoft.com/office/powerpoint/2010/main" val="253865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7CA2-E904-FE8E-0B0B-343B9103B7FC}"/>
              </a:ext>
            </a:extLst>
          </p:cNvPr>
          <p:cNvSpPr>
            <a:spLocks noGrp="1"/>
          </p:cNvSpPr>
          <p:nvPr>
            <p:ph type="title"/>
          </p:nvPr>
        </p:nvSpPr>
        <p:spPr>
          <a:xfrm>
            <a:off x="609599" y="1123837"/>
            <a:ext cx="2590801" cy="4601183"/>
          </a:xfrm>
        </p:spPr>
        <p:txBody>
          <a:bodyPr>
            <a:normAutofit/>
          </a:bodyPr>
          <a:lstStyle/>
          <a:p>
            <a:r>
              <a:rPr lang="en-US" sz="3200" kern="100" dirty="0">
                <a:effectLst/>
                <a:ea typeface="Calibri" panose="020F0502020204030204" pitchFamily="34" charset="0"/>
                <a:cs typeface="Times New Roman" panose="02020603050405020304" pitchFamily="18" charset="0"/>
              </a:rPr>
              <a:t>Social Security Taxation</a:t>
            </a:r>
            <a:br>
              <a:rPr lang="en-US" sz="3200" kern="100" dirty="0">
                <a:effectLst/>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7085C91B-48B0-A638-CD34-BF24548864F0}"/>
              </a:ext>
            </a:extLst>
          </p:cNvPr>
          <p:cNvSpPr>
            <a:spLocks noGrp="1"/>
          </p:cNvSpPr>
          <p:nvPr>
            <p:ph idx="1"/>
          </p:nvPr>
        </p:nvSpPr>
        <p:spPr/>
        <p:txBody>
          <a:bodyPr>
            <a:normAutofit fontScale="85000" lnSpcReduction="20000"/>
          </a:bodyPr>
          <a:lstStyle/>
          <a:p>
            <a:endParaRPr lang="en-US" sz="4800" dirty="0"/>
          </a:p>
          <a:p>
            <a:r>
              <a:rPr lang="en-US" sz="4800" dirty="0"/>
              <a:t>Repeal threshold?</a:t>
            </a:r>
          </a:p>
          <a:p>
            <a:endParaRPr lang="en-US" sz="4800" dirty="0"/>
          </a:p>
          <a:p>
            <a:pPr lvl="1"/>
            <a:r>
              <a:rPr lang="en-US" sz="4600" dirty="0"/>
              <a:t>$143,783,000  </a:t>
            </a:r>
          </a:p>
          <a:p>
            <a:pPr lvl="1"/>
            <a:r>
              <a:rPr lang="en-US" sz="4600" dirty="0"/>
              <a:t>152,000 returns </a:t>
            </a:r>
          </a:p>
          <a:p>
            <a:pPr lvl="1"/>
            <a:r>
              <a:rPr lang="en-US" sz="4600" dirty="0"/>
              <a:t>Average change $946</a:t>
            </a:r>
          </a:p>
          <a:p>
            <a:endParaRPr lang="en-US" sz="4800" dirty="0"/>
          </a:p>
          <a:p>
            <a:r>
              <a:rPr lang="en-US" sz="4800" dirty="0"/>
              <a:t>Double taxation of Social Security claim of right – HB 60</a:t>
            </a:r>
          </a:p>
          <a:p>
            <a:endParaRPr lang="en-US" dirty="0"/>
          </a:p>
        </p:txBody>
      </p:sp>
    </p:spTree>
    <p:extLst>
      <p:ext uri="{BB962C8B-B14F-4D97-AF65-F5344CB8AC3E}">
        <p14:creationId xmlns:p14="http://schemas.microsoft.com/office/powerpoint/2010/main" val="3000121862"/>
      </p:ext>
    </p:extLst>
  </p:cSld>
  <p:clrMapOvr>
    <a:masterClrMapping/>
  </p:clrMapOvr>
</p:sld>
</file>

<file path=ppt/theme/theme1.xml><?xml version="1.0" encoding="utf-8"?>
<a:theme xmlns:a="http://schemas.openxmlformats.org/drawingml/2006/main" name="Frame">
  <a:themeElements>
    <a:clrScheme name="Custom 1">
      <a:dk1>
        <a:sysClr val="windowText" lastClr="000000"/>
      </a:dk1>
      <a:lt1>
        <a:sysClr val="window" lastClr="FFFFFF"/>
      </a:lt1>
      <a:dk2>
        <a:srgbClr val="44546A"/>
      </a:dk2>
      <a:lt2>
        <a:srgbClr val="E7E6E6"/>
      </a:lt2>
      <a:accent1>
        <a:srgbClr val="DEEBF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C91291-B93E-4FC4-90CF-5BA502980ECE}" vid="{E508DBC4-2F9A-4E90-ACB3-57AD9C57D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Theme</Template>
  <TotalTime>10483</TotalTime>
  <Words>603</Words>
  <Application>Microsoft Macintosh PowerPoint</Application>
  <PresentationFormat>Widescreen</PresentationFormat>
  <Paragraphs>114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Roboto</vt:lpstr>
      <vt:lpstr>Roboto Condensed</vt:lpstr>
      <vt:lpstr>Wingdings 2</vt:lpstr>
      <vt:lpstr>Frame</vt:lpstr>
      <vt:lpstr>      TAX COMMISSION 2025 LEGISLATIVE SESSION PREVIEW </vt:lpstr>
      <vt:lpstr>Bills Under Consideration</vt:lpstr>
      <vt:lpstr>Rev &amp; Tax Interim Committee Study Items</vt:lpstr>
      <vt:lpstr>Property Tax Bills Actually Considered  HB 20 HB 62 SB 16</vt:lpstr>
      <vt:lpstr>PowerPoint Presentation</vt:lpstr>
      <vt:lpstr>Centrally Assessed Property Tax </vt:lpstr>
      <vt:lpstr>Limited Sales Data Disclosure</vt:lpstr>
      <vt:lpstr>Property Tax Heavy Equipment Leasing  SB 13</vt:lpstr>
      <vt:lpstr>Social Security Taxation </vt:lpstr>
      <vt:lpstr>HB 130  Social Security Tax Amendments</vt:lpstr>
      <vt:lpstr>HB 106   Income Tax Revisions</vt:lpstr>
      <vt:lpstr> SB 47  Remote Seller Transaction Threshold  </vt:lpstr>
      <vt:lpstr>Sales Tax Bills</vt:lpstr>
      <vt:lpstr>Solar Energy Credit</vt:lpstr>
      <vt:lpstr>THIS?</vt:lpstr>
      <vt:lpstr>OR THIS?</vt:lpstr>
      <vt:lpstr>Commercial Renewable Energy System Tax Credits </vt:lpstr>
      <vt:lpstr>Montana Registration Issue </vt:lpstr>
      <vt:lpstr>Websites Offering to Evade Taxes</vt:lpstr>
      <vt:lpstr>Possible Solution Cross Check Registrations</vt:lpstr>
      <vt:lpstr>Restaurant Tax in Grocery Stores?  SB 91</vt:lpstr>
      <vt:lpstr> QUESTIONS</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Urosevic</dc:creator>
  <cp:lastModifiedBy>John Valentine</cp:lastModifiedBy>
  <cp:revision>259</cp:revision>
  <cp:lastPrinted>2020-04-20T18:39:50Z</cp:lastPrinted>
  <dcterms:created xsi:type="dcterms:W3CDTF">2022-10-06T15:51:58Z</dcterms:created>
  <dcterms:modified xsi:type="dcterms:W3CDTF">2025-01-14T02:54:38Z</dcterms:modified>
</cp:coreProperties>
</file>