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98" r:id="rId4"/>
    <p:sldId id="299" r:id="rId5"/>
    <p:sldId id="289" r:id="rId6"/>
    <p:sldId id="297" r:id="rId7"/>
    <p:sldId id="300" r:id="rId8"/>
    <p:sldId id="293" r:id="rId9"/>
    <p:sldId id="301" r:id="rId10"/>
    <p:sldId id="303" r:id="rId11"/>
    <p:sldId id="271" r:id="rId12"/>
    <p:sldId id="3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/>
    <p:restoredTop sz="96327"/>
  </p:normalViewPr>
  <p:slideViewPr>
    <p:cSldViewPr snapToGrid="0">
      <p:cViewPr varScale="1">
        <p:scale>
          <a:sx n="70" d="100"/>
          <a:sy n="70" d="100"/>
        </p:scale>
        <p:origin x="200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white spots&#10;&#10;Description automatically generated">
            <a:extLst>
              <a:ext uri="{FF2B5EF4-FFF2-40B4-BE49-F238E27FC236}">
                <a16:creationId xmlns:a16="http://schemas.microsoft.com/office/drawing/2014/main" id="{499C0DC7-6CDB-9BAE-6661-E09DA92A61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487" y="-151017"/>
            <a:ext cx="12355373" cy="7066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8518B2-EDB0-5577-E1EB-B19ED6B0C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428E0-949F-1E89-27DB-87DEB3034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217F7-8A39-3C41-5DFD-5B5BB9D1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0019B-11BA-0FFE-4D21-F2C52B909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C1F6E-5488-34F8-C946-957A2FF9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6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white spots&#10;&#10;Description automatically generated">
            <a:extLst>
              <a:ext uri="{FF2B5EF4-FFF2-40B4-BE49-F238E27FC236}">
                <a16:creationId xmlns:a16="http://schemas.microsoft.com/office/drawing/2014/main" id="{5D58C7A5-41A6-10DC-AB3F-0DEEAD8F16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487" y="-151017"/>
            <a:ext cx="12355373" cy="7066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87811E-ABBD-BB57-A17A-1C3043437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DE09C-E074-1C63-B4C8-5508A4AA3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C282F-850C-9AC4-7D38-F5EC857F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72CEA-514F-8CA8-8543-501D6263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67F80-29F0-BE0D-A883-D4A5C54E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7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white spots&#10;&#10;Description automatically generated">
            <a:extLst>
              <a:ext uri="{FF2B5EF4-FFF2-40B4-BE49-F238E27FC236}">
                <a16:creationId xmlns:a16="http://schemas.microsoft.com/office/drawing/2014/main" id="{6B8F1799-A31C-68FE-C9E7-9D32530037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487" y="-151017"/>
            <a:ext cx="12355373" cy="7066593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D3A6AB-38DC-F450-02A2-E3D944524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8B07E-0117-05D1-B175-7CB9C4D17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EC1D1-1B96-96F5-0885-345FCF24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D3501-A1EC-2F73-2944-D116E3C0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E36AF-B113-BDA9-CDD8-50B5DD2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4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white spots&#10;&#10;Description automatically generated">
            <a:extLst>
              <a:ext uri="{FF2B5EF4-FFF2-40B4-BE49-F238E27FC236}">
                <a16:creationId xmlns:a16="http://schemas.microsoft.com/office/drawing/2014/main" id="{499C0DC7-6CDB-9BAE-6661-E09DA92A61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487" y="-151017"/>
            <a:ext cx="12355373" cy="7066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8518B2-EDB0-5577-E1EB-B19ED6B0C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428E0-949F-1E89-27DB-87DEB3034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217F7-8A39-3C41-5DFD-5B5BB9D1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0019B-11BA-0FFE-4D21-F2C52B909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C1F6E-5488-34F8-C946-957A2FF9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8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a few small dots&#10;&#10;Description automatically generated with medium confidence">
            <a:extLst>
              <a:ext uri="{FF2B5EF4-FFF2-40B4-BE49-F238E27FC236}">
                <a16:creationId xmlns:a16="http://schemas.microsoft.com/office/drawing/2014/main" id="{7C644A78-AF5D-E03A-4F79-22F27D1520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399" y="-89452"/>
            <a:ext cx="12260189" cy="7007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28F2CB-3DE2-7413-BFF8-10F65506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E780B-FA9D-A5F2-355E-8794497AE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02199-2507-4B25-DFE7-B565592F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2AA7B-DD09-156C-DA6B-25470C2F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D2750-E205-EA89-C02E-287A215D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40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a few small dots&#10;&#10;Description automatically generated with medium confidence">
            <a:extLst>
              <a:ext uri="{FF2B5EF4-FFF2-40B4-BE49-F238E27FC236}">
                <a16:creationId xmlns:a16="http://schemas.microsoft.com/office/drawing/2014/main" id="{0527AAD7-8DAB-76C7-E66A-7D4CB987A0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399" y="-89452"/>
            <a:ext cx="12260189" cy="7007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41663-5865-28C5-4546-06408A2F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B9A12-1B93-3BB6-0DCF-96336266E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6B3A7-CF32-0ABD-E84E-B322612F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123A7-E817-6413-1DA4-6421C50A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94F35-B51A-4B7A-FC16-B550F3BC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32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a few small dots&#10;&#10;Description automatically generated with medium confidence">
            <a:extLst>
              <a:ext uri="{FF2B5EF4-FFF2-40B4-BE49-F238E27FC236}">
                <a16:creationId xmlns:a16="http://schemas.microsoft.com/office/drawing/2014/main" id="{5F29CB39-5462-D642-3B62-5AD885C83F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399" y="-89452"/>
            <a:ext cx="12260189" cy="7007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4DE4CD-7E51-18F4-93A6-A2060CD30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8B0F6-0C1A-121C-634B-74BB084E0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D7A5F-195E-8358-D389-1F6AC37E8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7095F-C5B1-0B8D-7F7C-DC17940E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411A1-3715-C00D-A58E-938C87D0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ECE93-77EE-EA1B-406E-0C53425F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3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ackground with a few small dots&#10;&#10;Description automatically generated with medium confidence">
            <a:extLst>
              <a:ext uri="{FF2B5EF4-FFF2-40B4-BE49-F238E27FC236}">
                <a16:creationId xmlns:a16="http://schemas.microsoft.com/office/drawing/2014/main" id="{FFD90CE0-55F6-E2EB-D3C8-B44772D86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399" y="-89452"/>
            <a:ext cx="12260189" cy="7007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AE1875-2D7D-DFFF-8F69-5BDC4927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0D9A8-C78A-17E0-9956-DDA50088A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F90F4-80A9-D6E3-30B9-2EDAA89DE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64E627-666C-C9B1-7ABD-A4975CC82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52E84-B1E5-6A6D-AB42-FF3191324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5972C8-E025-8A74-2789-D9C44E5B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68FA2-8E7B-84F4-B04A-9F0299E3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DEB40D-143F-C29F-8EB1-C00C760C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5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a few small dots&#10;&#10;Description automatically generated with medium confidence">
            <a:extLst>
              <a:ext uri="{FF2B5EF4-FFF2-40B4-BE49-F238E27FC236}">
                <a16:creationId xmlns:a16="http://schemas.microsoft.com/office/drawing/2014/main" id="{A7783019-EF3D-86FB-2D9C-7CF3BDCB7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399" y="-89452"/>
            <a:ext cx="12260189" cy="7007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4373B0-FA9B-D5B1-B92E-FC375E3C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B0C74-E0FF-9509-A58C-E45F571A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C03D5-BE54-49A3-03B5-96819C8F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96190-33F8-CCCE-745B-F37C876B5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1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few small dots&#10;&#10;Description automatically generated with medium confidence">
            <a:extLst>
              <a:ext uri="{FF2B5EF4-FFF2-40B4-BE49-F238E27FC236}">
                <a16:creationId xmlns:a16="http://schemas.microsoft.com/office/drawing/2014/main" id="{2AD6DB78-6B92-1D90-385A-C074AF3D2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399" y="-89452"/>
            <a:ext cx="12260189" cy="700708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44C80-F080-B60E-DDFB-852B9CC7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0B29E-0BFD-CC86-326D-7B29613D0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45AF7-02E4-D65E-5239-3F6D544B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39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a few small dots&#10;&#10;Description automatically generated with medium confidence">
            <a:extLst>
              <a:ext uri="{FF2B5EF4-FFF2-40B4-BE49-F238E27FC236}">
                <a16:creationId xmlns:a16="http://schemas.microsoft.com/office/drawing/2014/main" id="{6949173E-AC01-B7B2-ECAD-5F596D42BD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399" y="-89452"/>
            <a:ext cx="12260189" cy="7007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32AB11-0052-E0D5-FDBD-04691E13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54B6-3459-2E9C-4D99-CFDA1DA0B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9361C-FB05-4A27-7F45-006B56C11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56E37-DC06-E960-15C2-3CFBA464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D0DCF-A9FD-E2ED-8F1E-D81838FD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1B945-A76D-63EC-3017-9977A246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8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white spots&#10;&#10;Description automatically generated">
            <a:extLst>
              <a:ext uri="{FF2B5EF4-FFF2-40B4-BE49-F238E27FC236}">
                <a16:creationId xmlns:a16="http://schemas.microsoft.com/office/drawing/2014/main" id="{053544A9-B7F5-D1C4-529B-63475557E1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487" y="-151017"/>
            <a:ext cx="12355373" cy="7066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28F2CB-3DE2-7413-BFF8-10F65506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E780B-FA9D-A5F2-355E-8794497AE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02199-2507-4B25-DFE7-B565592F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2AA7B-DD09-156C-DA6B-25470C2F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D2750-E205-EA89-C02E-287A215D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95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a few small dots&#10;&#10;Description automatically generated with medium confidence">
            <a:extLst>
              <a:ext uri="{FF2B5EF4-FFF2-40B4-BE49-F238E27FC236}">
                <a16:creationId xmlns:a16="http://schemas.microsoft.com/office/drawing/2014/main" id="{956161D4-CF39-29C9-0189-56A9C6845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399" y="-89452"/>
            <a:ext cx="12260189" cy="7007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AA1B96-F2BC-CAA2-B7E2-92B3F0F88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C630C8-5BB3-4F38-F574-CC98B4536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8A066-0F03-EBB5-C7D2-DBEE15473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0CCE3-3D8A-6541-1932-966A8E68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0B084-5C06-D892-8A52-96ABD64F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03AD3-9C60-BB27-C491-54F4D582B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a few small dots&#10;&#10;Description automatically generated with medium confidence">
            <a:extLst>
              <a:ext uri="{FF2B5EF4-FFF2-40B4-BE49-F238E27FC236}">
                <a16:creationId xmlns:a16="http://schemas.microsoft.com/office/drawing/2014/main" id="{0DEFDCA7-4E72-F426-95C7-DB5AAF9587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399" y="-89452"/>
            <a:ext cx="12260189" cy="7007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87811E-ABBD-BB57-A17A-1C3043437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DE09C-E074-1C63-B4C8-5508A4AA3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C282F-850C-9AC4-7D38-F5EC857F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72CEA-514F-8CA8-8543-501D6263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67F80-29F0-BE0D-A883-D4A5C54E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57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a few small dots&#10;&#10;Description automatically generated with medium confidence">
            <a:extLst>
              <a:ext uri="{FF2B5EF4-FFF2-40B4-BE49-F238E27FC236}">
                <a16:creationId xmlns:a16="http://schemas.microsoft.com/office/drawing/2014/main" id="{279CD59A-BFA1-25B7-C81A-2E46446BBB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399" y="-89452"/>
            <a:ext cx="12260189" cy="7007087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D3A6AB-38DC-F450-02A2-E3D944524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8B07E-0117-05D1-B175-7CB9C4D17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EC1D1-1B96-96F5-0885-345FCF24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D3501-A1EC-2F73-2944-D116E3C0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E36AF-B113-BDA9-CDD8-50B5DD2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1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ular frame&#10;&#10;Description automatically generated">
            <a:extLst>
              <a:ext uri="{FF2B5EF4-FFF2-40B4-BE49-F238E27FC236}">
                <a16:creationId xmlns:a16="http://schemas.microsoft.com/office/drawing/2014/main" id="{5192950A-1DE8-9E75-DD8A-C92668315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3320" y="-100361"/>
            <a:ext cx="12538641" cy="705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4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2076833" y="593367"/>
            <a:ext cx="969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2034033"/>
            <a:ext cx="11360800" cy="40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-33" y="6170700"/>
            <a:ext cx="12192000" cy="687200"/>
          </a:xfrm>
          <a:prstGeom prst="rect">
            <a:avLst/>
          </a:prstGeom>
          <a:solidFill>
            <a:srgbClr val="1123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/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rgbClr val="F6C13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167" y="216100"/>
            <a:ext cx="1711301" cy="1711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18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white spots&#10;&#10;Description automatically generated">
            <a:extLst>
              <a:ext uri="{FF2B5EF4-FFF2-40B4-BE49-F238E27FC236}">
                <a16:creationId xmlns:a16="http://schemas.microsoft.com/office/drawing/2014/main" id="{B5CE6F24-5A63-6AEA-B53D-0A7C14D293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487" y="-151017"/>
            <a:ext cx="12355373" cy="7066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41663-5865-28C5-4546-06408A2F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B9A12-1B93-3BB6-0DCF-96336266E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6B3A7-CF32-0ABD-E84E-B322612F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123A7-E817-6413-1DA4-6421C50A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94F35-B51A-4B7A-FC16-B550F3BC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7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white spots&#10;&#10;Description automatically generated">
            <a:extLst>
              <a:ext uri="{FF2B5EF4-FFF2-40B4-BE49-F238E27FC236}">
                <a16:creationId xmlns:a16="http://schemas.microsoft.com/office/drawing/2014/main" id="{F4777554-026C-4511-93C5-C777FBC46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487" y="-151017"/>
            <a:ext cx="12355373" cy="7066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4DE4CD-7E51-18F4-93A6-A2060CD30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8B0F6-0C1A-121C-634B-74BB084E0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D7A5F-195E-8358-D389-1F6AC37E8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7095F-C5B1-0B8D-7F7C-DC17940E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411A1-3715-C00D-A58E-938C87D0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ECE93-77EE-EA1B-406E-0C53425F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9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background with white spots&#10;&#10;Description automatically generated">
            <a:extLst>
              <a:ext uri="{FF2B5EF4-FFF2-40B4-BE49-F238E27FC236}">
                <a16:creationId xmlns:a16="http://schemas.microsoft.com/office/drawing/2014/main" id="{F130FA7F-58F3-D590-902F-2850AEDA64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487" y="-151017"/>
            <a:ext cx="12355373" cy="7066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AE1875-2D7D-DFFF-8F69-5BDC4927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0D9A8-C78A-17E0-9956-DDA50088A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F90F4-80A9-D6E3-30B9-2EDAA89DE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64E627-666C-C9B1-7ABD-A4975CC82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52E84-B1E5-6A6D-AB42-FF3191324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5972C8-E025-8A74-2789-D9C44E5B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68FA2-8E7B-84F4-B04A-9F0299E3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DEB40D-143F-C29F-8EB1-C00C760C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1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spots&#10;&#10;Description automatically generated">
            <a:extLst>
              <a:ext uri="{FF2B5EF4-FFF2-40B4-BE49-F238E27FC236}">
                <a16:creationId xmlns:a16="http://schemas.microsoft.com/office/drawing/2014/main" id="{A8308572-73AB-BDAB-467D-FF2CAEAB7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487" y="-151017"/>
            <a:ext cx="12355373" cy="7066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4373B0-FA9B-D5B1-B92E-FC375E3C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B0C74-E0FF-9509-A58C-E45F571A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C03D5-BE54-49A3-03B5-96819C8F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96190-33F8-CCCE-745B-F37C876B5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8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spots&#10;&#10;Description automatically generated">
            <a:extLst>
              <a:ext uri="{FF2B5EF4-FFF2-40B4-BE49-F238E27FC236}">
                <a16:creationId xmlns:a16="http://schemas.microsoft.com/office/drawing/2014/main" id="{660CADA8-E02C-9340-AEE7-D75BC619EC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487" y="-151017"/>
            <a:ext cx="12355373" cy="706659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44C80-F080-B60E-DDFB-852B9CC7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0B29E-0BFD-CC86-326D-7B29613D0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45AF7-02E4-D65E-5239-3F6D544B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1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white spots&#10;&#10;Description automatically generated">
            <a:extLst>
              <a:ext uri="{FF2B5EF4-FFF2-40B4-BE49-F238E27FC236}">
                <a16:creationId xmlns:a16="http://schemas.microsoft.com/office/drawing/2014/main" id="{4F79F639-EE60-2F3F-C93B-23F707F57D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487" y="-151017"/>
            <a:ext cx="12355373" cy="7066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32AB11-0052-E0D5-FDBD-04691E13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54B6-3459-2E9C-4D99-CFDA1DA0B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9361C-FB05-4A27-7F45-006B56C11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56E37-DC06-E960-15C2-3CFBA464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D0DCF-A9FD-E2ED-8F1E-D81838FD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1B945-A76D-63EC-3017-9977A246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7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white spots&#10;&#10;Description automatically generated">
            <a:extLst>
              <a:ext uri="{FF2B5EF4-FFF2-40B4-BE49-F238E27FC236}">
                <a16:creationId xmlns:a16="http://schemas.microsoft.com/office/drawing/2014/main" id="{D73721B9-C98E-C888-9CD5-8B43A870D3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487" y="-151017"/>
            <a:ext cx="12355373" cy="7066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AA1B96-F2BC-CAA2-B7E2-92B3F0F88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C630C8-5BB3-4F38-F574-CC98B4536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8A066-0F03-EBB5-C7D2-DBEE15473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0CCE3-3D8A-6541-1932-966A8E68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A631-C0FB-3E4C-8303-E30995F6B1B3}" type="datetimeFigureOut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0B084-5C06-D892-8A52-96ABD64F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03AD3-9C60-BB27-C491-54F4D582B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111-2825-B64C-80EA-56B7E0DC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6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69B03-3E7B-6130-E4CA-D5432918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84CA1-14A8-8D11-1DC8-C250510D3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7F2FB-9DDC-D7E1-720A-4E4030442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fld id="{9DD4A631-C0FB-3E4C-8303-E30995F6B1B3}" type="datetimeFigureOut">
              <a:rPr lang="en-US" smtClean="0"/>
              <a:pPr/>
              <a:t>5/9/24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BE709-6431-23B3-1467-25D6251EE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7F08-EF8F-E645-0AAC-E3000A51A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fld id="{9FEC1111-2825-B64C-80EA-56B7E0DC8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7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sduhweb.rti.org/respweb/homepage.cf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6F949C-3C11-04EA-81B7-EAEEFDCC11B1}"/>
              </a:ext>
            </a:extLst>
          </p:cNvPr>
          <p:cNvSpPr txBox="1"/>
          <p:nvPr/>
        </p:nvSpPr>
        <p:spPr>
          <a:xfrm>
            <a:off x="1086612" y="2212848"/>
            <a:ext cx="10018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Policy and its impact on Utah Families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FF912-9F10-006D-F3D3-EB0B8CA1A96B}"/>
              </a:ext>
            </a:extLst>
          </p:cNvPr>
          <p:cNvSpPr txBox="1"/>
          <p:nvPr/>
        </p:nvSpPr>
        <p:spPr>
          <a:xfrm>
            <a:off x="3095244" y="3382833"/>
            <a:ext cx="6001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Aimee Winder Newton</a:t>
            </a:r>
          </a:p>
          <a:p>
            <a:pPr algn="ctr"/>
            <a: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Advisor to Gov. Cox</a:t>
            </a:r>
          </a:p>
          <a:p>
            <a:pPr algn="ctr"/>
            <a: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 of the Office of Families</a:t>
            </a:r>
          </a:p>
        </p:txBody>
      </p:sp>
    </p:spTree>
    <p:extLst>
      <p:ext uri="{BB962C8B-B14F-4D97-AF65-F5344CB8AC3E}">
        <p14:creationId xmlns:p14="http://schemas.microsoft.com/office/powerpoint/2010/main" val="1255163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7C38-2D53-3952-D0B7-FF9A87E5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DC4661-BF03-D319-04D8-770A05577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697" y="365125"/>
            <a:ext cx="7684606" cy="6492875"/>
          </a:xfrm>
        </p:spPr>
      </p:pic>
    </p:spTree>
    <p:extLst>
      <p:ext uri="{BB962C8B-B14F-4D97-AF65-F5344CB8AC3E}">
        <p14:creationId xmlns:p14="http://schemas.microsoft.com/office/powerpoint/2010/main" val="320247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number of workers&#10;&#10;Description automatically generated">
            <a:extLst>
              <a:ext uri="{FF2B5EF4-FFF2-40B4-BE49-F238E27FC236}">
                <a16:creationId xmlns:a16="http://schemas.microsoft.com/office/drawing/2014/main" id="{D1355B3B-7839-4483-8336-15360DF15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52" y="448056"/>
            <a:ext cx="9777495" cy="59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44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985D-FCAE-A4B9-B3EB-84C9B0D18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53694"/>
          </a:xfrm>
        </p:spPr>
        <p:txBody>
          <a:bodyPr>
            <a:normAutofit/>
          </a:bodyPr>
          <a:lstStyle/>
          <a:p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Aimee Winder Newton</a:t>
            </a:r>
            <a:b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AWN@utah.gov  </a:t>
            </a:r>
            <a:b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801-808-5103</a:t>
            </a:r>
          </a:p>
        </p:txBody>
      </p:sp>
    </p:spTree>
    <p:extLst>
      <p:ext uri="{BB962C8B-B14F-4D97-AF65-F5344CB8AC3E}">
        <p14:creationId xmlns:p14="http://schemas.microsoft.com/office/powerpoint/2010/main" val="12887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C8AFD62-C8B8-C7FF-CD59-9BD4D05E7C13}"/>
              </a:ext>
            </a:extLst>
          </p:cNvPr>
          <p:cNvSpPr txBox="1"/>
          <p:nvPr/>
        </p:nvSpPr>
        <p:spPr>
          <a:xfrm>
            <a:off x="3394491" y="2608796"/>
            <a:ext cx="8374380" cy="268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-US" sz="32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Utah is the best state for families.</a:t>
            </a:r>
          </a:p>
          <a:p>
            <a:pPr marL="457200" lvl="0" indent="-3873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500"/>
              <a:buChar char="●"/>
            </a:pPr>
            <a:r>
              <a:rPr lang="en-US" sz="32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Strengthen Utah families through upstream, proactive policies to improve outcomes for children and save taxpayer dollars in social services.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EF5EAB-377B-4EDC-469E-070BDE3B46EC}"/>
              </a:ext>
            </a:extLst>
          </p:cNvPr>
          <p:cNvSpPr txBox="1"/>
          <p:nvPr/>
        </p:nvSpPr>
        <p:spPr>
          <a:xfrm>
            <a:off x="3100578" y="156641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Goals for the Office of Families</a:t>
            </a:r>
          </a:p>
        </p:txBody>
      </p:sp>
      <p:pic>
        <p:nvPicPr>
          <p:cNvPr id="2" name="Picture 1" descr="A group of people with a heart and text&#10;&#10;Description automatically generated">
            <a:extLst>
              <a:ext uri="{FF2B5EF4-FFF2-40B4-BE49-F238E27FC236}">
                <a16:creationId xmlns:a16="http://schemas.microsoft.com/office/drawing/2014/main" id="{D3D8D8A9-C07A-6256-3EE3-D2F78BA6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22" y="2861664"/>
            <a:ext cx="2560846" cy="21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4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ith a heart and text&#10;&#10;Description automatically generated">
            <a:extLst>
              <a:ext uri="{FF2B5EF4-FFF2-40B4-BE49-F238E27FC236}">
                <a16:creationId xmlns:a16="http://schemas.microsoft.com/office/drawing/2014/main" id="{80F49BDC-6439-84CD-20D2-0DB777475D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2068195" y="979714"/>
            <a:ext cx="8055610" cy="7021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9853EB-1CF9-342F-0FF6-D6DAB5BC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609" y="1534886"/>
            <a:ext cx="8055610" cy="43434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Three focus areas: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900" b="0" dirty="0">
                <a:latin typeface="Calibri" panose="020F0502020204030204" pitchFamily="34" charset="0"/>
                <a:cs typeface="Calibri" panose="020F0502020204030204" pitchFamily="34" charset="0"/>
              </a:rPr>
              <a:t>Marriage Readiness</a:t>
            </a:r>
            <a:br>
              <a:rPr lang="en-US" sz="49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900" b="0" dirty="0">
                <a:latin typeface="Calibri" panose="020F0502020204030204" pitchFamily="34" charset="0"/>
                <a:cs typeface="Calibri" panose="020F0502020204030204" pitchFamily="34" charset="0"/>
              </a:rPr>
              <a:t>Protecting Children</a:t>
            </a:r>
            <a:br>
              <a:rPr lang="en-US" sz="49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900" b="0" dirty="0">
                <a:latin typeface="Calibri" panose="020F0502020204030204" pitchFamily="34" charset="0"/>
                <a:cs typeface="Calibri" panose="020F0502020204030204" pitchFamily="34" charset="0"/>
              </a:rPr>
              <a:t>Supporting Parents</a:t>
            </a:r>
          </a:p>
        </p:txBody>
      </p:sp>
    </p:spTree>
    <p:extLst>
      <p:ext uri="{BB962C8B-B14F-4D97-AF65-F5344CB8AC3E}">
        <p14:creationId xmlns:p14="http://schemas.microsoft.com/office/powerpoint/2010/main" val="214234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1386-ABDA-9B57-9C7A-A9AA1011A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71"/>
            <a:ext cx="9144000" cy="1828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Visitations </a:t>
            </a:r>
            <a:br>
              <a:rPr lang="en-US" sz="4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families with new babies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3D498E-4F42-6793-3922-34530DB2D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102428"/>
            <a:ext cx="4572000" cy="2155371"/>
          </a:xfrm>
        </p:spPr>
        <p:txBody>
          <a:bodyPr>
            <a:normAutofit fontScale="92500"/>
          </a:bodyPr>
          <a:lstStyle/>
          <a:p>
            <a:r>
              <a:rPr lang="en-US" dirty="0"/>
              <a:t>Target Population: Vulnerable families</a:t>
            </a:r>
          </a:p>
          <a:p>
            <a:r>
              <a:rPr lang="en-US" dirty="0"/>
              <a:t>Possible candidates: Families on WIC or other government assistance, those with high trauma or behavioral health issues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D2FFD8E-0CE2-B298-0DC3-29CF138C3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r="12193" b="-2"/>
          <a:stretch/>
        </p:blipFill>
        <p:spPr bwMode="auto">
          <a:xfrm>
            <a:off x="6725782" y="2670173"/>
            <a:ext cx="3942217" cy="301987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7239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E4DFB-729D-97D1-311F-6FBA40DF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257"/>
            <a:ext cx="10515600" cy="286431"/>
          </a:xfrm>
        </p:spPr>
        <p:txBody>
          <a:bodyPr anchor="ctr">
            <a:normAutofit fontScale="90000"/>
          </a:bodyPr>
          <a:lstStyle/>
          <a:p>
            <a:pPr marL="186262" marR="186262">
              <a:spcAft>
                <a:spcPts val="1467"/>
              </a:spcAft>
            </a:pPr>
            <a:br>
              <a:rPr lang="en-US" sz="2800" dirty="0"/>
            </a:b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63B73-8DB7-3584-BE05-81E534718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90728"/>
            <a:ext cx="5181600" cy="4086235"/>
          </a:xfrm>
        </p:spPr>
        <p:txBody>
          <a:bodyPr>
            <a:normAutofit fontScale="77500" lnSpcReduction="20000"/>
          </a:bodyPr>
          <a:lstStyle/>
          <a:p>
            <a:pPr marL="495296" indent="-3429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Reduction in child abuse and neglect </a:t>
            </a:r>
          </a:p>
          <a:p>
            <a:pPr marL="495296" indent="-3429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Reduction in low-birth weight infants</a:t>
            </a:r>
          </a:p>
          <a:p>
            <a:pPr marL="495296" indent="-3429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Improvements in parental mental health</a:t>
            </a:r>
          </a:p>
          <a:p>
            <a:pPr marL="495296" indent="-3429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Positive impacts on children’s cognitive development and behavior</a:t>
            </a:r>
          </a:p>
          <a:p>
            <a:pPr marL="495296" indent="-3429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Parents more likely to work, gain education and obtain higher wage employment</a:t>
            </a:r>
            <a:endParaRPr lang="en-US" sz="2400" b="1" dirty="0"/>
          </a:p>
          <a:p>
            <a:pPr marL="495296" indent="-342900"/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For every dollar spent the state saves $5.70 in costs later on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6FE05C-B59D-DFDD-D423-EA589472B686}"/>
              </a:ext>
            </a:extLst>
          </p:cNvPr>
          <p:cNvSpPr txBox="1"/>
          <p:nvPr/>
        </p:nvSpPr>
        <p:spPr>
          <a:xfrm>
            <a:off x="2857500" y="754168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Benefits of Home Visitation programs:</a:t>
            </a:r>
          </a:p>
        </p:txBody>
      </p:sp>
      <p:pic>
        <p:nvPicPr>
          <p:cNvPr id="5" name="Google Shape;190;p27">
            <a:extLst>
              <a:ext uri="{FF2B5EF4-FFF2-40B4-BE49-F238E27FC236}">
                <a16:creationId xmlns:a16="http://schemas.microsoft.com/office/drawing/2014/main" id="{BFC8F31D-3537-FBA3-BC4D-7EA17C7FBF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00" y="1756002"/>
            <a:ext cx="5584371" cy="3763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03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89C3D-A317-19B4-F003-CFBE5E13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B5136-BC5F-C5DD-F477-7336BA066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79713"/>
            <a:ext cx="5181600" cy="5197249"/>
          </a:xfrm>
        </p:spPr>
        <p:txBody>
          <a:bodyPr>
            <a:normAutofit lnSpcReduction="10000"/>
          </a:bodyPr>
          <a:lstStyle/>
          <a:p>
            <a:pPr marL="152396" indent="0" algn="ctr">
              <a:buNone/>
            </a:pPr>
            <a:r>
              <a:rPr lang="en-US" sz="40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 the </a:t>
            </a:r>
          </a:p>
          <a:p>
            <a:pPr marL="152396" indent="0" algn="ctr">
              <a:buNone/>
            </a:pPr>
            <a:r>
              <a:rPr lang="en-US" sz="40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 Sequence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Young adults have a 97% of not being in poverty if they do these three things in order: </a:t>
            </a:r>
          </a:p>
          <a:p>
            <a:pPr marL="609596" indent="-457200"/>
            <a:r>
              <a:rPr lang="en-US" dirty="0"/>
              <a:t>Graduate high school</a:t>
            </a:r>
          </a:p>
          <a:p>
            <a:pPr marL="609596" indent="-457200"/>
            <a:r>
              <a:rPr lang="en-US" dirty="0"/>
              <a:t>Engage full time in the workforce </a:t>
            </a:r>
          </a:p>
          <a:p>
            <a:pPr marL="609596" indent="-457200"/>
            <a:r>
              <a:rPr lang="en-US" dirty="0"/>
              <a:t>Get married before having children</a:t>
            </a:r>
          </a:p>
        </p:txBody>
      </p:sp>
      <p:pic>
        <p:nvPicPr>
          <p:cNvPr id="4" name="Google Shape;181;p26">
            <a:extLst>
              <a:ext uri="{FF2B5EF4-FFF2-40B4-BE49-F238E27FC236}">
                <a16:creationId xmlns:a16="http://schemas.microsoft.com/office/drawing/2014/main" id="{6A5EDDBD-8783-8377-7C4D-2920864E9B2E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72200" y="1690688"/>
            <a:ext cx="5181600" cy="4040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11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C131-9F38-B763-4E67-1ED99ACD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Youth Mental Health</a:t>
            </a:r>
          </a:p>
        </p:txBody>
      </p:sp>
      <p:pic>
        <p:nvPicPr>
          <p:cNvPr id="4" name="Content Placeholder 3" descr="A graph with a line and text&#10;&#10;Description automatically generated">
            <a:extLst>
              <a:ext uri="{FF2B5EF4-FFF2-40B4-BE49-F238E27FC236}">
                <a16:creationId xmlns:a16="http://schemas.microsoft.com/office/drawing/2014/main" id="{BD0C200A-3130-7ECF-1FEF-661042D0C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1225189" y="1338943"/>
            <a:ext cx="10966811" cy="5519057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C41FABA1-B8E3-95A1-7664-EFDAB597B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295" y="5519058"/>
            <a:ext cx="3737201" cy="17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6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66CC-A429-305F-9DEB-94EAAE41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F00D9-30FE-BB2B-9E7F-DD03E67CB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B52C985C-3D97-506D-66EA-0F45136EE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073BF-1F5B-16AB-875D-CC9AFA38D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64D4A-649E-8E5F-F1A5-90C034E01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1442" y="3918857"/>
            <a:ext cx="7609115" cy="143691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Goal: To make it possible for parents to choose what is best for their children</a:t>
            </a:r>
          </a:p>
        </p:txBody>
      </p:sp>
    </p:spTree>
    <p:extLst>
      <p:ext uri="{BB962C8B-B14F-4D97-AF65-F5344CB8AC3E}">
        <p14:creationId xmlns:p14="http://schemas.microsoft.com/office/powerpoint/2010/main" val="392763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cial Harms">
      <a:dk1>
        <a:srgbClr val="09192F"/>
      </a:dk1>
      <a:lt1>
        <a:srgbClr val="DADADA"/>
      </a:lt1>
      <a:dk2>
        <a:srgbClr val="44546A"/>
      </a:dk2>
      <a:lt2>
        <a:srgbClr val="E7E6E6"/>
      </a:lt2>
      <a:accent1>
        <a:srgbClr val="FA137A"/>
      </a:accent1>
      <a:accent2>
        <a:srgbClr val="DEC100"/>
      </a:accent2>
      <a:accent3>
        <a:srgbClr val="DBDBDB"/>
      </a:accent3>
      <a:accent4>
        <a:srgbClr val="242B51"/>
      </a:accent4>
      <a:accent5>
        <a:srgbClr val="D9DBE1"/>
      </a:accent5>
      <a:accent6>
        <a:srgbClr val="4956A3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deck template" id="{A3EF10C6-8B00-5547-A8F9-945743D0DEA7}" vid="{A99A8F27-F1ED-4A4A-8C35-949EED57C0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</TotalTime>
  <Words>234</Words>
  <Application>Microsoft Macintosh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</vt:lpstr>
      <vt:lpstr>Helvetica Light</vt:lpstr>
      <vt:lpstr>Roboto</vt:lpstr>
      <vt:lpstr>Office Theme</vt:lpstr>
      <vt:lpstr>PowerPoint Presentation</vt:lpstr>
      <vt:lpstr>PowerPoint Presentation</vt:lpstr>
      <vt:lpstr>Three focus areas:  Marriage Readiness Protecting Children Supporting Parents</vt:lpstr>
      <vt:lpstr>Home Visitations  for families with new babies</vt:lpstr>
      <vt:lpstr> </vt:lpstr>
      <vt:lpstr>  </vt:lpstr>
      <vt:lpstr>Youth Mental Health</vt:lpstr>
      <vt:lpstr>PowerPoint Presentation</vt:lpstr>
      <vt:lpstr>Child Care</vt:lpstr>
      <vt:lpstr>   </vt:lpstr>
      <vt:lpstr>PowerPoint Presentation</vt:lpstr>
      <vt:lpstr>Aimee Winder Newton AWN@utah.gov   801-808-5103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Black</dc:creator>
  <cp:lastModifiedBy>Aimee Winder Newton</cp:lastModifiedBy>
  <cp:revision>19</cp:revision>
  <cp:lastPrinted>2024-05-01T15:52:23Z</cp:lastPrinted>
  <dcterms:created xsi:type="dcterms:W3CDTF">2024-04-02T18:21:05Z</dcterms:created>
  <dcterms:modified xsi:type="dcterms:W3CDTF">2024-05-09T18:56:27Z</dcterms:modified>
</cp:coreProperties>
</file>