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14" r:id="rId1"/>
    <p:sldMasterId id="2147483757" r:id="rId2"/>
  </p:sldMasterIdLst>
  <p:notesMasterIdLst>
    <p:notesMasterId r:id="rId19"/>
  </p:notesMasterIdLst>
  <p:sldIdLst>
    <p:sldId id="1203" r:id="rId3"/>
    <p:sldId id="1200" r:id="rId4"/>
    <p:sldId id="258" r:id="rId5"/>
    <p:sldId id="264" r:id="rId6"/>
    <p:sldId id="1205" r:id="rId7"/>
    <p:sldId id="265" r:id="rId8"/>
    <p:sldId id="266" r:id="rId9"/>
    <p:sldId id="263" r:id="rId10"/>
    <p:sldId id="262" r:id="rId11"/>
    <p:sldId id="259" r:id="rId12"/>
    <p:sldId id="261" r:id="rId13"/>
    <p:sldId id="1204" r:id="rId14"/>
    <p:sldId id="495" r:id="rId15"/>
    <p:sldId id="569" r:id="rId16"/>
    <p:sldId id="1199" r:id="rId17"/>
    <p:sldId id="1197" r:id="rId18"/>
  </p:sldIdLst>
  <p:sldSz cx="12192000" cy="6858000"/>
  <p:notesSz cx="6858000" cy="9144000"/>
  <p:embeddedFontLst>
    <p:embeddedFont>
      <p:font typeface="Aharoni" panose="02010803020104030203" pitchFamily="2" charset="-79"/>
      <p:bold r:id="rId20"/>
    </p:embeddedFont>
    <p:embeddedFont>
      <p:font typeface="Nunito Sans" pitchFamily="2" charset="77"/>
      <p:regular r:id="rId21"/>
      <p:bold r:id="rId22"/>
      <p:italic r:id="rId23"/>
      <p:boldItalic r:id="rId24"/>
    </p:embeddedFont>
    <p:embeddedFont>
      <p:font typeface="Nunito Sans Black" pitchFamily="2" charset="77"/>
      <p:bold r:id="rId25"/>
      <p:italic r:id="rId26"/>
      <p:boldItalic r:id="rId27"/>
    </p:embeddedFont>
    <p:embeddedFont>
      <p:font typeface="Nunito Sans Light" panose="020F0302020204030204" pitchFamily="34" charset="0"/>
      <p:regular r:id="rId28"/>
      <p: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44" userDrawn="1">
          <p15:clr>
            <a:srgbClr val="A4A3A4"/>
          </p15:clr>
        </p15:guide>
        <p15:guide id="2" orient="horz" pos="3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38"/>
    <a:srgbClr val="FF0000"/>
    <a:srgbClr val="67E724"/>
    <a:srgbClr val="C4122E"/>
    <a:srgbClr val="00B5DF"/>
    <a:srgbClr val="878A8F"/>
    <a:srgbClr val="439B5C"/>
    <a:srgbClr val="4EA0C4"/>
    <a:srgbClr val="5B5B8E"/>
    <a:srgbClr val="D649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53"/>
    <p:restoredTop sz="96327"/>
  </p:normalViewPr>
  <p:slideViewPr>
    <p:cSldViewPr snapToGrid="0" snapToObjects="1">
      <p:cViewPr varScale="1">
        <p:scale>
          <a:sx n="128" d="100"/>
          <a:sy n="128" d="100"/>
        </p:scale>
        <p:origin x="656" y="176"/>
      </p:cViewPr>
      <p:guideLst>
        <p:guide pos="144"/>
        <p:guide orient="horz" pos="360"/>
      </p:guideLst>
    </p:cSldViewPr>
  </p:slideViewPr>
  <p:notesTextViewPr>
    <p:cViewPr>
      <p:scale>
        <a:sx n="1" d="1"/>
        <a:sy n="1" d="1"/>
      </p:scale>
      <p:origin x="0" y="0"/>
    </p:cViewPr>
  </p:notesTextViewPr>
  <p:sorterViewPr>
    <p:cViewPr>
      <p:scale>
        <a:sx n="132" d="100"/>
        <a:sy n="13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unito Sans" pitchFamily="2"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unito Sans" pitchFamily="2" charset="77"/>
              </a:defRPr>
            </a:lvl1pPr>
          </a:lstStyle>
          <a:p>
            <a:fld id="{976F375C-265C-834F-9917-CD9251F0AC92}" type="datetimeFigureOut">
              <a:rPr lang="en-US" smtClean="0"/>
              <a:pPr/>
              <a:t>5/9/24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unito Sans" pitchFamily="2"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unito Sans" pitchFamily="2" charset="77"/>
              </a:defRPr>
            </a:lvl1pPr>
          </a:lstStyle>
          <a:p>
            <a:fld id="{BD9C3B7F-8BF5-E444-9940-E1AB5DA66F01}" type="slidenum">
              <a:rPr lang="en-US" smtClean="0"/>
              <a:pPr/>
              <a:t>‹#›</a:t>
            </a:fld>
            <a:endParaRPr lang="en-US" dirty="0"/>
          </a:p>
        </p:txBody>
      </p:sp>
    </p:spTree>
    <p:extLst>
      <p:ext uri="{BB962C8B-B14F-4D97-AF65-F5344CB8AC3E}">
        <p14:creationId xmlns:p14="http://schemas.microsoft.com/office/powerpoint/2010/main" val="1474623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Nunito Sans" pitchFamily="2" charset="77"/>
        <a:ea typeface="+mn-ea"/>
        <a:cs typeface="+mn-cs"/>
      </a:defRPr>
    </a:lvl1pPr>
    <a:lvl2pPr marL="457200" algn="l" defTabSz="914400" rtl="0" eaLnBrk="1" latinLnBrk="0" hangingPunct="1">
      <a:defRPr sz="1200" b="0" i="0" kern="1200">
        <a:solidFill>
          <a:schemeClr val="tx1"/>
        </a:solidFill>
        <a:latin typeface="Nunito Sans" pitchFamily="2" charset="77"/>
        <a:ea typeface="+mn-ea"/>
        <a:cs typeface="+mn-cs"/>
      </a:defRPr>
    </a:lvl2pPr>
    <a:lvl3pPr marL="914400" algn="l" defTabSz="914400" rtl="0" eaLnBrk="1" latinLnBrk="0" hangingPunct="1">
      <a:defRPr sz="1200" b="0" i="0" kern="1200">
        <a:solidFill>
          <a:schemeClr val="tx1"/>
        </a:solidFill>
        <a:latin typeface="Nunito Sans" pitchFamily="2" charset="77"/>
        <a:ea typeface="+mn-ea"/>
        <a:cs typeface="+mn-cs"/>
      </a:defRPr>
    </a:lvl3pPr>
    <a:lvl4pPr marL="1371600" algn="l" defTabSz="914400" rtl="0" eaLnBrk="1" latinLnBrk="0" hangingPunct="1">
      <a:defRPr sz="1200" b="0" i="0" kern="1200">
        <a:solidFill>
          <a:schemeClr val="tx1"/>
        </a:solidFill>
        <a:latin typeface="Nunito Sans" pitchFamily="2" charset="77"/>
        <a:ea typeface="+mn-ea"/>
        <a:cs typeface="+mn-cs"/>
      </a:defRPr>
    </a:lvl4pPr>
    <a:lvl5pPr marL="1828800" algn="l" defTabSz="914400" rtl="0" eaLnBrk="1" latinLnBrk="0" hangingPunct="1">
      <a:defRPr sz="1200" b="0" i="0" kern="1200">
        <a:solidFill>
          <a:schemeClr val="tx1"/>
        </a:solidFill>
        <a:latin typeface="Nunito San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932157-1A92-8C4F-BCB7-CCDB8254319B}" type="slidenum">
              <a:rPr lang="en-US" smtClean="0"/>
              <a:t>1</a:t>
            </a:fld>
            <a:endParaRPr lang="en-US"/>
          </a:p>
        </p:txBody>
      </p:sp>
    </p:spTree>
    <p:extLst>
      <p:ext uri="{BB962C8B-B14F-4D97-AF65-F5344CB8AC3E}">
        <p14:creationId xmlns:p14="http://schemas.microsoft.com/office/powerpoint/2010/main" val="881048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9C3B7F-8BF5-E444-9940-E1AB5DA66F01}" type="slidenum">
              <a:rPr lang="en-US" smtClean="0"/>
              <a:pPr/>
              <a:t>13</a:t>
            </a:fld>
            <a:endParaRPr lang="en-US" dirty="0"/>
          </a:p>
        </p:txBody>
      </p:sp>
    </p:spTree>
    <p:extLst>
      <p:ext uri="{BB962C8B-B14F-4D97-AF65-F5344CB8AC3E}">
        <p14:creationId xmlns:p14="http://schemas.microsoft.com/office/powerpoint/2010/main" val="1410611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932157-1A92-8C4F-BCB7-CCDB8254319B}" type="slidenum">
              <a:rPr lang="en-US" smtClean="0"/>
              <a:t>15</a:t>
            </a:fld>
            <a:endParaRPr lang="en-US"/>
          </a:p>
        </p:txBody>
      </p:sp>
    </p:spTree>
    <p:extLst>
      <p:ext uri="{BB962C8B-B14F-4D97-AF65-F5344CB8AC3E}">
        <p14:creationId xmlns:p14="http://schemas.microsoft.com/office/powerpoint/2010/main" val="1882564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932157-1A92-8C4F-BCB7-CCDB8254319B}" type="slidenum">
              <a:rPr lang="en-US" smtClean="0"/>
              <a:t>16</a:t>
            </a:fld>
            <a:endParaRPr lang="en-US"/>
          </a:p>
        </p:txBody>
      </p:sp>
    </p:spTree>
    <p:extLst>
      <p:ext uri="{BB962C8B-B14F-4D97-AF65-F5344CB8AC3E}">
        <p14:creationId xmlns:p14="http://schemas.microsoft.com/office/powerpoint/2010/main" val="25483048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984A0F-2C65-6A4D-9513-2CB6C6716EA5}"/>
              </a:ext>
            </a:extLst>
          </p:cNvPr>
          <p:cNvSpPr/>
          <p:nvPr userDrawn="1"/>
        </p:nvSpPr>
        <p:spPr>
          <a:xfrm>
            <a:off x="10782532" y="6290855"/>
            <a:ext cx="1382573" cy="477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unito Sans" pitchFamily="2" charset="77"/>
            </a:endParaRPr>
          </a:p>
        </p:txBody>
      </p:sp>
      <p:pic>
        <p:nvPicPr>
          <p:cNvPr id="3" name="Picture 2">
            <a:extLst>
              <a:ext uri="{FF2B5EF4-FFF2-40B4-BE49-F238E27FC236}">
                <a16:creationId xmlns:a16="http://schemas.microsoft.com/office/drawing/2014/main" id="{D6550753-DA61-2A4F-8766-14FEFA8322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34680" y="2035702"/>
            <a:ext cx="5722640" cy="2182990"/>
          </a:xfrm>
          <a:prstGeom prst="rect">
            <a:avLst/>
          </a:prstGeom>
        </p:spPr>
      </p:pic>
      <p:sp>
        <p:nvSpPr>
          <p:cNvPr id="4" name="Title 1">
            <a:extLst>
              <a:ext uri="{FF2B5EF4-FFF2-40B4-BE49-F238E27FC236}">
                <a16:creationId xmlns:a16="http://schemas.microsoft.com/office/drawing/2014/main" id="{5C3CE84B-D70F-C041-AFE4-69C61C9D95F1}"/>
              </a:ext>
            </a:extLst>
          </p:cNvPr>
          <p:cNvSpPr>
            <a:spLocks noGrp="1"/>
          </p:cNvSpPr>
          <p:nvPr>
            <p:ph type="ctrTitle" hasCustomPrompt="1"/>
          </p:nvPr>
        </p:nvSpPr>
        <p:spPr>
          <a:xfrm>
            <a:off x="1524000" y="4755241"/>
            <a:ext cx="9144000" cy="475343"/>
          </a:xfrm>
        </p:spPr>
        <p:txBody>
          <a:bodyPr anchor="b">
            <a:normAutofit/>
          </a:bodyPr>
          <a:lstStyle>
            <a:lvl1pPr algn="ctr">
              <a:defRPr sz="2400" b="1" i="0" spc="600">
                <a:solidFill>
                  <a:schemeClr val="tx2">
                    <a:lumMod val="50000"/>
                    <a:lumOff val="50000"/>
                  </a:schemeClr>
                </a:solidFill>
                <a:latin typeface="Nunito Sans" pitchFamily="2" charset="77"/>
              </a:defRPr>
            </a:lvl1pPr>
          </a:lstStyle>
          <a:p>
            <a:r>
              <a:rPr lang="en-US" dirty="0"/>
              <a:t>PRESENTATION TITLE</a:t>
            </a:r>
          </a:p>
        </p:txBody>
      </p:sp>
      <p:sp>
        <p:nvSpPr>
          <p:cNvPr id="5" name="Subtitle 2">
            <a:extLst>
              <a:ext uri="{FF2B5EF4-FFF2-40B4-BE49-F238E27FC236}">
                <a16:creationId xmlns:a16="http://schemas.microsoft.com/office/drawing/2014/main" id="{54034B06-22BA-D64E-ACD9-0619A8F92997}"/>
              </a:ext>
            </a:extLst>
          </p:cNvPr>
          <p:cNvSpPr>
            <a:spLocks noGrp="1"/>
          </p:cNvSpPr>
          <p:nvPr>
            <p:ph type="subTitle" idx="1" hasCustomPrompt="1"/>
          </p:nvPr>
        </p:nvSpPr>
        <p:spPr>
          <a:xfrm>
            <a:off x="1524000" y="5389789"/>
            <a:ext cx="9144000" cy="475343"/>
          </a:xfrm>
        </p:spPr>
        <p:txBody>
          <a:bodyPr>
            <a:normAutofit/>
          </a:bodyPr>
          <a:lstStyle>
            <a:lvl1pPr marL="0" indent="0" algn="ctr">
              <a:buNone/>
              <a:defRPr sz="18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a:t>
            </a:r>
          </a:p>
        </p:txBody>
      </p:sp>
    </p:spTree>
    <p:extLst>
      <p:ext uri="{BB962C8B-B14F-4D97-AF65-F5344CB8AC3E}">
        <p14:creationId xmlns:p14="http://schemas.microsoft.com/office/powerpoint/2010/main" val="3803927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6DE59-DEB4-1B4A-8B58-36916994D714}"/>
              </a:ext>
            </a:extLst>
          </p:cNvPr>
          <p:cNvSpPr>
            <a:spLocks noGrp="1"/>
          </p:cNvSpPr>
          <p:nvPr>
            <p:ph type="title" hasCustomPrompt="1"/>
          </p:nvPr>
        </p:nvSpPr>
        <p:spPr>
          <a:xfrm>
            <a:off x="838200" y="448719"/>
            <a:ext cx="10226040" cy="684835"/>
          </a:xfrm>
        </p:spPr>
        <p:txBody>
          <a:bodyPr/>
          <a:lstStyle>
            <a:lvl1pPr>
              <a:defRPr baseline="0">
                <a:latin typeface="Nunito Sa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4B17E11B-A847-8D40-A36A-F3EB707B063D}"/>
              </a:ext>
            </a:extLst>
          </p:cNvPr>
          <p:cNvSpPr>
            <a:spLocks noGrp="1"/>
          </p:cNvSpPr>
          <p:nvPr>
            <p:ph idx="1"/>
          </p:nvPr>
        </p:nvSpPr>
        <p:spPr>
          <a:xfrm>
            <a:off x="838200" y="1364973"/>
            <a:ext cx="10226040" cy="4835843"/>
          </a:xfrm>
        </p:spPr>
        <p:txBody>
          <a:bodyPr/>
          <a:lstStyle>
            <a:lvl1pPr>
              <a:defRPr baseline="0">
                <a:solidFill>
                  <a:schemeClr val="tx1"/>
                </a:solidFill>
                <a:latin typeface="Nunito Sans" pitchFamily="2" charset="77"/>
              </a:defRPr>
            </a:lvl1pPr>
            <a:lvl2pPr>
              <a:defRPr baseline="0">
                <a:solidFill>
                  <a:schemeClr val="tx1"/>
                </a:solidFill>
                <a:latin typeface="Nunito Sans" pitchFamily="2" charset="77"/>
              </a:defRPr>
            </a:lvl2pPr>
            <a:lvl3pPr>
              <a:defRPr baseline="0">
                <a:solidFill>
                  <a:schemeClr val="tx1"/>
                </a:solidFill>
                <a:latin typeface="Nunito Sans" pitchFamily="2" charset="77"/>
              </a:defRPr>
            </a:lvl3pPr>
            <a:lvl4pPr>
              <a:defRPr baseline="0">
                <a:solidFill>
                  <a:schemeClr val="tx1"/>
                </a:solidFill>
                <a:latin typeface="Nunito Sans" pitchFamily="2" charset="77"/>
              </a:defRPr>
            </a:lvl4pPr>
            <a:lvl5pPr>
              <a:defRPr baseline="0">
                <a:solidFill>
                  <a:schemeClr val="tx1"/>
                </a:solidFill>
                <a:latin typeface="Nunito Sa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1F532399-F2CA-5840-A511-D4ED661E8725}"/>
              </a:ext>
            </a:extLst>
          </p:cNvPr>
          <p:cNvSpPr/>
          <p:nvPr userDrawn="1"/>
        </p:nvSpPr>
        <p:spPr>
          <a:xfrm rot="5400000">
            <a:off x="424988" y="744597"/>
            <a:ext cx="64008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Nunito Sans" pitchFamily="2" charset="77"/>
            </a:endParaRPr>
          </a:p>
        </p:txBody>
      </p:sp>
    </p:spTree>
    <p:extLst>
      <p:ext uri="{BB962C8B-B14F-4D97-AF65-F5344CB8AC3E}">
        <p14:creationId xmlns:p14="http://schemas.microsoft.com/office/powerpoint/2010/main" val="151328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ngle Content_Sour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6DE59-DEB4-1B4A-8B58-36916994D714}"/>
              </a:ext>
            </a:extLst>
          </p:cNvPr>
          <p:cNvSpPr>
            <a:spLocks noGrp="1"/>
          </p:cNvSpPr>
          <p:nvPr>
            <p:ph type="title" hasCustomPrompt="1"/>
          </p:nvPr>
        </p:nvSpPr>
        <p:spPr>
          <a:xfrm>
            <a:off x="838200" y="448719"/>
            <a:ext cx="10226040" cy="684835"/>
          </a:xfrm>
        </p:spPr>
        <p:txBody>
          <a:bodyPr/>
          <a:lstStyle>
            <a:lvl1pPr>
              <a:defRPr baseline="0">
                <a:latin typeface="Nunito Sa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4B17E11B-A847-8D40-A36A-F3EB707B063D}"/>
              </a:ext>
            </a:extLst>
          </p:cNvPr>
          <p:cNvSpPr>
            <a:spLocks noGrp="1"/>
          </p:cNvSpPr>
          <p:nvPr>
            <p:ph idx="1"/>
          </p:nvPr>
        </p:nvSpPr>
        <p:spPr>
          <a:xfrm>
            <a:off x="838200" y="1364973"/>
            <a:ext cx="10226040" cy="4835843"/>
          </a:xfrm>
        </p:spPr>
        <p:txBody>
          <a:bodyPr/>
          <a:lstStyle>
            <a:lvl1pPr>
              <a:defRPr baseline="0">
                <a:solidFill>
                  <a:schemeClr val="tx1"/>
                </a:solidFill>
                <a:latin typeface="Nunito Sans" pitchFamily="2" charset="77"/>
              </a:defRPr>
            </a:lvl1pPr>
            <a:lvl2pPr>
              <a:defRPr baseline="0">
                <a:solidFill>
                  <a:schemeClr val="tx1"/>
                </a:solidFill>
                <a:latin typeface="Nunito Sans" pitchFamily="2" charset="77"/>
              </a:defRPr>
            </a:lvl2pPr>
            <a:lvl3pPr>
              <a:defRPr baseline="0">
                <a:solidFill>
                  <a:schemeClr val="tx1"/>
                </a:solidFill>
                <a:latin typeface="Nunito Sans" pitchFamily="2" charset="77"/>
              </a:defRPr>
            </a:lvl3pPr>
            <a:lvl4pPr>
              <a:defRPr baseline="0">
                <a:solidFill>
                  <a:schemeClr val="tx1"/>
                </a:solidFill>
                <a:latin typeface="Nunito Sans" pitchFamily="2" charset="77"/>
              </a:defRPr>
            </a:lvl4pPr>
            <a:lvl5pPr>
              <a:defRPr baseline="0">
                <a:solidFill>
                  <a:schemeClr val="tx1"/>
                </a:solidFill>
                <a:latin typeface="Nunito Sa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1F532399-F2CA-5840-A511-D4ED661E8725}"/>
              </a:ext>
            </a:extLst>
          </p:cNvPr>
          <p:cNvSpPr/>
          <p:nvPr userDrawn="1"/>
        </p:nvSpPr>
        <p:spPr>
          <a:xfrm rot="5400000">
            <a:off x="424988" y="744597"/>
            <a:ext cx="64008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unito Sans" pitchFamily="2" charset="77"/>
            </a:endParaRPr>
          </a:p>
        </p:txBody>
      </p:sp>
      <p:sp>
        <p:nvSpPr>
          <p:cNvPr id="7" name="TextBox 6">
            <a:extLst>
              <a:ext uri="{FF2B5EF4-FFF2-40B4-BE49-F238E27FC236}">
                <a16:creationId xmlns:a16="http://schemas.microsoft.com/office/drawing/2014/main" id="{BFEED493-3104-8341-A1BA-04AF400596AC}"/>
              </a:ext>
            </a:extLst>
          </p:cNvPr>
          <p:cNvSpPr txBox="1"/>
          <p:nvPr userDrawn="1"/>
        </p:nvSpPr>
        <p:spPr>
          <a:xfrm>
            <a:off x="1663148" y="6444340"/>
            <a:ext cx="576944" cy="164592"/>
          </a:xfrm>
          <a:prstGeom prst="rect">
            <a:avLst/>
          </a:prstGeom>
          <a:noFill/>
        </p:spPr>
        <p:txBody>
          <a:bodyPr wrap="square" lIns="0" tIns="0" rIns="0" bIns="0" rtlCol="0">
            <a:spAutoFit/>
          </a:bodyPr>
          <a:lstStyle/>
          <a:p>
            <a:r>
              <a:rPr lang="en-US" sz="1050" b="0" i="0" dirty="0">
                <a:solidFill>
                  <a:schemeClr val="tx1"/>
                </a:solidFill>
                <a:latin typeface="Nunito Sans Light" pitchFamily="2" charset="77"/>
              </a:rPr>
              <a:t>Sources:</a:t>
            </a:r>
          </a:p>
        </p:txBody>
      </p:sp>
      <p:sp>
        <p:nvSpPr>
          <p:cNvPr id="8" name="Subtitle 2">
            <a:extLst>
              <a:ext uri="{FF2B5EF4-FFF2-40B4-BE49-F238E27FC236}">
                <a16:creationId xmlns:a16="http://schemas.microsoft.com/office/drawing/2014/main" id="{A35BF81B-BC33-C946-8455-474CDE3523C8}"/>
              </a:ext>
            </a:extLst>
          </p:cNvPr>
          <p:cNvSpPr>
            <a:spLocks noGrp="1"/>
          </p:cNvSpPr>
          <p:nvPr>
            <p:ph type="subTitle" idx="10" hasCustomPrompt="1"/>
          </p:nvPr>
        </p:nvSpPr>
        <p:spPr>
          <a:xfrm>
            <a:off x="2240092" y="6461096"/>
            <a:ext cx="8464351" cy="293916"/>
          </a:xfrm>
        </p:spPr>
        <p:txBody>
          <a:bodyPr lIns="0" tIns="0" rIns="0" bIns="0">
            <a:normAutofit/>
          </a:bodyPr>
          <a:lstStyle>
            <a:lvl1pPr marL="0" indent="0" algn="l">
              <a:lnSpc>
                <a:spcPct val="100000"/>
              </a:lnSpc>
              <a:spcBef>
                <a:spcPts val="0"/>
              </a:spcBef>
              <a:buNone/>
              <a:defRPr sz="1000" b="0" i="0" spc="0" baseline="0">
                <a:solidFill>
                  <a:schemeClr val="tx1"/>
                </a:solidFill>
                <a:latin typeface="Nunito Sans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Cite sources here</a:t>
            </a:r>
          </a:p>
        </p:txBody>
      </p:sp>
    </p:spTree>
    <p:extLst>
      <p:ext uri="{BB962C8B-B14F-4D97-AF65-F5344CB8AC3E}">
        <p14:creationId xmlns:p14="http://schemas.microsoft.com/office/powerpoint/2010/main" val="3658779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4D7D-F7B9-F449-ACEC-463A990A7C9A}"/>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3F734A3-68F4-114E-B638-7757FD04E68E}"/>
              </a:ext>
            </a:extLst>
          </p:cNvPr>
          <p:cNvSpPr>
            <a:spLocks noGrp="1"/>
          </p:cNvSpPr>
          <p:nvPr>
            <p:ph sz="half" idx="1"/>
          </p:nvPr>
        </p:nvSpPr>
        <p:spPr>
          <a:xfrm>
            <a:off x="838200" y="1365200"/>
            <a:ext cx="5181600" cy="482766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95850D8-3BFE-844A-9D39-34871E52FA34}"/>
              </a:ext>
            </a:extLst>
          </p:cNvPr>
          <p:cNvSpPr>
            <a:spLocks noGrp="1"/>
          </p:cNvSpPr>
          <p:nvPr>
            <p:ph sz="half" idx="2"/>
          </p:nvPr>
        </p:nvSpPr>
        <p:spPr>
          <a:xfrm>
            <a:off x="6172200" y="1365200"/>
            <a:ext cx="5181600" cy="4827665"/>
          </a:xfrm>
        </p:spPr>
        <p:txBody>
          <a:bodyPr/>
          <a:lstStyle>
            <a:lvl1pPr marL="0" indent="0">
              <a:buNone/>
              <a:defRPr>
                <a:solidFill>
                  <a:schemeClr val="tx1"/>
                </a:solidFill>
              </a:defRPr>
            </a:lvl1pPr>
          </a:lstStyle>
          <a:p>
            <a:pPr lvl="0"/>
            <a:r>
              <a:rPr lang="en-US" dirty="0"/>
              <a:t>Click to edit Master text styles</a:t>
            </a:r>
          </a:p>
        </p:txBody>
      </p:sp>
      <p:sp>
        <p:nvSpPr>
          <p:cNvPr id="6" name="Rectangle 5">
            <a:extLst>
              <a:ext uri="{FF2B5EF4-FFF2-40B4-BE49-F238E27FC236}">
                <a16:creationId xmlns:a16="http://schemas.microsoft.com/office/drawing/2014/main" id="{2A53B002-687F-C342-951C-609D469C4C0B}"/>
              </a:ext>
            </a:extLst>
          </p:cNvPr>
          <p:cNvSpPr/>
          <p:nvPr userDrawn="1"/>
        </p:nvSpPr>
        <p:spPr>
          <a:xfrm rot="5400000">
            <a:off x="424988" y="744597"/>
            <a:ext cx="64008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unito Sans" pitchFamily="2" charset="77"/>
            </a:endParaRPr>
          </a:p>
        </p:txBody>
      </p:sp>
    </p:spTree>
    <p:extLst>
      <p:ext uri="{BB962C8B-B14F-4D97-AF65-F5344CB8AC3E}">
        <p14:creationId xmlns:p14="http://schemas.microsoft.com/office/powerpoint/2010/main" val="624779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Content Header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CF25-9A33-334A-B837-F6F96BBEAA1E}"/>
              </a:ext>
            </a:extLst>
          </p:cNvPr>
          <p:cNvSpPr>
            <a:spLocks noGrp="1"/>
          </p:cNvSpPr>
          <p:nvPr>
            <p:ph type="title" hasCustomPrompt="1"/>
          </p:nvPr>
        </p:nvSpPr>
        <p:spPr/>
        <p:txBody>
          <a:bodyPr/>
          <a:lstStyle/>
          <a:p>
            <a:r>
              <a:rPr lang="en-US" dirty="0"/>
              <a:t>CLICK TO EDIT MASTER TITLE STYLE</a:t>
            </a:r>
          </a:p>
        </p:txBody>
      </p:sp>
      <p:sp>
        <p:nvSpPr>
          <p:cNvPr id="4" name="Rectangle 3">
            <a:extLst>
              <a:ext uri="{FF2B5EF4-FFF2-40B4-BE49-F238E27FC236}">
                <a16:creationId xmlns:a16="http://schemas.microsoft.com/office/drawing/2014/main" id="{156F5B41-A0BD-D449-92E2-CC10B92885B8}"/>
              </a:ext>
            </a:extLst>
          </p:cNvPr>
          <p:cNvSpPr/>
          <p:nvPr userDrawn="1"/>
        </p:nvSpPr>
        <p:spPr>
          <a:xfrm rot="5400000">
            <a:off x="424988" y="744597"/>
            <a:ext cx="64008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unito Sans" pitchFamily="2" charset="77"/>
            </a:endParaRPr>
          </a:p>
        </p:txBody>
      </p:sp>
    </p:spTree>
    <p:extLst>
      <p:ext uri="{BB962C8B-B14F-4D97-AF65-F5344CB8AC3E}">
        <p14:creationId xmlns:p14="http://schemas.microsoft.com/office/powerpoint/2010/main" val="1870659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with small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165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No Logo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87E9B-F932-8E41-BA96-E594E2B75E0E}"/>
              </a:ext>
            </a:extLst>
          </p:cNvPr>
          <p:cNvSpPr>
            <a:spLocks noGrp="1"/>
          </p:cNvSpPr>
          <p:nvPr>
            <p:ph type="ctrTitle" hasCustomPrompt="1"/>
          </p:nvPr>
        </p:nvSpPr>
        <p:spPr>
          <a:xfrm>
            <a:off x="1524000" y="1122363"/>
            <a:ext cx="9144000" cy="2387600"/>
          </a:xfrm>
        </p:spPr>
        <p:txBody>
          <a:bodyPr anchor="b">
            <a:normAutofit/>
          </a:bodyPr>
          <a:lstStyle>
            <a:lvl1pPr algn="ctr">
              <a:defRPr sz="3200"/>
            </a:lvl1pPr>
          </a:lstStyle>
          <a:p>
            <a:r>
              <a:rPr lang="en-US" dirty="0"/>
              <a:t>CLICK TO EDIT MASTER TITLE STYLE</a:t>
            </a:r>
          </a:p>
        </p:txBody>
      </p:sp>
      <p:sp>
        <p:nvSpPr>
          <p:cNvPr id="3" name="Subtitle 2">
            <a:extLst>
              <a:ext uri="{FF2B5EF4-FFF2-40B4-BE49-F238E27FC236}">
                <a16:creationId xmlns:a16="http://schemas.microsoft.com/office/drawing/2014/main" id="{B68C342E-60E8-C74F-85BE-01B1FADA95FD}"/>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00ABB7CD-BE56-D83A-8C06-8FC325EDD423}"/>
              </a:ext>
            </a:extLst>
          </p:cNvPr>
          <p:cNvSpPr>
            <a:spLocks noGrp="1"/>
          </p:cNvSpPr>
          <p:nvPr>
            <p:ph type="ftr" sz="quarter" idx="10"/>
          </p:nvPr>
        </p:nvSpPr>
        <p:spPr>
          <a:xfrm>
            <a:off x="5806834" y="6508933"/>
            <a:ext cx="578331" cy="365125"/>
          </a:xfrm>
        </p:spPr>
        <p:txBody>
          <a:bodyPr/>
          <a:lstStyle>
            <a:lvl1pPr>
              <a:defRPr sz="1400"/>
            </a:lvl1pPr>
          </a:lstStyle>
          <a:p>
            <a:r>
              <a:rPr lang="en-US"/>
              <a:t>‹#›</a:t>
            </a:r>
            <a:endParaRPr lang="en-US" dirty="0"/>
          </a:p>
        </p:txBody>
      </p:sp>
    </p:spTree>
    <p:extLst>
      <p:ext uri="{BB962C8B-B14F-4D97-AF65-F5344CB8AC3E}">
        <p14:creationId xmlns:p14="http://schemas.microsoft.com/office/powerpoint/2010/main" val="2089742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6DE59-DEB4-1B4A-8B58-36916994D714}"/>
              </a:ext>
            </a:extLst>
          </p:cNvPr>
          <p:cNvSpPr>
            <a:spLocks noGrp="1"/>
          </p:cNvSpPr>
          <p:nvPr>
            <p:ph type="title" hasCustomPrompt="1"/>
          </p:nvPr>
        </p:nvSpPr>
        <p:spPr>
          <a:xfrm>
            <a:off x="838200" y="448719"/>
            <a:ext cx="10226040" cy="684835"/>
          </a:xfrm>
        </p:spPr>
        <p:txBody>
          <a:bodyPr/>
          <a:lstStyle>
            <a:lvl1pPr>
              <a:defRPr baseline="0">
                <a:latin typeface="Nunito Sa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4B17E11B-A847-8D40-A36A-F3EB707B063D}"/>
              </a:ext>
            </a:extLst>
          </p:cNvPr>
          <p:cNvSpPr>
            <a:spLocks noGrp="1"/>
          </p:cNvSpPr>
          <p:nvPr>
            <p:ph idx="1"/>
          </p:nvPr>
        </p:nvSpPr>
        <p:spPr>
          <a:xfrm>
            <a:off x="838200" y="1364973"/>
            <a:ext cx="10226040" cy="4835843"/>
          </a:xfrm>
        </p:spPr>
        <p:txBody>
          <a:bodyPr/>
          <a:lstStyle>
            <a:lvl1pPr>
              <a:defRPr baseline="0">
                <a:solidFill>
                  <a:schemeClr val="tx1"/>
                </a:solidFill>
                <a:latin typeface="Nunito Sans" pitchFamily="2" charset="77"/>
              </a:defRPr>
            </a:lvl1pPr>
            <a:lvl2pPr>
              <a:defRPr baseline="0">
                <a:solidFill>
                  <a:schemeClr val="tx1"/>
                </a:solidFill>
                <a:latin typeface="Nunito Sans" pitchFamily="2" charset="77"/>
              </a:defRPr>
            </a:lvl2pPr>
            <a:lvl3pPr>
              <a:defRPr baseline="0">
                <a:solidFill>
                  <a:schemeClr val="tx1"/>
                </a:solidFill>
                <a:latin typeface="Nunito Sans" pitchFamily="2" charset="77"/>
              </a:defRPr>
            </a:lvl3pPr>
            <a:lvl4pPr>
              <a:defRPr baseline="0">
                <a:solidFill>
                  <a:schemeClr val="tx1"/>
                </a:solidFill>
                <a:latin typeface="Nunito Sans" pitchFamily="2" charset="77"/>
              </a:defRPr>
            </a:lvl4pPr>
            <a:lvl5pPr>
              <a:defRPr baseline="0">
                <a:solidFill>
                  <a:schemeClr val="tx1"/>
                </a:solidFill>
                <a:latin typeface="Nunito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1F532399-F2CA-5840-A511-D4ED661E8725}"/>
              </a:ext>
            </a:extLst>
          </p:cNvPr>
          <p:cNvSpPr/>
          <p:nvPr userDrawn="1"/>
        </p:nvSpPr>
        <p:spPr>
          <a:xfrm rot="5400000">
            <a:off x="424988" y="744597"/>
            <a:ext cx="640080" cy="45719"/>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unito Sans" pitchFamily="2" charset="77"/>
            </a:endParaRPr>
          </a:p>
        </p:txBody>
      </p:sp>
      <p:sp>
        <p:nvSpPr>
          <p:cNvPr id="4" name="Footer Placeholder 3">
            <a:extLst>
              <a:ext uri="{FF2B5EF4-FFF2-40B4-BE49-F238E27FC236}">
                <a16:creationId xmlns:a16="http://schemas.microsoft.com/office/drawing/2014/main" id="{1E2F5BA2-A222-7E93-C94E-FD11FAD0C3CB}"/>
              </a:ext>
            </a:extLst>
          </p:cNvPr>
          <p:cNvSpPr>
            <a:spLocks noGrp="1"/>
          </p:cNvSpPr>
          <p:nvPr>
            <p:ph type="ftr" sz="quarter" idx="10"/>
          </p:nvPr>
        </p:nvSpPr>
        <p:spPr/>
        <p:txBody>
          <a:bodyPr/>
          <a:lstStyle/>
          <a:p>
            <a:r>
              <a:rPr lang="en-US"/>
              <a:t>‹#›</a:t>
            </a:r>
            <a:endParaRPr lang="en-US" dirty="0"/>
          </a:p>
        </p:txBody>
      </p:sp>
    </p:spTree>
    <p:extLst>
      <p:ext uri="{BB962C8B-B14F-4D97-AF65-F5344CB8AC3E}">
        <p14:creationId xmlns:p14="http://schemas.microsoft.com/office/powerpoint/2010/main" val="6183209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Content_Sour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6DE59-DEB4-1B4A-8B58-36916994D714}"/>
              </a:ext>
            </a:extLst>
          </p:cNvPr>
          <p:cNvSpPr>
            <a:spLocks noGrp="1"/>
          </p:cNvSpPr>
          <p:nvPr>
            <p:ph type="title" hasCustomPrompt="1"/>
          </p:nvPr>
        </p:nvSpPr>
        <p:spPr>
          <a:xfrm>
            <a:off x="838200" y="448719"/>
            <a:ext cx="10226040" cy="684835"/>
          </a:xfrm>
        </p:spPr>
        <p:txBody>
          <a:bodyPr/>
          <a:lstStyle>
            <a:lvl1pPr>
              <a:defRPr baseline="0">
                <a:latin typeface="Nunito Sa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4B17E11B-A847-8D40-A36A-F3EB707B063D}"/>
              </a:ext>
            </a:extLst>
          </p:cNvPr>
          <p:cNvSpPr>
            <a:spLocks noGrp="1"/>
          </p:cNvSpPr>
          <p:nvPr>
            <p:ph idx="1"/>
          </p:nvPr>
        </p:nvSpPr>
        <p:spPr>
          <a:xfrm>
            <a:off x="838200" y="1364973"/>
            <a:ext cx="10226040" cy="4835843"/>
          </a:xfrm>
        </p:spPr>
        <p:txBody>
          <a:bodyPr/>
          <a:lstStyle>
            <a:lvl1pPr>
              <a:defRPr baseline="0">
                <a:solidFill>
                  <a:schemeClr val="tx1"/>
                </a:solidFill>
                <a:latin typeface="Nunito Sans" pitchFamily="2" charset="77"/>
              </a:defRPr>
            </a:lvl1pPr>
            <a:lvl2pPr>
              <a:defRPr baseline="0">
                <a:solidFill>
                  <a:schemeClr val="tx1"/>
                </a:solidFill>
                <a:latin typeface="Nunito Sans" pitchFamily="2" charset="77"/>
              </a:defRPr>
            </a:lvl2pPr>
            <a:lvl3pPr>
              <a:defRPr baseline="0">
                <a:solidFill>
                  <a:schemeClr val="tx1"/>
                </a:solidFill>
                <a:latin typeface="Nunito Sans" pitchFamily="2" charset="77"/>
              </a:defRPr>
            </a:lvl3pPr>
            <a:lvl4pPr>
              <a:defRPr baseline="0">
                <a:solidFill>
                  <a:schemeClr val="tx1"/>
                </a:solidFill>
                <a:latin typeface="Nunito Sans" pitchFamily="2" charset="77"/>
              </a:defRPr>
            </a:lvl4pPr>
            <a:lvl5pPr>
              <a:defRPr baseline="0">
                <a:solidFill>
                  <a:schemeClr val="tx1"/>
                </a:solidFill>
                <a:latin typeface="Nunito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1F532399-F2CA-5840-A511-D4ED661E8725}"/>
              </a:ext>
            </a:extLst>
          </p:cNvPr>
          <p:cNvSpPr/>
          <p:nvPr userDrawn="1"/>
        </p:nvSpPr>
        <p:spPr>
          <a:xfrm rot="5400000">
            <a:off x="424988" y="744597"/>
            <a:ext cx="640080" cy="45719"/>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unito Sans" pitchFamily="2" charset="77"/>
            </a:endParaRPr>
          </a:p>
        </p:txBody>
      </p:sp>
      <p:sp>
        <p:nvSpPr>
          <p:cNvPr id="5" name="TextBox 4">
            <a:extLst>
              <a:ext uri="{FF2B5EF4-FFF2-40B4-BE49-F238E27FC236}">
                <a16:creationId xmlns:a16="http://schemas.microsoft.com/office/drawing/2014/main" id="{7ABCBE6C-A95E-234F-82E6-9540550DF494}"/>
              </a:ext>
            </a:extLst>
          </p:cNvPr>
          <p:cNvSpPr txBox="1"/>
          <p:nvPr userDrawn="1"/>
        </p:nvSpPr>
        <p:spPr>
          <a:xfrm>
            <a:off x="838200" y="6444340"/>
            <a:ext cx="576944" cy="164592"/>
          </a:xfrm>
          <a:prstGeom prst="rect">
            <a:avLst/>
          </a:prstGeom>
          <a:noFill/>
        </p:spPr>
        <p:txBody>
          <a:bodyPr wrap="square" lIns="0" tIns="0" rIns="0" bIns="0" rtlCol="0">
            <a:spAutoFit/>
          </a:bodyPr>
          <a:lstStyle/>
          <a:p>
            <a:r>
              <a:rPr lang="en-US" sz="1050" b="0" i="0" dirty="0">
                <a:solidFill>
                  <a:schemeClr val="tx1"/>
                </a:solidFill>
                <a:latin typeface="Nunito Sans Light" pitchFamily="2" charset="77"/>
              </a:rPr>
              <a:t>Sources:</a:t>
            </a:r>
          </a:p>
        </p:txBody>
      </p:sp>
      <p:sp>
        <p:nvSpPr>
          <p:cNvPr id="6" name="Subtitle 2">
            <a:extLst>
              <a:ext uri="{FF2B5EF4-FFF2-40B4-BE49-F238E27FC236}">
                <a16:creationId xmlns:a16="http://schemas.microsoft.com/office/drawing/2014/main" id="{6155D081-9028-C548-8A8D-06A7FA9A0DA8}"/>
              </a:ext>
            </a:extLst>
          </p:cNvPr>
          <p:cNvSpPr>
            <a:spLocks noGrp="1"/>
          </p:cNvSpPr>
          <p:nvPr>
            <p:ph type="subTitle" idx="10" hasCustomPrompt="1"/>
          </p:nvPr>
        </p:nvSpPr>
        <p:spPr>
          <a:xfrm>
            <a:off x="1415144" y="6461096"/>
            <a:ext cx="8834087" cy="293916"/>
          </a:xfrm>
        </p:spPr>
        <p:txBody>
          <a:bodyPr lIns="0" tIns="0" rIns="0" bIns="0">
            <a:normAutofit/>
          </a:bodyPr>
          <a:lstStyle>
            <a:lvl1pPr marL="0" indent="0" algn="l">
              <a:lnSpc>
                <a:spcPct val="100000"/>
              </a:lnSpc>
              <a:spcBef>
                <a:spcPts val="0"/>
              </a:spcBef>
              <a:buNone/>
              <a:defRPr sz="1000" b="0" i="0" spc="0" baseline="0">
                <a:solidFill>
                  <a:schemeClr val="tx1"/>
                </a:solidFill>
                <a:latin typeface="Nunito Sans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Cite sources here</a:t>
            </a:r>
          </a:p>
        </p:txBody>
      </p:sp>
      <p:sp>
        <p:nvSpPr>
          <p:cNvPr id="4" name="Footer Placeholder 3">
            <a:extLst>
              <a:ext uri="{FF2B5EF4-FFF2-40B4-BE49-F238E27FC236}">
                <a16:creationId xmlns:a16="http://schemas.microsoft.com/office/drawing/2014/main" id="{91C478D0-BA9D-F42D-727D-BE51CAB74A2B}"/>
              </a:ext>
            </a:extLst>
          </p:cNvPr>
          <p:cNvSpPr>
            <a:spLocks noGrp="1"/>
          </p:cNvSpPr>
          <p:nvPr>
            <p:ph type="ftr" sz="quarter" idx="11"/>
          </p:nvPr>
        </p:nvSpPr>
        <p:spPr/>
        <p:txBody>
          <a:bodyPr/>
          <a:lstStyle/>
          <a:p>
            <a:r>
              <a:rPr lang="en-US"/>
              <a:t>‹#›</a:t>
            </a:r>
            <a:endParaRPr lang="en-US" dirty="0"/>
          </a:p>
        </p:txBody>
      </p:sp>
    </p:spTree>
    <p:extLst>
      <p:ext uri="{BB962C8B-B14F-4D97-AF65-F5344CB8AC3E}">
        <p14:creationId xmlns:p14="http://schemas.microsoft.com/office/powerpoint/2010/main" val="1241131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4D7D-F7B9-F449-ACEC-463A990A7C9A}"/>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3F734A3-68F4-114E-B638-7757FD04E68E}"/>
              </a:ext>
            </a:extLst>
          </p:cNvPr>
          <p:cNvSpPr>
            <a:spLocks noGrp="1"/>
          </p:cNvSpPr>
          <p:nvPr>
            <p:ph sz="half" idx="1"/>
          </p:nvPr>
        </p:nvSpPr>
        <p:spPr>
          <a:xfrm>
            <a:off x="838200" y="1365200"/>
            <a:ext cx="5181600" cy="482766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95850D8-3BFE-844A-9D39-34871E52FA34}"/>
              </a:ext>
            </a:extLst>
          </p:cNvPr>
          <p:cNvSpPr>
            <a:spLocks noGrp="1"/>
          </p:cNvSpPr>
          <p:nvPr>
            <p:ph sz="half" idx="2"/>
          </p:nvPr>
        </p:nvSpPr>
        <p:spPr>
          <a:xfrm>
            <a:off x="6172200" y="1365200"/>
            <a:ext cx="5181600" cy="4827665"/>
          </a:xfrm>
        </p:spPr>
        <p:txBody>
          <a:bodyPr/>
          <a:lstStyle>
            <a:lvl1pPr marL="0" indent="0">
              <a:buNone/>
              <a:defRPr>
                <a:solidFill>
                  <a:schemeClr val="tx1"/>
                </a:solidFill>
              </a:defRPr>
            </a:lvl1pPr>
          </a:lstStyle>
          <a:p>
            <a:pPr lvl="0"/>
            <a:r>
              <a:rPr lang="en-US"/>
              <a:t>Click to edit Master text styles</a:t>
            </a:r>
          </a:p>
        </p:txBody>
      </p:sp>
      <p:sp>
        <p:nvSpPr>
          <p:cNvPr id="6" name="Rectangle 5">
            <a:extLst>
              <a:ext uri="{FF2B5EF4-FFF2-40B4-BE49-F238E27FC236}">
                <a16:creationId xmlns:a16="http://schemas.microsoft.com/office/drawing/2014/main" id="{2A53B002-687F-C342-951C-609D469C4C0B}"/>
              </a:ext>
            </a:extLst>
          </p:cNvPr>
          <p:cNvSpPr/>
          <p:nvPr userDrawn="1"/>
        </p:nvSpPr>
        <p:spPr>
          <a:xfrm rot="5400000">
            <a:off x="424988" y="744597"/>
            <a:ext cx="640080" cy="45719"/>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unito Sans" pitchFamily="2" charset="77"/>
            </a:endParaRPr>
          </a:p>
        </p:txBody>
      </p:sp>
    </p:spTree>
    <p:extLst>
      <p:ext uri="{BB962C8B-B14F-4D97-AF65-F5344CB8AC3E}">
        <p14:creationId xmlns:p14="http://schemas.microsoft.com/office/powerpoint/2010/main" val="1790809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ontent Header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CF25-9A33-334A-B837-F6F96BBEAA1E}"/>
              </a:ext>
            </a:extLst>
          </p:cNvPr>
          <p:cNvSpPr>
            <a:spLocks noGrp="1"/>
          </p:cNvSpPr>
          <p:nvPr>
            <p:ph type="title" hasCustomPrompt="1"/>
          </p:nvPr>
        </p:nvSpPr>
        <p:spPr/>
        <p:txBody>
          <a:bodyPr/>
          <a:lstStyle/>
          <a:p>
            <a:r>
              <a:rPr lang="en-US" dirty="0"/>
              <a:t>CLICK TO EDIT MASTER TITLE STYLE</a:t>
            </a:r>
          </a:p>
        </p:txBody>
      </p:sp>
      <p:sp>
        <p:nvSpPr>
          <p:cNvPr id="4" name="Rectangle 3">
            <a:extLst>
              <a:ext uri="{FF2B5EF4-FFF2-40B4-BE49-F238E27FC236}">
                <a16:creationId xmlns:a16="http://schemas.microsoft.com/office/drawing/2014/main" id="{156F5B41-A0BD-D449-92E2-CC10B92885B8}"/>
              </a:ext>
            </a:extLst>
          </p:cNvPr>
          <p:cNvSpPr/>
          <p:nvPr userDrawn="1"/>
        </p:nvSpPr>
        <p:spPr>
          <a:xfrm rot="5400000">
            <a:off x="424988" y="744597"/>
            <a:ext cx="640080" cy="45719"/>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unito Sans" pitchFamily="2" charset="77"/>
            </a:endParaRPr>
          </a:p>
        </p:txBody>
      </p:sp>
      <p:sp>
        <p:nvSpPr>
          <p:cNvPr id="3" name="Footer Placeholder 2">
            <a:extLst>
              <a:ext uri="{FF2B5EF4-FFF2-40B4-BE49-F238E27FC236}">
                <a16:creationId xmlns:a16="http://schemas.microsoft.com/office/drawing/2014/main" id="{A46B2302-5FE3-56BC-FC67-FF4893226F6D}"/>
              </a:ext>
            </a:extLst>
          </p:cNvPr>
          <p:cNvSpPr>
            <a:spLocks noGrp="1"/>
          </p:cNvSpPr>
          <p:nvPr>
            <p:ph type="ftr" sz="quarter" idx="10"/>
          </p:nvPr>
        </p:nvSpPr>
        <p:spPr>
          <a:xfrm>
            <a:off x="0" y="6410584"/>
            <a:ext cx="960120" cy="365125"/>
          </a:xfrm>
        </p:spPr>
        <p:txBody>
          <a:bodyPr/>
          <a:lstStyle/>
          <a:p>
            <a:fld id="{406DA5BF-C394-E144-AF89-4D33BF789EEB}" type="slidenum">
              <a:rPr lang="en-US" smtClean="0"/>
              <a:pPr/>
              <a:t>‹#›</a:t>
            </a:fld>
            <a:endParaRPr lang="en-US" dirty="0"/>
          </a:p>
        </p:txBody>
      </p:sp>
    </p:spTree>
    <p:extLst>
      <p:ext uri="{BB962C8B-B14F-4D97-AF65-F5344CB8AC3E}">
        <p14:creationId xmlns:p14="http://schemas.microsoft.com/office/powerpoint/2010/main" val="34518961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ith small logo">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7202DD5-980D-F18F-655E-4F5A120D001B}"/>
              </a:ext>
            </a:extLst>
          </p:cNvPr>
          <p:cNvSpPr>
            <a:spLocks noGrp="1"/>
          </p:cNvSpPr>
          <p:nvPr>
            <p:ph type="ftr" sz="quarter" idx="10"/>
          </p:nvPr>
        </p:nvSpPr>
        <p:spPr/>
        <p:txBody>
          <a:bodyPr/>
          <a:lstStyle/>
          <a:p>
            <a:r>
              <a:rPr lang="en-US"/>
              <a:t>‹#›</a:t>
            </a:r>
            <a:endParaRPr lang="en-US" dirty="0"/>
          </a:p>
        </p:txBody>
      </p:sp>
    </p:spTree>
    <p:extLst>
      <p:ext uri="{BB962C8B-B14F-4D97-AF65-F5344CB8AC3E}">
        <p14:creationId xmlns:p14="http://schemas.microsoft.com/office/powerpoint/2010/main" val="3327105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984A0F-2C65-6A4D-9513-2CB6C6716EA5}"/>
              </a:ext>
            </a:extLst>
          </p:cNvPr>
          <p:cNvSpPr/>
          <p:nvPr userDrawn="1"/>
        </p:nvSpPr>
        <p:spPr>
          <a:xfrm>
            <a:off x="10782532" y="6290855"/>
            <a:ext cx="1382573" cy="477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unito Sans" pitchFamily="2" charset="77"/>
            </a:endParaRPr>
          </a:p>
        </p:txBody>
      </p:sp>
      <p:pic>
        <p:nvPicPr>
          <p:cNvPr id="3" name="Picture 2">
            <a:extLst>
              <a:ext uri="{FF2B5EF4-FFF2-40B4-BE49-F238E27FC236}">
                <a16:creationId xmlns:a16="http://schemas.microsoft.com/office/drawing/2014/main" id="{D6550753-DA61-2A4F-8766-14FEFA8322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34680" y="2035702"/>
            <a:ext cx="5722640" cy="2182990"/>
          </a:xfrm>
          <a:prstGeom prst="rect">
            <a:avLst/>
          </a:prstGeom>
        </p:spPr>
      </p:pic>
      <p:sp>
        <p:nvSpPr>
          <p:cNvPr id="4" name="Title 1">
            <a:extLst>
              <a:ext uri="{FF2B5EF4-FFF2-40B4-BE49-F238E27FC236}">
                <a16:creationId xmlns:a16="http://schemas.microsoft.com/office/drawing/2014/main" id="{5C3CE84B-D70F-C041-AFE4-69C61C9D95F1}"/>
              </a:ext>
            </a:extLst>
          </p:cNvPr>
          <p:cNvSpPr>
            <a:spLocks noGrp="1"/>
          </p:cNvSpPr>
          <p:nvPr>
            <p:ph type="ctrTitle" hasCustomPrompt="1"/>
          </p:nvPr>
        </p:nvSpPr>
        <p:spPr>
          <a:xfrm>
            <a:off x="1524000" y="4755241"/>
            <a:ext cx="9144000" cy="475343"/>
          </a:xfrm>
        </p:spPr>
        <p:txBody>
          <a:bodyPr anchor="b">
            <a:normAutofit/>
          </a:bodyPr>
          <a:lstStyle>
            <a:lvl1pPr algn="ctr">
              <a:defRPr sz="2400" b="1" i="0" spc="600">
                <a:solidFill>
                  <a:schemeClr val="tx2">
                    <a:lumMod val="50000"/>
                    <a:lumOff val="50000"/>
                  </a:schemeClr>
                </a:solidFill>
                <a:latin typeface="Nunito Sans" pitchFamily="2" charset="77"/>
              </a:defRPr>
            </a:lvl1pPr>
          </a:lstStyle>
          <a:p>
            <a:r>
              <a:rPr lang="en-US" dirty="0"/>
              <a:t>PRESENTATION TITLE</a:t>
            </a:r>
          </a:p>
        </p:txBody>
      </p:sp>
      <p:sp>
        <p:nvSpPr>
          <p:cNvPr id="5" name="Subtitle 2">
            <a:extLst>
              <a:ext uri="{FF2B5EF4-FFF2-40B4-BE49-F238E27FC236}">
                <a16:creationId xmlns:a16="http://schemas.microsoft.com/office/drawing/2014/main" id="{54034B06-22BA-D64E-ACD9-0619A8F92997}"/>
              </a:ext>
            </a:extLst>
          </p:cNvPr>
          <p:cNvSpPr>
            <a:spLocks noGrp="1"/>
          </p:cNvSpPr>
          <p:nvPr>
            <p:ph type="subTitle" idx="1" hasCustomPrompt="1"/>
          </p:nvPr>
        </p:nvSpPr>
        <p:spPr>
          <a:xfrm>
            <a:off x="1524000" y="5389789"/>
            <a:ext cx="9144000" cy="475343"/>
          </a:xfrm>
        </p:spPr>
        <p:txBody>
          <a:bodyPr>
            <a:normAutofit/>
          </a:bodyPr>
          <a:lstStyle>
            <a:lvl1pPr marL="0" indent="0" algn="ctr">
              <a:buNone/>
              <a:defRPr sz="18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a:t>
            </a:r>
          </a:p>
        </p:txBody>
      </p:sp>
    </p:spTree>
    <p:extLst>
      <p:ext uri="{BB962C8B-B14F-4D97-AF65-F5344CB8AC3E}">
        <p14:creationId xmlns:p14="http://schemas.microsoft.com/office/powerpoint/2010/main" val="158655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No Logo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87E9B-F932-8E41-BA96-E594E2B75E0E}"/>
              </a:ext>
            </a:extLst>
          </p:cNvPr>
          <p:cNvSpPr>
            <a:spLocks noGrp="1"/>
          </p:cNvSpPr>
          <p:nvPr>
            <p:ph type="ctrTitle" hasCustomPrompt="1"/>
          </p:nvPr>
        </p:nvSpPr>
        <p:spPr>
          <a:xfrm>
            <a:off x="1524000" y="1122363"/>
            <a:ext cx="9144000" cy="2387600"/>
          </a:xfrm>
        </p:spPr>
        <p:txBody>
          <a:bodyPr anchor="b">
            <a:normAutofit/>
          </a:bodyPr>
          <a:lstStyle>
            <a:lvl1pPr algn="ctr">
              <a:defRPr sz="3200"/>
            </a:lvl1pPr>
          </a:lstStyle>
          <a:p>
            <a:r>
              <a:rPr lang="en-US" dirty="0"/>
              <a:t>CLICK TO EDIT MASTER TITLE STYLE</a:t>
            </a:r>
          </a:p>
        </p:txBody>
      </p:sp>
      <p:sp>
        <p:nvSpPr>
          <p:cNvPr id="3" name="Subtitle 2">
            <a:extLst>
              <a:ext uri="{FF2B5EF4-FFF2-40B4-BE49-F238E27FC236}">
                <a16:creationId xmlns:a16="http://schemas.microsoft.com/office/drawing/2014/main" id="{B68C342E-60E8-C74F-85BE-01B1FADA95FD}"/>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97921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FB72B2-17D2-B540-AC88-1930666322AB}"/>
              </a:ext>
            </a:extLst>
          </p:cNvPr>
          <p:cNvSpPr>
            <a:spLocks noGrp="1"/>
          </p:cNvSpPr>
          <p:nvPr>
            <p:ph type="body" idx="1"/>
          </p:nvPr>
        </p:nvSpPr>
        <p:spPr>
          <a:xfrm>
            <a:off x="838200" y="1511406"/>
            <a:ext cx="10515600" cy="46655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a:extLst>
              <a:ext uri="{FF2B5EF4-FFF2-40B4-BE49-F238E27FC236}">
                <a16:creationId xmlns:a16="http://schemas.microsoft.com/office/drawing/2014/main" id="{782BCFCA-1CC1-BD46-AE89-A93BF7EAD698}"/>
              </a:ext>
            </a:extLst>
          </p:cNvPr>
          <p:cNvSpPr>
            <a:spLocks noGrp="1"/>
          </p:cNvSpPr>
          <p:nvPr>
            <p:ph type="title"/>
          </p:nvPr>
        </p:nvSpPr>
        <p:spPr>
          <a:xfrm>
            <a:off x="838200" y="449891"/>
            <a:ext cx="10515600" cy="68366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5" name="Rectangle 24">
            <a:extLst>
              <a:ext uri="{FF2B5EF4-FFF2-40B4-BE49-F238E27FC236}">
                <a16:creationId xmlns:a16="http://schemas.microsoft.com/office/drawing/2014/main" id="{DE4F2868-BD17-334C-B82B-DFF8A30182C0}"/>
              </a:ext>
            </a:extLst>
          </p:cNvPr>
          <p:cNvSpPr/>
          <p:nvPr userDrawn="1"/>
        </p:nvSpPr>
        <p:spPr>
          <a:xfrm>
            <a:off x="-7496" y="6786438"/>
            <a:ext cx="12199495" cy="91440"/>
          </a:xfrm>
          <a:prstGeom prst="rect">
            <a:avLst/>
          </a:prstGeom>
          <a:solidFill>
            <a:srgbClr val="878A8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b="0" i="0" dirty="0">
              <a:latin typeface="Nunito Sans" pitchFamily="2" charset="77"/>
            </a:endParaRPr>
          </a:p>
        </p:txBody>
      </p:sp>
      <p:pic>
        <p:nvPicPr>
          <p:cNvPr id="6" name="Picture 5">
            <a:extLst>
              <a:ext uri="{FF2B5EF4-FFF2-40B4-BE49-F238E27FC236}">
                <a16:creationId xmlns:a16="http://schemas.microsoft.com/office/drawing/2014/main" id="{01D70F03-1209-C24C-B111-592028BC963E}"/>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0814874" y="6262331"/>
            <a:ext cx="1190771" cy="454238"/>
          </a:xfrm>
          <a:prstGeom prst="rect">
            <a:avLst/>
          </a:prstGeom>
        </p:spPr>
      </p:pic>
      <p:sp>
        <p:nvSpPr>
          <p:cNvPr id="4" name="Footer Placeholder 3">
            <a:extLst>
              <a:ext uri="{FF2B5EF4-FFF2-40B4-BE49-F238E27FC236}">
                <a16:creationId xmlns:a16="http://schemas.microsoft.com/office/drawing/2014/main" id="{E9E959F7-3E80-9A7B-0640-26256A8DB152}"/>
              </a:ext>
            </a:extLst>
          </p:cNvPr>
          <p:cNvSpPr>
            <a:spLocks noGrp="1"/>
          </p:cNvSpPr>
          <p:nvPr>
            <p:ph type="ftr" sz="quarter" idx="3"/>
          </p:nvPr>
        </p:nvSpPr>
        <p:spPr>
          <a:xfrm>
            <a:off x="0" y="6467033"/>
            <a:ext cx="517371" cy="365125"/>
          </a:xfrm>
          <a:prstGeom prst="rect">
            <a:avLst/>
          </a:prstGeom>
        </p:spPr>
        <p:txBody>
          <a:bodyPr vert="horz" lIns="91440" tIns="45720" rIns="91440" bIns="45720" rtlCol="0" anchor="ctr"/>
          <a:lstStyle>
            <a:lvl1pPr algn="ctr">
              <a:defRPr sz="1400" b="0" i="0">
                <a:solidFill>
                  <a:schemeClr val="tx1">
                    <a:tint val="82000"/>
                  </a:schemeClr>
                </a:solidFill>
                <a:latin typeface="Nunito Sans" pitchFamily="2" charset="77"/>
              </a:defRPr>
            </a:lvl1pPr>
          </a:lstStyle>
          <a:p>
            <a:r>
              <a:rPr lang="en-US"/>
              <a:t>‹#›</a:t>
            </a:r>
            <a:endParaRPr lang="en-US" dirty="0"/>
          </a:p>
        </p:txBody>
      </p:sp>
    </p:spTree>
    <p:extLst>
      <p:ext uri="{BB962C8B-B14F-4D97-AF65-F5344CB8AC3E}">
        <p14:creationId xmlns:p14="http://schemas.microsoft.com/office/powerpoint/2010/main" val="2891035961"/>
      </p:ext>
    </p:extLst>
  </p:cSld>
  <p:clrMap bg1="lt1" tx1="dk1" bg2="lt2" tx2="dk2" accent1="accent1" accent2="accent2" accent3="accent3" accent4="accent4" accent5="accent5" accent6="accent6" hlink="hlink" folHlink="folHlink"/>
  <p:sldLayoutIdLst>
    <p:sldLayoutId id="2147483742" r:id="rId1"/>
    <p:sldLayoutId id="2147483716" r:id="rId2"/>
    <p:sldLayoutId id="2147483717" r:id="rId3"/>
    <p:sldLayoutId id="2147483750" r:id="rId4"/>
    <p:sldLayoutId id="2147483718" r:id="rId5"/>
    <p:sldLayoutId id="2147483719" r:id="rId6"/>
    <p:sldLayoutId id="2147483715" r:id="rId7"/>
  </p:sldLayoutIdLst>
  <p:hf hdr="0" ftr="0" dt="0"/>
  <p:txStyles>
    <p:titleStyle>
      <a:lvl1pPr algn="l" defTabSz="914400" rtl="0" eaLnBrk="1" latinLnBrk="0" hangingPunct="1">
        <a:lnSpc>
          <a:spcPct val="90000"/>
        </a:lnSpc>
        <a:spcBef>
          <a:spcPct val="0"/>
        </a:spcBef>
        <a:buNone/>
        <a:defRPr sz="2400" b="0" i="0" kern="1200" cap="all" spc="300" baseline="0">
          <a:solidFill>
            <a:schemeClr val="tx2"/>
          </a:solidFill>
          <a:latin typeface="Nunito Sans" pitchFamily="2" charset="77"/>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baseline="0">
          <a:solidFill>
            <a:schemeClr val="tx2">
              <a:lumMod val="65000"/>
              <a:lumOff val="35000"/>
            </a:schemeClr>
          </a:solidFill>
          <a:latin typeface="Nunito Sans" pitchFamily="2" charset="77"/>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2">
              <a:lumMod val="65000"/>
              <a:lumOff val="35000"/>
            </a:schemeClr>
          </a:solidFill>
          <a:latin typeface="Nunito Sans" pitchFamily="2" charset="77"/>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baseline="0">
          <a:solidFill>
            <a:schemeClr val="tx2">
              <a:lumMod val="65000"/>
              <a:lumOff val="35000"/>
            </a:schemeClr>
          </a:solidFill>
          <a:latin typeface="Nunito Sans" pitchFamily="2" charset="77"/>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baseline="0">
          <a:solidFill>
            <a:schemeClr val="tx2">
              <a:lumMod val="65000"/>
              <a:lumOff val="35000"/>
            </a:schemeClr>
          </a:solidFill>
          <a:latin typeface="Nunito Sans" pitchFamily="2" charset="77"/>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baseline="0">
          <a:solidFill>
            <a:schemeClr val="tx2">
              <a:lumMod val="65000"/>
              <a:lumOff val="35000"/>
            </a:schemeClr>
          </a:solidFill>
          <a:latin typeface="Nunito Sans" pitchFamily="2" charset="77"/>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FB72B2-17D2-B540-AC88-1930666322AB}"/>
              </a:ext>
            </a:extLst>
          </p:cNvPr>
          <p:cNvSpPr>
            <a:spLocks noGrp="1"/>
          </p:cNvSpPr>
          <p:nvPr>
            <p:ph type="body" idx="1"/>
          </p:nvPr>
        </p:nvSpPr>
        <p:spPr>
          <a:xfrm>
            <a:off x="838200" y="1511406"/>
            <a:ext cx="10515600" cy="46655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782BCFCA-1CC1-BD46-AE89-A93BF7EAD698}"/>
              </a:ext>
            </a:extLst>
          </p:cNvPr>
          <p:cNvSpPr>
            <a:spLocks noGrp="1"/>
          </p:cNvSpPr>
          <p:nvPr>
            <p:ph type="title"/>
          </p:nvPr>
        </p:nvSpPr>
        <p:spPr>
          <a:xfrm>
            <a:off x="838200" y="449891"/>
            <a:ext cx="10515600" cy="683664"/>
          </a:xfrm>
          <a:prstGeom prst="rect">
            <a:avLst/>
          </a:prstGeom>
        </p:spPr>
        <p:txBody>
          <a:bodyPr vert="horz" lIns="91440" tIns="45720" rIns="91440" bIns="45720" rtlCol="0" anchor="ctr">
            <a:normAutofit/>
          </a:bodyPr>
          <a:lstStyle/>
          <a:p>
            <a:r>
              <a:rPr lang="en-US" dirty="0"/>
              <a:t>Click to edit Master title style</a:t>
            </a:r>
          </a:p>
        </p:txBody>
      </p:sp>
      <p:sp>
        <p:nvSpPr>
          <p:cNvPr id="25" name="Rectangle 24">
            <a:extLst>
              <a:ext uri="{FF2B5EF4-FFF2-40B4-BE49-F238E27FC236}">
                <a16:creationId xmlns:a16="http://schemas.microsoft.com/office/drawing/2014/main" id="{DE4F2868-BD17-334C-B82B-DFF8A30182C0}"/>
              </a:ext>
            </a:extLst>
          </p:cNvPr>
          <p:cNvSpPr/>
          <p:nvPr userDrawn="1"/>
        </p:nvSpPr>
        <p:spPr>
          <a:xfrm>
            <a:off x="-7496" y="6786438"/>
            <a:ext cx="12199495" cy="91440"/>
          </a:xfrm>
          <a:prstGeom prst="rect">
            <a:avLst/>
          </a:prstGeom>
          <a:solidFill>
            <a:srgbClr val="878A8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b="0" i="0" dirty="0">
              <a:latin typeface="Nunito Sans" pitchFamily="2" charset="77"/>
            </a:endParaRPr>
          </a:p>
        </p:txBody>
      </p:sp>
      <p:pic>
        <p:nvPicPr>
          <p:cNvPr id="6" name="Picture 5">
            <a:extLst>
              <a:ext uri="{FF2B5EF4-FFF2-40B4-BE49-F238E27FC236}">
                <a16:creationId xmlns:a16="http://schemas.microsoft.com/office/drawing/2014/main" id="{01D70F03-1209-C24C-B111-592028BC963E}"/>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0814874" y="6262331"/>
            <a:ext cx="1190771" cy="454238"/>
          </a:xfrm>
          <a:prstGeom prst="rect">
            <a:avLst/>
          </a:prstGeom>
        </p:spPr>
      </p:pic>
    </p:spTree>
    <p:extLst>
      <p:ext uri="{BB962C8B-B14F-4D97-AF65-F5344CB8AC3E}">
        <p14:creationId xmlns:p14="http://schemas.microsoft.com/office/powerpoint/2010/main" val="296596513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Lst>
  <p:hf hdr="0" ftr="0" dt="0"/>
  <p:txStyles>
    <p:titleStyle>
      <a:lvl1pPr algn="l" defTabSz="914400" rtl="0" eaLnBrk="1" latinLnBrk="0" hangingPunct="1">
        <a:lnSpc>
          <a:spcPct val="90000"/>
        </a:lnSpc>
        <a:spcBef>
          <a:spcPct val="0"/>
        </a:spcBef>
        <a:buNone/>
        <a:defRPr sz="2400" b="0" i="0" kern="1200" cap="all" spc="300" baseline="0">
          <a:solidFill>
            <a:schemeClr val="tx2"/>
          </a:solidFill>
          <a:latin typeface="Nunito Sans" pitchFamily="2" charset="77"/>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baseline="0">
          <a:solidFill>
            <a:schemeClr val="tx2">
              <a:lumMod val="65000"/>
              <a:lumOff val="35000"/>
            </a:schemeClr>
          </a:solidFill>
          <a:latin typeface="Nunito Sans" pitchFamily="2" charset="77"/>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2">
              <a:lumMod val="65000"/>
              <a:lumOff val="35000"/>
            </a:schemeClr>
          </a:solidFill>
          <a:latin typeface="Nunito Sans" pitchFamily="2" charset="77"/>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baseline="0">
          <a:solidFill>
            <a:schemeClr val="tx2">
              <a:lumMod val="65000"/>
              <a:lumOff val="35000"/>
            </a:schemeClr>
          </a:solidFill>
          <a:latin typeface="Nunito Sans" pitchFamily="2" charset="77"/>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baseline="0">
          <a:solidFill>
            <a:schemeClr val="tx2">
              <a:lumMod val="65000"/>
              <a:lumOff val="35000"/>
            </a:schemeClr>
          </a:solidFill>
          <a:latin typeface="Nunito Sans" pitchFamily="2" charset="77"/>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baseline="0">
          <a:solidFill>
            <a:schemeClr val="tx2">
              <a:lumMod val="65000"/>
              <a:lumOff val="35000"/>
            </a:schemeClr>
          </a:solidFill>
          <a:latin typeface="Nunito Sans" pitchFamily="2" charset="77"/>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E227DEB-5C4B-D985-2F4D-282349ECB339}"/>
              </a:ext>
            </a:extLst>
          </p:cNvPr>
          <p:cNvSpPr txBox="1"/>
          <p:nvPr/>
        </p:nvSpPr>
        <p:spPr>
          <a:xfrm>
            <a:off x="935376" y="3741146"/>
            <a:ext cx="8755907" cy="1015663"/>
          </a:xfrm>
          <a:prstGeom prst="rect">
            <a:avLst/>
          </a:prstGeom>
          <a:noFill/>
        </p:spPr>
        <p:txBody>
          <a:bodyPr wrap="square" rtlCol="0">
            <a:spAutoFit/>
          </a:bodyPr>
          <a:lstStyle/>
          <a:p>
            <a:r>
              <a:rPr lang="en-US" sz="6000" b="1" dirty="0">
                <a:solidFill>
                  <a:schemeClr val="bg1"/>
                </a:solidFill>
                <a:latin typeface="Nunito Sans" pitchFamily="2" charset="77"/>
              </a:rPr>
              <a:t>THE POWER DISTRICT</a:t>
            </a:r>
          </a:p>
        </p:txBody>
      </p:sp>
      <p:sp>
        <p:nvSpPr>
          <p:cNvPr id="13" name="TextBox 12">
            <a:extLst>
              <a:ext uri="{FF2B5EF4-FFF2-40B4-BE49-F238E27FC236}">
                <a16:creationId xmlns:a16="http://schemas.microsoft.com/office/drawing/2014/main" id="{36652473-3D7C-B20F-2C74-2FEEC9F6EBCA}"/>
              </a:ext>
            </a:extLst>
          </p:cNvPr>
          <p:cNvSpPr txBox="1"/>
          <p:nvPr/>
        </p:nvSpPr>
        <p:spPr>
          <a:xfrm>
            <a:off x="935376" y="4952145"/>
            <a:ext cx="8755907" cy="584775"/>
          </a:xfrm>
          <a:prstGeom prst="rect">
            <a:avLst/>
          </a:prstGeom>
          <a:noFill/>
        </p:spPr>
        <p:txBody>
          <a:bodyPr wrap="square" rtlCol="0">
            <a:spAutoFit/>
          </a:bodyPr>
          <a:lstStyle/>
          <a:p>
            <a:r>
              <a:rPr lang="en-US" sz="3200" b="1" dirty="0">
                <a:solidFill>
                  <a:schemeClr val="bg1"/>
                </a:solidFill>
                <a:latin typeface="Nunito Sans" pitchFamily="2" charset="77"/>
              </a:rPr>
              <a:t>SALT LAKE CITY, UT</a:t>
            </a:r>
          </a:p>
        </p:txBody>
      </p:sp>
      <p:pic>
        <p:nvPicPr>
          <p:cNvPr id="2" name="Picture 1" descr="A group of people outside a building&#10;&#10;Description automatically generated">
            <a:extLst>
              <a:ext uri="{FF2B5EF4-FFF2-40B4-BE49-F238E27FC236}">
                <a16:creationId xmlns:a16="http://schemas.microsoft.com/office/drawing/2014/main" id="{B21BA21F-B4C1-4E01-4310-F23B04872F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4" y="0"/>
            <a:ext cx="12192000" cy="6858000"/>
          </a:xfrm>
          <a:prstGeom prst="rect">
            <a:avLst/>
          </a:prstGeom>
        </p:spPr>
      </p:pic>
      <p:sp>
        <p:nvSpPr>
          <p:cNvPr id="8" name="Rectangle 7">
            <a:extLst>
              <a:ext uri="{FF2B5EF4-FFF2-40B4-BE49-F238E27FC236}">
                <a16:creationId xmlns:a16="http://schemas.microsoft.com/office/drawing/2014/main" id="{8D2741A3-D79B-297A-DA17-7EED47EFFF12}"/>
              </a:ext>
            </a:extLst>
          </p:cNvPr>
          <p:cNvSpPr/>
          <p:nvPr/>
        </p:nvSpPr>
        <p:spPr>
          <a:xfrm>
            <a:off x="0" y="-84296"/>
            <a:ext cx="12281535" cy="7026592"/>
          </a:xfrm>
          <a:prstGeom prst="rect">
            <a:avLst/>
          </a:prstGeom>
          <a:solidFill>
            <a:srgbClr val="0F442B">
              <a:alpha val="6691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38">
            <a:extLst>
              <a:ext uri="{FF2B5EF4-FFF2-40B4-BE49-F238E27FC236}">
                <a16:creationId xmlns:a16="http://schemas.microsoft.com/office/drawing/2014/main" id="{DBAC9F6F-4326-8DF0-5C45-5D3F621751D2}"/>
              </a:ext>
            </a:extLst>
          </p:cNvPr>
          <p:cNvGrpSpPr/>
          <p:nvPr/>
        </p:nvGrpSpPr>
        <p:grpSpPr>
          <a:xfrm>
            <a:off x="3015921" y="3916150"/>
            <a:ext cx="6158250" cy="2428064"/>
            <a:chOff x="3706730" y="4741713"/>
            <a:chExt cx="4926331" cy="1942345"/>
          </a:xfrm>
        </p:grpSpPr>
        <p:pic>
          <p:nvPicPr>
            <p:cNvPr id="19" name="Picture 18" descr="A white and black logo&#10;&#10;Description automatically generated">
              <a:extLst>
                <a:ext uri="{FF2B5EF4-FFF2-40B4-BE49-F238E27FC236}">
                  <a16:creationId xmlns:a16="http://schemas.microsoft.com/office/drawing/2014/main" id="{177107BA-5DA2-D1BB-05CD-9FB98BE152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04836" y="5992948"/>
              <a:ext cx="468709" cy="449793"/>
            </a:xfrm>
            <a:prstGeom prst="rect">
              <a:avLst/>
            </a:prstGeom>
          </p:spPr>
        </p:pic>
        <p:pic>
          <p:nvPicPr>
            <p:cNvPr id="21" name="Picture 20" descr="A black and white logo&#10;&#10;Description automatically generated">
              <a:extLst>
                <a:ext uri="{FF2B5EF4-FFF2-40B4-BE49-F238E27FC236}">
                  <a16:creationId xmlns:a16="http://schemas.microsoft.com/office/drawing/2014/main" id="{C132AF48-C052-1809-F609-C2D411B1CF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06730" y="4840270"/>
              <a:ext cx="1708785" cy="760157"/>
            </a:xfrm>
            <a:prstGeom prst="rect">
              <a:avLst/>
            </a:prstGeom>
          </p:spPr>
        </p:pic>
        <p:pic>
          <p:nvPicPr>
            <p:cNvPr id="23" name="Picture 22" descr="A black and white logo&#10;&#10;Description automatically generated">
              <a:extLst>
                <a:ext uri="{FF2B5EF4-FFF2-40B4-BE49-F238E27FC236}">
                  <a16:creationId xmlns:a16="http://schemas.microsoft.com/office/drawing/2014/main" id="{526E42C5-0884-C1B0-7D11-BA728247D11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06383" y="4741713"/>
              <a:ext cx="880708" cy="955746"/>
            </a:xfrm>
            <a:prstGeom prst="rect">
              <a:avLst/>
            </a:prstGeom>
          </p:spPr>
        </p:pic>
        <p:pic>
          <p:nvPicPr>
            <p:cNvPr id="25" name="Picture 24" descr="A black and white logo&#10;&#10;Description automatically generated">
              <a:extLst>
                <a:ext uri="{FF2B5EF4-FFF2-40B4-BE49-F238E27FC236}">
                  <a16:creationId xmlns:a16="http://schemas.microsoft.com/office/drawing/2014/main" id="{ECDF48F2-E087-C89F-09F0-7FD7B4B59A5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31653" y="4911336"/>
              <a:ext cx="1701408" cy="649800"/>
            </a:xfrm>
            <a:prstGeom prst="rect">
              <a:avLst/>
            </a:prstGeom>
          </p:spPr>
        </p:pic>
        <p:pic>
          <p:nvPicPr>
            <p:cNvPr id="29" name="Picture 28" descr="A white building in a circle with text&#10;&#10;Description automatically generated">
              <a:extLst>
                <a:ext uri="{FF2B5EF4-FFF2-40B4-BE49-F238E27FC236}">
                  <a16:creationId xmlns:a16="http://schemas.microsoft.com/office/drawing/2014/main" id="{AAADD132-8FC2-C425-3A24-DDDA05BD1B5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84666" y="5976853"/>
              <a:ext cx="421594" cy="433305"/>
            </a:xfrm>
            <a:prstGeom prst="rect">
              <a:avLst/>
            </a:prstGeom>
          </p:spPr>
        </p:pic>
        <p:pic>
          <p:nvPicPr>
            <p:cNvPr id="33" name="Picture 32">
              <a:extLst>
                <a:ext uri="{FF2B5EF4-FFF2-40B4-BE49-F238E27FC236}">
                  <a16:creationId xmlns:a16="http://schemas.microsoft.com/office/drawing/2014/main" id="{3569B1D2-5929-89C3-FEE1-4E820F76F5D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84935" y="5982569"/>
              <a:ext cx="426916" cy="426916"/>
            </a:xfrm>
            <a:prstGeom prst="rect">
              <a:avLst/>
            </a:prstGeom>
          </p:spPr>
        </p:pic>
        <p:pic>
          <p:nvPicPr>
            <p:cNvPr id="35" name="Picture 34" descr="A black and white logo&#10;&#10;Description automatically generated">
              <a:extLst>
                <a:ext uri="{FF2B5EF4-FFF2-40B4-BE49-F238E27FC236}">
                  <a16:creationId xmlns:a16="http://schemas.microsoft.com/office/drawing/2014/main" id="{09765A1C-E940-DCBD-A425-926E2F9FF75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51571" y="5847846"/>
              <a:ext cx="836212" cy="836212"/>
            </a:xfrm>
            <a:prstGeom prst="rect">
              <a:avLst/>
            </a:prstGeom>
          </p:spPr>
        </p:pic>
      </p:grpSp>
      <p:pic>
        <p:nvPicPr>
          <p:cNvPr id="3" name="Picture 2" descr="A black and white logo&#10;&#10;Description automatically generated">
            <a:extLst>
              <a:ext uri="{FF2B5EF4-FFF2-40B4-BE49-F238E27FC236}">
                <a16:creationId xmlns:a16="http://schemas.microsoft.com/office/drawing/2014/main" id="{DDF5D0FB-4012-8E1A-ADC2-A75178ED4604}"/>
              </a:ext>
            </a:extLst>
          </p:cNvPr>
          <p:cNvPicPr>
            <a:picLocks noChangeAspect="1"/>
          </p:cNvPicPr>
          <p:nvPr/>
        </p:nvPicPr>
        <p:blipFill>
          <a:blip r:embed="rId11"/>
          <a:stretch>
            <a:fillRect/>
          </a:stretch>
        </p:blipFill>
        <p:spPr>
          <a:xfrm>
            <a:off x="2284085" y="2164096"/>
            <a:ext cx="7623831" cy="1440057"/>
          </a:xfrm>
          <a:prstGeom prst="rect">
            <a:avLst/>
          </a:prstGeom>
        </p:spPr>
      </p:pic>
    </p:spTree>
    <p:extLst>
      <p:ext uri="{BB962C8B-B14F-4D97-AF65-F5344CB8AC3E}">
        <p14:creationId xmlns:p14="http://schemas.microsoft.com/office/powerpoint/2010/main" val="1634755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a river and a ferris wheel&#10;&#10;Description automatically generated">
            <a:extLst>
              <a:ext uri="{FF2B5EF4-FFF2-40B4-BE49-F238E27FC236}">
                <a16:creationId xmlns:a16="http://schemas.microsoft.com/office/drawing/2014/main" id="{F53F43B8-A794-04D1-50E3-B6350EABC9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8594CA92-22B8-9498-1853-7BF543BE2347}"/>
              </a:ext>
            </a:extLst>
          </p:cNvPr>
          <p:cNvSpPr/>
          <p:nvPr/>
        </p:nvSpPr>
        <p:spPr>
          <a:xfrm>
            <a:off x="0" y="0"/>
            <a:ext cx="12192000" cy="1566581"/>
          </a:xfrm>
          <a:prstGeom prst="rect">
            <a:avLst/>
          </a:prstGeom>
          <a:gradFill flip="none" rotWithShape="1">
            <a:gsLst>
              <a:gs pos="0">
                <a:schemeClr val="tx1">
                  <a:alpha val="74722"/>
                </a:schemeClr>
              </a:gs>
              <a:gs pos="57000">
                <a:schemeClr val="tx1">
                  <a:alpha val="65000"/>
                </a:schemeClr>
              </a:gs>
              <a:gs pos="100000">
                <a:schemeClr val="tx1">
                  <a:tint val="23500"/>
                  <a:satMod val="160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DE49AC2-21EF-5D43-E3EF-559C22A3D9F2}"/>
              </a:ext>
            </a:extLst>
          </p:cNvPr>
          <p:cNvSpPr txBox="1"/>
          <p:nvPr/>
        </p:nvSpPr>
        <p:spPr>
          <a:xfrm>
            <a:off x="-65729" y="313306"/>
            <a:ext cx="6237930" cy="369332"/>
          </a:xfrm>
          <a:prstGeom prst="rect">
            <a:avLst/>
          </a:prstGeom>
          <a:noFill/>
        </p:spPr>
        <p:txBody>
          <a:bodyPr wrap="square">
            <a:spAutoFit/>
          </a:bodyPr>
          <a:lstStyle/>
          <a:p>
            <a:pPr algn="r"/>
            <a:r>
              <a:rPr lang="en-US" dirty="0">
                <a:solidFill>
                  <a:schemeClr val="bg1"/>
                </a:solidFill>
                <a:effectLst>
                  <a:outerShdw blurRad="50800" dist="38100" dir="2700000" sx="100095" sy="100095" algn="tl" rotWithShape="0">
                    <a:prstClr val="black"/>
                  </a:outerShdw>
                </a:effectLst>
                <a:latin typeface="Aharoni" panose="02010803020104030203" pitchFamily="2" charset="-79"/>
                <a:cs typeface="Aharoni" panose="02010803020104030203" pitchFamily="2" charset="-79"/>
              </a:rPr>
              <a:t>VIEW OF RIVERWALK LOOKING NORTH TO FAIRPARK</a:t>
            </a:r>
          </a:p>
        </p:txBody>
      </p:sp>
    </p:spTree>
    <p:extLst>
      <p:ext uri="{BB962C8B-B14F-4D97-AF65-F5344CB8AC3E}">
        <p14:creationId xmlns:p14="http://schemas.microsoft.com/office/powerpoint/2010/main" val="4394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ridge over a river with a city and buildings&#10;&#10;Description automatically generated">
            <a:extLst>
              <a:ext uri="{FF2B5EF4-FFF2-40B4-BE49-F238E27FC236}">
                <a16:creationId xmlns:a16="http://schemas.microsoft.com/office/drawing/2014/main" id="{73D58BB7-C010-AE8D-7D56-374BCC49DE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792"/>
            <a:ext cx="12192000" cy="6858000"/>
          </a:xfrm>
          <a:prstGeom prst="rect">
            <a:avLst/>
          </a:prstGeom>
        </p:spPr>
      </p:pic>
      <p:sp>
        <p:nvSpPr>
          <p:cNvPr id="2" name="Rectangle 1">
            <a:extLst>
              <a:ext uri="{FF2B5EF4-FFF2-40B4-BE49-F238E27FC236}">
                <a16:creationId xmlns:a16="http://schemas.microsoft.com/office/drawing/2014/main" id="{9C7CDE11-5367-1698-2FA0-3BF9F0F1EC87}"/>
              </a:ext>
            </a:extLst>
          </p:cNvPr>
          <p:cNvSpPr/>
          <p:nvPr/>
        </p:nvSpPr>
        <p:spPr>
          <a:xfrm>
            <a:off x="0" y="0"/>
            <a:ext cx="12192000" cy="1566581"/>
          </a:xfrm>
          <a:prstGeom prst="rect">
            <a:avLst/>
          </a:prstGeom>
          <a:gradFill flip="none" rotWithShape="1">
            <a:gsLst>
              <a:gs pos="0">
                <a:schemeClr val="tx1">
                  <a:alpha val="74722"/>
                </a:schemeClr>
              </a:gs>
              <a:gs pos="18000">
                <a:schemeClr val="tx1">
                  <a:alpha val="65000"/>
                </a:schemeClr>
              </a:gs>
              <a:gs pos="100000">
                <a:schemeClr val="tx1">
                  <a:tint val="23500"/>
                  <a:satMod val="160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6120FE4-BD5C-DAA4-E906-A4AD09C242CA}"/>
              </a:ext>
            </a:extLst>
          </p:cNvPr>
          <p:cNvSpPr txBox="1"/>
          <p:nvPr/>
        </p:nvSpPr>
        <p:spPr>
          <a:xfrm>
            <a:off x="161482" y="305491"/>
            <a:ext cx="6210009" cy="369332"/>
          </a:xfrm>
          <a:prstGeom prst="rect">
            <a:avLst/>
          </a:prstGeom>
          <a:noFill/>
        </p:spPr>
        <p:txBody>
          <a:bodyPr wrap="square">
            <a:spAutoFit/>
          </a:bodyPr>
          <a:lstStyle/>
          <a:p>
            <a:r>
              <a:rPr lang="en-US" dirty="0">
                <a:solidFill>
                  <a:schemeClr val="bg1"/>
                </a:solidFill>
                <a:effectLst>
                  <a:outerShdw blurRad="50800" dist="38100" dir="2700000" sx="100095" sy="100095" algn="tl" rotWithShape="0">
                    <a:prstClr val="black"/>
                  </a:outerShdw>
                </a:effectLst>
                <a:latin typeface="Aharoni" panose="02010803020104030203" pitchFamily="2" charset="-79"/>
                <a:cs typeface="Aharoni" panose="02010803020104030203" pitchFamily="2" charset="-79"/>
              </a:rPr>
              <a:t>VIEW FROM ARCHULETA BRIDGE LOOKING NORTH</a:t>
            </a:r>
          </a:p>
        </p:txBody>
      </p:sp>
    </p:spTree>
    <p:extLst>
      <p:ext uri="{BB962C8B-B14F-4D97-AF65-F5344CB8AC3E}">
        <p14:creationId xmlns:p14="http://schemas.microsoft.com/office/powerpoint/2010/main" val="1856818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E227DEB-5C4B-D985-2F4D-282349ECB339}"/>
              </a:ext>
            </a:extLst>
          </p:cNvPr>
          <p:cNvSpPr txBox="1"/>
          <p:nvPr/>
        </p:nvSpPr>
        <p:spPr>
          <a:xfrm>
            <a:off x="957148" y="4067718"/>
            <a:ext cx="8755907" cy="1015663"/>
          </a:xfrm>
          <a:prstGeom prst="rect">
            <a:avLst/>
          </a:prstGeom>
          <a:noFill/>
        </p:spPr>
        <p:txBody>
          <a:bodyPr wrap="square" rtlCol="0">
            <a:spAutoFit/>
          </a:bodyPr>
          <a:lstStyle/>
          <a:p>
            <a:r>
              <a:rPr lang="en-US" sz="6000" b="1" dirty="0">
                <a:solidFill>
                  <a:schemeClr val="bg1"/>
                </a:solidFill>
                <a:latin typeface="Nunito Sans" pitchFamily="2" charset="77"/>
              </a:rPr>
              <a:t>THE POWER DISTRICT</a:t>
            </a:r>
          </a:p>
        </p:txBody>
      </p:sp>
      <p:sp>
        <p:nvSpPr>
          <p:cNvPr id="13" name="TextBox 12">
            <a:extLst>
              <a:ext uri="{FF2B5EF4-FFF2-40B4-BE49-F238E27FC236}">
                <a16:creationId xmlns:a16="http://schemas.microsoft.com/office/drawing/2014/main" id="{36652473-3D7C-B20F-2C74-2FEEC9F6EBCA}"/>
              </a:ext>
            </a:extLst>
          </p:cNvPr>
          <p:cNvSpPr txBox="1"/>
          <p:nvPr/>
        </p:nvSpPr>
        <p:spPr>
          <a:xfrm>
            <a:off x="957148" y="5278717"/>
            <a:ext cx="8755907" cy="584775"/>
          </a:xfrm>
          <a:prstGeom prst="rect">
            <a:avLst/>
          </a:prstGeom>
          <a:noFill/>
        </p:spPr>
        <p:txBody>
          <a:bodyPr wrap="square" rtlCol="0">
            <a:spAutoFit/>
          </a:bodyPr>
          <a:lstStyle/>
          <a:p>
            <a:r>
              <a:rPr lang="en-US" sz="3200" b="1" dirty="0">
                <a:solidFill>
                  <a:schemeClr val="bg1"/>
                </a:solidFill>
                <a:latin typeface="Nunito Sans" pitchFamily="2" charset="77"/>
              </a:rPr>
              <a:t>SALT LAKE CITY, UT</a:t>
            </a:r>
          </a:p>
        </p:txBody>
      </p:sp>
      <p:pic>
        <p:nvPicPr>
          <p:cNvPr id="2" name="Picture 1" descr="Aerial view of a stadium and city&#10;&#10;Description automatically generated">
            <a:extLst>
              <a:ext uri="{FF2B5EF4-FFF2-40B4-BE49-F238E27FC236}">
                <a16:creationId xmlns:a16="http://schemas.microsoft.com/office/drawing/2014/main" id="{16B0771E-0604-77E4-22C4-B88D027410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D2741A3-D79B-297A-DA17-7EED47EFFF12}"/>
              </a:ext>
            </a:extLst>
          </p:cNvPr>
          <p:cNvSpPr/>
          <p:nvPr/>
        </p:nvSpPr>
        <p:spPr>
          <a:xfrm>
            <a:off x="-23950" y="-8792"/>
            <a:ext cx="12215950" cy="6858000"/>
          </a:xfrm>
          <a:prstGeom prst="rect">
            <a:avLst/>
          </a:prstGeom>
          <a:solidFill>
            <a:srgbClr val="0F442B">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8900000" scaled="1"/>
                <a:tileRect/>
              </a:gradFill>
            </a:endParaRPr>
          </a:p>
        </p:txBody>
      </p:sp>
      <p:pic>
        <p:nvPicPr>
          <p:cNvPr id="27" name="Picture 26" descr="A black and white logo&#10;&#10;Description automatically generated">
            <a:extLst>
              <a:ext uri="{FF2B5EF4-FFF2-40B4-BE49-F238E27FC236}">
                <a16:creationId xmlns:a16="http://schemas.microsoft.com/office/drawing/2014/main" id="{4D8D7B52-4B51-DE91-8A04-188458501A40}"/>
              </a:ext>
            </a:extLst>
          </p:cNvPr>
          <p:cNvPicPr>
            <a:picLocks noChangeAspect="1"/>
          </p:cNvPicPr>
          <p:nvPr/>
        </p:nvPicPr>
        <p:blipFill>
          <a:blip r:embed="rId3"/>
          <a:stretch>
            <a:fillRect/>
          </a:stretch>
        </p:blipFill>
        <p:spPr>
          <a:xfrm>
            <a:off x="1791762" y="2451734"/>
            <a:ext cx="7623831" cy="1440057"/>
          </a:xfrm>
          <a:prstGeom prst="rect">
            <a:avLst/>
          </a:prstGeom>
        </p:spPr>
      </p:pic>
      <p:sp>
        <p:nvSpPr>
          <p:cNvPr id="4" name="TextBox 3">
            <a:extLst>
              <a:ext uri="{FF2B5EF4-FFF2-40B4-BE49-F238E27FC236}">
                <a16:creationId xmlns:a16="http://schemas.microsoft.com/office/drawing/2014/main" id="{AA3D320E-D45B-C2B0-0D66-01A4DB6170C4}"/>
              </a:ext>
            </a:extLst>
          </p:cNvPr>
          <p:cNvSpPr txBox="1"/>
          <p:nvPr/>
        </p:nvSpPr>
        <p:spPr>
          <a:xfrm>
            <a:off x="2102042" y="3924116"/>
            <a:ext cx="8383713" cy="507831"/>
          </a:xfrm>
          <a:prstGeom prst="rect">
            <a:avLst/>
          </a:prstGeom>
          <a:noFill/>
        </p:spPr>
        <p:txBody>
          <a:bodyPr wrap="square" rtlCol="0">
            <a:spAutoFit/>
          </a:bodyPr>
          <a:lstStyle/>
          <a:p>
            <a:pPr algn="l"/>
            <a:r>
              <a:rPr lang="en-US" sz="2700" b="1" cap="all" dirty="0">
                <a:solidFill>
                  <a:schemeClr val="bg1"/>
                </a:solidFill>
                <a:latin typeface="Nunito Sans" pitchFamily="2" charset="77"/>
              </a:rPr>
              <a:t>Legislation overview</a:t>
            </a:r>
          </a:p>
        </p:txBody>
      </p:sp>
    </p:spTree>
    <p:extLst>
      <p:ext uri="{BB962C8B-B14F-4D97-AF65-F5344CB8AC3E}">
        <p14:creationId xmlns:p14="http://schemas.microsoft.com/office/powerpoint/2010/main" val="2426231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CCC0A-D9F8-7387-3C33-0BA268012A12}"/>
              </a:ext>
            </a:extLst>
          </p:cNvPr>
          <p:cNvSpPr/>
          <p:nvPr/>
        </p:nvSpPr>
        <p:spPr>
          <a:xfrm>
            <a:off x="10765971" y="6128657"/>
            <a:ext cx="1317172" cy="5987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4669F5-3019-F704-CF7B-63BBA3F92AC0}"/>
              </a:ext>
            </a:extLst>
          </p:cNvPr>
          <p:cNvSpPr>
            <a:spLocks noGrp="1"/>
          </p:cNvSpPr>
          <p:nvPr>
            <p:ph type="title"/>
          </p:nvPr>
        </p:nvSpPr>
        <p:spPr>
          <a:xfrm>
            <a:off x="790114" y="479839"/>
            <a:ext cx="10467459" cy="684835"/>
          </a:xfrm>
        </p:spPr>
        <p:txBody>
          <a:bodyPr>
            <a:normAutofit/>
          </a:bodyPr>
          <a:lstStyle/>
          <a:p>
            <a:r>
              <a:rPr lang="en-US" dirty="0">
                <a:solidFill>
                  <a:srgbClr val="13233D"/>
                </a:solidFill>
              </a:rPr>
              <a:t>Why MLB?</a:t>
            </a:r>
          </a:p>
        </p:txBody>
      </p:sp>
      <p:sp>
        <p:nvSpPr>
          <p:cNvPr id="12" name="TextBox 11">
            <a:extLst>
              <a:ext uri="{FF2B5EF4-FFF2-40B4-BE49-F238E27FC236}">
                <a16:creationId xmlns:a16="http://schemas.microsoft.com/office/drawing/2014/main" id="{9B8A9A03-4828-E101-4B4D-2C03E50613AD}"/>
              </a:ext>
            </a:extLst>
          </p:cNvPr>
          <p:cNvSpPr txBox="1"/>
          <p:nvPr/>
        </p:nvSpPr>
        <p:spPr>
          <a:xfrm>
            <a:off x="1854207" y="1223886"/>
            <a:ext cx="9477937" cy="861774"/>
          </a:xfrm>
          <a:prstGeom prst="rect">
            <a:avLst/>
          </a:prstGeom>
          <a:noFill/>
        </p:spPr>
        <p:txBody>
          <a:bodyPr wrap="square" lIns="0" rIns="0" rtlCol="0">
            <a:spAutoFit/>
          </a:bodyPr>
          <a:lstStyle/>
          <a:p>
            <a:r>
              <a:rPr lang="en-US" b="1" dirty="0">
                <a:solidFill>
                  <a:srgbClr val="13233D"/>
                </a:solidFill>
                <a:latin typeface="Nunito Sans" pitchFamily="2" charset="77"/>
              </a:rPr>
              <a:t>America’s Pastime: </a:t>
            </a:r>
            <a:r>
              <a:rPr lang="en-US" sz="1600" b="0" i="0" u="none" strike="noStrike" dirty="0">
                <a:solidFill>
                  <a:srgbClr val="000000"/>
                </a:solidFill>
                <a:effectLst/>
                <a:latin typeface="Nunito Sans" pitchFamily="2" charset="77"/>
              </a:rPr>
              <a:t>baseball is often considered “America’s pastime” due to the sport’s deep historical significance, cultural impact, and longstanding popularity. The MLB is the oldest, most storied professional sports league in North America - the National League was founded in 1876.</a:t>
            </a:r>
            <a:r>
              <a:rPr lang="en-US" sz="1600" b="0" i="0" dirty="0">
                <a:solidFill>
                  <a:srgbClr val="000000"/>
                </a:solidFill>
                <a:effectLst/>
                <a:latin typeface="Nunito Sans" pitchFamily="2" charset="77"/>
              </a:rPr>
              <a:t>​</a:t>
            </a:r>
            <a:endParaRPr lang="en-US" sz="1600" dirty="0">
              <a:solidFill>
                <a:schemeClr val="tx1">
                  <a:lumMod val="75000"/>
                </a:schemeClr>
              </a:solidFill>
              <a:latin typeface="Nunito Sans" pitchFamily="2" charset="77"/>
            </a:endParaRPr>
          </a:p>
        </p:txBody>
      </p:sp>
      <p:sp>
        <p:nvSpPr>
          <p:cNvPr id="13" name="TextBox 12">
            <a:extLst>
              <a:ext uri="{FF2B5EF4-FFF2-40B4-BE49-F238E27FC236}">
                <a16:creationId xmlns:a16="http://schemas.microsoft.com/office/drawing/2014/main" id="{A2EBD3C0-4446-7CAE-A261-2332F19045DD}"/>
              </a:ext>
            </a:extLst>
          </p:cNvPr>
          <p:cNvSpPr txBox="1"/>
          <p:nvPr/>
        </p:nvSpPr>
        <p:spPr>
          <a:xfrm>
            <a:off x="1852513" y="3226309"/>
            <a:ext cx="9477937" cy="615553"/>
          </a:xfrm>
          <a:prstGeom prst="rect">
            <a:avLst/>
          </a:prstGeom>
          <a:noFill/>
        </p:spPr>
        <p:txBody>
          <a:bodyPr wrap="square" lIns="0" rIns="0" rtlCol="0">
            <a:spAutoFit/>
          </a:bodyPr>
          <a:lstStyle/>
          <a:p>
            <a:pPr algn="l"/>
            <a:r>
              <a:rPr lang="en-US" b="1" dirty="0">
                <a:solidFill>
                  <a:srgbClr val="13233D"/>
                </a:solidFill>
                <a:latin typeface="Nunito Sans" pitchFamily="2" charset="77"/>
              </a:rPr>
              <a:t>Attendance: </a:t>
            </a:r>
            <a:r>
              <a:rPr lang="en-US" sz="1600" b="0" i="0" u="none" strike="noStrike" dirty="0">
                <a:solidFill>
                  <a:srgbClr val="000000"/>
                </a:solidFill>
                <a:effectLst/>
                <a:latin typeface="Nunito Sans" pitchFamily="2" charset="77"/>
              </a:rPr>
              <a:t>the MLB has the largest inventory of content in professional sports (162-game season) and attracts more fans to games than does the NFL, NBA, and NHL combined.</a:t>
            </a:r>
            <a:endParaRPr lang="en-US" sz="1600" dirty="0">
              <a:solidFill>
                <a:srgbClr val="BF0D3E"/>
              </a:solidFill>
              <a:latin typeface="Nunito Sans" pitchFamily="2" charset="77"/>
            </a:endParaRPr>
          </a:p>
        </p:txBody>
      </p:sp>
      <p:sp>
        <p:nvSpPr>
          <p:cNvPr id="14" name="TextBox 13">
            <a:extLst>
              <a:ext uri="{FF2B5EF4-FFF2-40B4-BE49-F238E27FC236}">
                <a16:creationId xmlns:a16="http://schemas.microsoft.com/office/drawing/2014/main" id="{6DF5E531-973F-C67D-114E-632A402E15BF}"/>
              </a:ext>
            </a:extLst>
          </p:cNvPr>
          <p:cNvSpPr txBox="1"/>
          <p:nvPr/>
        </p:nvSpPr>
        <p:spPr>
          <a:xfrm>
            <a:off x="1854207" y="2101987"/>
            <a:ext cx="9477937" cy="1107996"/>
          </a:xfrm>
          <a:prstGeom prst="rect">
            <a:avLst/>
          </a:prstGeom>
          <a:noFill/>
        </p:spPr>
        <p:txBody>
          <a:bodyPr wrap="square" lIns="0" rIns="0" rtlCol="0">
            <a:spAutoFit/>
          </a:bodyPr>
          <a:lstStyle/>
          <a:p>
            <a:r>
              <a:rPr lang="en-US" b="1" dirty="0">
                <a:solidFill>
                  <a:srgbClr val="13233D"/>
                </a:solidFill>
                <a:latin typeface="Nunito Sans" pitchFamily="2" charset="77"/>
              </a:rPr>
              <a:t>MLB Popularity: </a:t>
            </a:r>
            <a:r>
              <a:rPr lang="en-US" b="1" i="0" u="none" strike="noStrike" dirty="0">
                <a:solidFill>
                  <a:srgbClr val="BF0D3E"/>
                </a:solidFill>
                <a:effectLst/>
                <a:latin typeface="Nunito Sans" pitchFamily="2" charset="77"/>
              </a:rPr>
              <a:t> </a:t>
            </a:r>
            <a:r>
              <a:rPr lang="en-US" sz="1600" b="0" i="0" u="none" strike="noStrike" dirty="0">
                <a:solidFill>
                  <a:srgbClr val="000000"/>
                </a:solidFill>
                <a:effectLst/>
                <a:latin typeface="Nunito Sans" pitchFamily="2" charset="77"/>
              </a:rPr>
              <a:t>a new Desert News/Hinckley Institute poll asked Utahns, “What type of professional sports franchise would you most support coming to Utah?” Utahns have nearly as strong of a preference for the MLB as the NFL! Thirty-one percent of Utahns would most support the MLB, just behind the NFL (33%) and ahead of the NHL (10%) and WNBA (9%).</a:t>
            </a:r>
            <a:r>
              <a:rPr lang="en-US" sz="1600" b="0" i="0" dirty="0">
                <a:solidFill>
                  <a:srgbClr val="000000"/>
                </a:solidFill>
                <a:effectLst/>
                <a:latin typeface="Nunito Sans" pitchFamily="2" charset="77"/>
              </a:rPr>
              <a:t>​</a:t>
            </a:r>
            <a:endParaRPr lang="en-US" sz="1600" dirty="0">
              <a:solidFill>
                <a:srgbClr val="BF0D3E"/>
              </a:solidFill>
              <a:latin typeface="Nunito Sans" pitchFamily="2" charset="77"/>
            </a:endParaRPr>
          </a:p>
        </p:txBody>
      </p:sp>
      <p:sp>
        <p:nvSpPr>
          <p:cNvPr id="16" name="TextBox 15">
            <a:extLst>
              <a:ext uri="{FF2B5EF4-FFF2-40B4-BE49-F238E27FC236}">
                <a16:creationId xmlns:a16="http://schemas.microsoft.com/office/drawing/2014/main" id="{BF71056A-B4B2-D7E5-DC10-CA13A31E47CA}"/>
              </a:ext>
            </a:extLst>
          </p:cNvPr>
          <p:cNvSpPr txBox="1"/>
          <p:nvPr/>
        </p:nvSpPr>
        <p:spPr>
          <a:xfrm>
            <a:off x="1852513" y="4982511"/>
            <a:ext cx="9636754" cy="1354217"/>
          </a:xfrm>
          <a:prstGeom prst="rect">
            <a:avLst/>
          </a:prstGeom>
          <a:noFill/>
        </p:spPr>
        <p:txBody>
          <a:bodyPr wrap="square" lIns="0" rIns="0" rtlCol="0">
            <a:spAutoFit/>
          </a:bodyPr>
          <a:lstStyle/>
          <a:p>
            <a:pPr algn="l"/>
            <a:r>
              <a:rPr lang="en-US" b="1" dirty="0">
                <a:solidFill>
                  <a:srgbClr val="13233D"/>
                </a:solidFill>
                <a:latin typeface="Nunito Sans" pitchFamily="2" charset="77"/>
              </a:rPr>
              <a:t>Rule Changes &amp; Trends: </a:t>
            </a:r>
            <a:r>
              <a:rPr lang="en-US" sz="1600" dirty="0">
                <a:solidFill>
                  <a:srgbClr val="13233D"/>
                </a:solidFill>
                <a:latin typeface="Nunito Sans" pitchFamily="2" charset="77"/>
              </a:rPr>
              <a:t>r</a:t>
            </a:r>
            <a:r>
              <a:rPr lang="en-US" sz="1600" b="0" i="0" u="none" strike="noStrike" dirty="0">
                <a:solidFill>
                  <a:srgbClr val="000000"/>
                </a:solidFill>
                <a:effectLst/>
                <a:latin typeface="Nunito Sans" pitchFamily="2" charset="77"/>
              </a:rPr>
              <a:t>ecent rule changes (pitch clock, infield shift bans, larger bases, expanded playoff format, balanced schedule, and more) are improving the on-field MLB product. The average MLB game has dropped from 3:10 in 2021 to 2:38 in 2023. Several positive trends are also growing the game: generational players, youth baseball participation, sports betting, and international growth.</a:t>
            </a:r>
            <a:endParaRPr lang="en-US" sz="1600" dirty="0">
              <a:solidFill>
                <a:schemeClr val="tx1">
                  <a:lumMod val="75000"/>
                </a:schemeClr>
              </a:solidFill>
              <a:latin typeface="Nunito Sans" pitchFamily="2" charset="77"/>
            </a:endParaRPr>
          </a:p>
        </p:txBody>
      </p:sp>
      <p:sp>
        <p:nvSpPr>
          <p:cNvPr id="6" name="TextBox 5">
            <a:extLst>
              <a:ext uri="{FF2B5EF4-FFF2-40B4-BE49-F238E27FC236}">
                <a16:creationId xmlns:a16="http://schemas.microsoft.com/office/drawing/2014/main" id="{42DC9F7F-B57D-8944-C150-2A14CE2F4ADA}"/>
              </a:ext>
            </a:extLst>
          </p:cNvPr>
          <p:cNvSpPr txBox="1"/>
          <p:nvPr/>
        </p:nvSpPr>
        <p:spPr>
          <a:xfrm>
            <a:off x="1852513" y="3858188"/>
            <a:ext cx="9477937" cy="1107996"/>
          </a:xfrm>
          <a:prstGeom prst="rect">
            <a:avLst/>
          </a:prstGeom>
          <a:noFill/>
        </p:spPr>
        <p:txBody>
          <a:bodyPr wrap="square" lIns="0" rIns="0" rtlCol="0">
            <a:spAutoFit/>
          </a:bodyPr>
          <a:lstStyle/>
          <a:p>
            <a:pPr algn="l"/>
            <a:r>
              <a:rPr lang="en-US" b="1" dirty="0">
                <a:solidFill>
                  <a:srgbClr val="13233D"/>
                </a:solidFill>
                <a:latin typeface="Nunito Sans" pitchFamily="2" charset="77"/>
              </a:rPr>
              <a:t>Family-Friendly: </a:t>
            </a:r>
            <a:r>
              <a:rPr lang="en-US" sz="1600" b="0" i="0" u="none" strike="noStrike" dirty="0">
                <a:solidFill>
                  <a:srgbClr val="000000"/>
                </a:solidFill>
                <a:effectLst/>
                <a:latin typeface="Nunito Sans" pitchFamily="2" charset="77"/>
              </a:rPr>
              <a:t>MLB games are a highly accessible and affordable summertime family activity. The average MLB cost of attendance is roughly half that of North America’s other “Big 4” leagues. Thirty-nine percent of Utah sports fans view the MLB as the most family-friendly professional sports league, nearly double that of the NBA (21%) and the NFL (20%).</a:t>
            </a:r>
            <a:r>
              <a:rPr lang="en-US" sz="1600" b="0" i="0" dirty="0">
                <a:solidFill>
                  <a:srgbClr val="000000"/>
                </a:solidFill>
                <a:effectLst/>
                <a:latin typeface="Nunito Sans" pitchFamily="2" charset="77"/>
              </a:rPr>
              <a:t>​</a:t>
            </a:r>
            <a:endParaRPr lang="en-US" sz="1600" dirty="0">
              <a:solidFill>
                <a:srgbClr val="000000">
                  <a:lumMod val="75000"/>
                </a:srgbClr>
              </a:solidFill>
              <a:latin typeface="Nunito Sans" pitchFamily="2" charset="77"/>
            </a:endParaRPr>
          </a:p>
        </p:txBody>
      </p:sp>
      <p:pic>
        <p:nvPicPr>
          <p:cNvPr id="1026" name="Picture 2" descr="MLB Logo Decal | danielaboltres.de">
            <a:extLst>
              <a:ext uri="{FF2B5EF4-FFF2-40B4-BE49-F238E27FC236}">
                <a16:creationId xmlns:a16="http://schemas.microsoft.com/office/drawing/2014/main" id="{E8B9F61A-BFAC-C212-5FF2-9E1B3919B1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33" t="25347" r="2217" b="25385"/>
          <a:stretch/>
        </p:blipFill>
        <p:spPr bwMode="auto">
          <a:xfrm>
            <a:off x="793877" y="2344186"/>
            <a:ext cx="453437" cy="23429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black background with a black square&#10;&#10;Description automatically generated with medium confidence">
            <a:extLst>
              <a:ext uri="{FF2B5EF4-FFF2-40B4-BE49-F238E27FC236}">
                <a16:creationId xmlns:a16="http://schemas.microsoft.com/office/drawing/2014/main" id="{9C755332-592F-60D5-DBA2-DA4B66D9AF04}"/>
              </a:ext>
            </a:extLst>
          </p:cNvPr>
          <p:cNvPicPr>
            <a:picLocks noChangeAspect="1"/>
          </p:cNvPicPr>
          <p:nvPr/>
        </p:nvPicPr>
        <p:blipFill>
          <a:blip r:embed="rId4"/>
          <a:stretch>
            <a:fillRect/>
          </a:stretch>
        </p:blipFill>
        <p:spPr>
          <a:xfrm>
            <a:off x="790114" y="1355118"/>
            <a:ext cx="457200" cy="457200"/>
          </a:xfrm>
          <a:prstGeom prst="rect">
            <a:avLst/>
          </a:prstGeom>
        </p:spPr>
      </p:pic>
      <p:pic>
        <p:nvPicPr>
          <p:cNvPr id="24" name="Picture 23" descr="A black background with a black square&#10;&#10;Description automatically generated with medium confidence">
            <a:extLst>
              <a:ext uri="{FF2B5EF4-FFF2-40B4-BE49-F238E27FC236}">
                <a16:creationId xmlns:a16="http://schemas.microsoft.com/office/drawing/2014/main" id="{52FF1C12-6E2A-B990-88BE-CE37086B9500}"/>
              </a:ext>
            </a:extLst>
          </p:cNvPr>
          <p:cNvPicPr>
            <a:picLocks noChangeAspect="1"/>
          </p:cNvPicPr>
          <p:nvPr/>
        </p:nvPicPr>
        <p:blipFill>
          <a:blip r:embed="rId5"/>
          <a:stretch>
            <a:fillRect/>
          </a:stretch>
        </p:blipFill>
        <p:spPr>
          <a:xfrm>
            <a:off x="793877" y="4253954"/>
            <a:ext cx="457200" cy="457200"/>
          </a:xfrm>
          <a:prstGeom prst="rect">
            <a:avLst/>
          </a:prstGeom>
        </p:spPr>
      </p:pic>
      <p:pic>
        <p:nvPicPr>
          <p:cNvPr id="26" name="Picture 25" descr="A black background with a black square&#10;&#10;Description automatically generated with medium confidence">
            <a:extLst>
              <a:ext uri="{FF2B5EF4-FFF2-40B4-BE49-F238E27FC236}">
                <a16:creationId xmlns:a16="http://schemas.microsoft.com/office/drawing/2014/main" id="{4D80AEF2-7B6A-32FC-7904-B894E106372F}"/>
              </a:ext>
            </a:extLst>
          </p:cNvPr>
          <p:cNvPicPr>
            <a:picLocks noChangeAspect="1"/>
          </p:cNvPicPr>
          <p:nvPr/>
        </p:nvPicPr>
        <p:blipFill>
          <a:blip r:embed="rId6"/>
          <a:stretch>
            <a:fillRect/>
          </a:stretch>
        </p:blipFill>
        <p:spPr>
          <a:xfrm>
            <a:off x="793877" y="5379948"/>
            <a:ext cx="457200" cy="457200"/>
          </a:xfrm>
          <a:prstGeom prst="rect">
            <a:avLst/>
          </a:prstGeom>
        </p:spPr>
      </p:pic>
      <p:pic>
        <p:nvPicPr>
          <p:cNvPr id="29" name="Picture 28" descr="A black background with a black square&#10;&#10;Description automatically generated with medium confidence">
            <a:extLst>
              <a:ext uri="{FF2B5EF4-FFF2-40B4-BE49-F238E27FC236}">
                <a16:creationId xmlns:a16="http://schemas.microsoft.com/office/drawing/2014/main" id="{E864F41E-CA02-D3C9-017C-92D3D7D02B59}"/>
              </a:ext>
            </a:extLst>
          </p:cNvPr>
          <p:cNvPicPr>
            <a:picLocks noChangeAspect="1"/>
          </p:cNvPicPr>
          <p:nvPr/>
        </p:nvPicPr>
        <p:blipFill>
          <a:blip r:embed="rId7"/>
          <a:stretch>
            <a:fillRect/>
          </a:stretch>
        </p:blipFill>
        <p:spPr>
          <a:xfrm>
            <a:off x="793877" y="3301917"/>
            <a:ext cx="457200" cy="457200"/>
          </a:xfrm>
          <a:prstGeom prst="rect">
            <a:avLst/>
          </a:prstGeom>
        </p:spPr>
      </p:pic>
      <p:sp>
        <p:nvSpPr>
          <p:cNvPr id="7" name="Rectangle 6">
            <a:extLst>
              <a:ext uri="{FF2B5EF4-FFF2-40B4-BE49-F238E27FC236}">
                <a16:creationId xmlns:a16="http://schemas.microsoft.com/office/drawing/2014/main" id="{EDD0066C-A143-A7A8-8119-B69553A6E24A}"/>
              </a:ext>
            </a:extLst>
          </p:cNvPr>
          <p:cNvSpPr/>
          <p:nvPr/>
        </p:nvSpPr>
        <p:spPr>
          <a:xfrm>
            <a:off x="0" y="6502801"/>
            <a:ext cx="12192000" cy="365124"/>
          </a:xfrm>
          <a:prstGeom prst="rect">
            <a:avLst/>
          </a:prstGeom>
          <a:solidFill>
            <a:srgbClr val="1F4E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4EC222A-B87B-4A85-338B-5BCD0670953B}"/>
              </a:ext>
            </a:extLst>
          </p:cNvPr>
          <p:cNvSpPr txBox="1"/>
          <p:nvPr/>
        </p:nvSpPr>
        <p:spPr>
          <a:xfrm>
            <a:off x="-6422" y="6539949"/>
            <a:ext cx="531688" cy="307777"/>
          </a:xfrm>
          <a:prstGeom prst="rect">
            <a:avLst/>
          </a:prstGeom>
          <a:noFill/>
        </p:spPr>
        <p:txBody>
          <a:bodyPr wrap="square" rtlCol="0">
            <a:spAutoFit/>
          </a:bodyPr>
          <a:lstStyle/>
          <a:p>
            <a:pPr algn="l"/>
            <a:r>
              <a:rPr lang="en-US" sz="1400" dirty="0">
                <a:solidFill>
                  <a:schemeClr val="bg1"/>
                </a:solidFill>
                <a:latin typeface="Nunito Sans" pitchFamily="2" charset="77"/>
              </a:rPr>
              <a:t>4</a:t>
            </a:r>
          </a:p>
        </p:txBody>
      </p:sp>
    </p:spTree>
    <p:extLst>
      <p:ext uri="{BB962C8B-B14F-4D97-AF65-F5344CB8AC3E}">
        <p14:creationId xmlns:p14="http://schemas.microsoft.com/office/powerpoint/2010/main" val="2744401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A3711-102E-5864-9999-54FEB888A6F5}"/>
              </a:ext>
            </a:extLst>
          </p:cNvPr>
          <p:cNvSpPr>
            <a:spLocks noGrp="1"/>
          </p:cNvSpPr>
          <p:nvPr>
            <p:ph type="title"/>
          </p:nvPr>
        </p:nvSpPr>
        <p:spPr/>
        <p:txBody>
          <a:bodyPr anchor="ctr">
            <a:noAutofit/>
          </a:bodyPr>
          <a:lstStyle/>
          <a:p>
            <a:r>
              <a:rPr lang="en-US" dirty="0">
                <a:solidFill>
                  <a:schemeClr val="tx1"/>
                </a:solidFill>
              </a:rPr>
              <a:t>Why MLB in Utah?</a:t>
            </a:r>
          </a:p>
        </p:txBody>
      </p:sp>
      <p:sp>
        <p:nvSpPr>
          <p:cNvPr id="3" name="Content Placeholder 2">
            <a:extLst>
              <a:ext uri="{FF2B5EF4-FFF2-40B4-BE49-F238E27FC236}">
                <a16:creationId xmlns:a16="http://schemas.microsoft.com/office/drawing/2014/main" id="{1157295D-80E9-7A23-A097-27D6F321B1DD}"/>
              </a:ext>
            </a:extLst>
          </p:cNvPr>
          <p:cNvSpPr>
            <a:spLocks noGrp="1"/>
          </p:cNvSpPr>
          <p:nvPr>
            <p:ph idx="4294967295"/>
          </p:nvPr>
        </p:nvSpPr>
        <p:spPr>
          <a:xfrm>
            <a:off x="838200" y="1424816"/>
            <a:ext cx="5422075" cy="2609446"/>
          </a:xfrm>
        </p:spPr>
        <p:txBody>
          <a:bodyPr anchor="t" anchorCtr="0">
            <a:noAutofit/>
          </a:bodyPr>
          <a:lstStyle/>
          <a:p>
            <a:pPr marL="0" indent="0">
              <a:spcAft>
                <a:spcPts val="1200"/>
              </a:spcAft>
              <a:buNone/>
            </a:pPr>
            <a:r>
              <a:rPr lang="en-US" sz="1800" b="1" dirty="0">
                <a:solidFill>
                  <a:schemeClr val="tx1"/>
                </a:solidFill>
              </a:rPr>
              <a:t>Utah is a 5-Tool Player</a:t>
            </a:r>
            <a:endParaRPr lang="en-US" sz="1800" dirty="0">
              <a:solidFill>
                <a:schemeClr val="tx1"/>
              </a:solidFill>
            </a:endParaRPr>
          </a:p>
          <a:p>
            <a:pPr marL="342900" indent="-342900">
              <a:buAutoNum type="arabicPeriod"/>
            </a:pPr>
            <a:r>
              <a:rPr lang="en-US" sz="1800" b="1" dirty="0">
                <a:solidFill>
                  <a:schemeClr val="tx1"/>
                </a:solidFill>
              </a:rPr>
              <a:t>Growth:</a:t>
            </a:r>
            <a:r>
              <a:rPr lang="en-US" sz="1800" dirty="0">
                <a:solidFill>
                  <a:schemeClr val="tx1"/>
                </a:solidFill>
              </a:rPr>
              <a:t> The fastest-growing state, the youngest population</a:t>
            </a:r>
          </a:p>
          <a:p>
            <a:pPr marL="342900" indent="-342900">
              <a:buAutoNum type="arabicPeriod"/>
            </a:pPr>
            <a:r>
              <a:rPr lang="en-US" sz="1800" b="1" dirty="0">
                <a:solidFill>
                  <a:schemeClr val="tx1"/>
                </a:solidFill>
              </a:rPr>
              <a:t>Economy: </a:t>
            </a:r>
            <a:r>
              <a:rPr lang="en-US" sz="1800" dirty="0">
                <a:solidFill>
                  <a:schemeClr val="tx1"/>
                </a:solidFill>
              </a:rPr>
              <a:t>Best economy in the country</a:t>
            </a:r>
          </a:p>
          <a:p>
            <a:pPr marL="342900" indent="-342900">
              <a:buAutoNum type="arabicPeriod"/>
            </a:pPr>
            <a:r>
              <a:rPr lang="en-US" sz="1800" b="1" dirty="0">
                <a:solidFill>
                  <a:schemeClr val="tx1"/>
                </a:solidFill>
              </a:rPr>
              <a:t>Location:</a:t>
            </a:r>
            <a:r>
              <a:rPr lang="en-US" sz="1800" dirty="0">
                <a:solidFill>
                  <a:schemeClr val="tx1"/>
                </a:solidFill>
              </a:rPr>
              <a:t> The Crossroads of the West</a:t>
            </a:r>
          </a:p>
          <a:p>
            <a:pPr marL="342900" indent="-342900">
              <a:buAutoNum type="arabicPeriod"/>
            </a:pPr>
            <a:r>
              <a:rPr lang="en-US" sz="1800" b="1" dirty="0">
                <a:solidFill>
                  <a:schemeClr val="tx1"/>
                </a:solidFill>
              </a:rPr>
              <a:t>State of Sport: </a:t>
            </a:r>
            <a:r>
              <a:rPr lang="en-US" sz="1800" dirty="0">
                <a:solidFill>
                  <a:schemeClr val="tx1"/>
                </a:solidFill>
              </a:rPr>
              <a:t>Global hosts and local support</a:t>
            </a:r>
          </a:p>
          <a:p>
            <a:pPr marL="342900" indent="-342900">
              <a:buAutoNum type="arabicPeriod"/>
            </a:pPr>
            <a:r>
              <a:rPr lang="en-US" sz="1800" b="1" dirty="0">
                <a:solidFill>
                  <a:schemeClr val="tx1"/>
                </a:solidFill>
              </a:rPr>
              <a:t>Quality of Life:</a:t>
            </a:r>
            <a:r>
              <a:rPr lang="en-US" sz="1800" dirty="0">
                <a:solidFill>
                  <a:schemeClr val="tx1"/>
                </a:solidFill>
              </a:rPr>
              <a:t> The most family-friendly</a:t>
            </a:r>
          </a:p>
        </p:txBody>
      </p:sp>
      <p:grpSp>
        <p:nvGrpSpPr>
          <p:cNvPr id="9" name="Group 8">
            <a:extLst>
              <a:ext uri="{FF2B5EF4-FFF2-40B4-BE49-F238E27FC236}">
                <a16:creationId xmlns:a16="http://schemas.microsoft.com/office/drawing/2014/main" id="{72A6E533-C244-3D2E-F347-EDE0B7581D31}"/>
              </a:ext>
            </a:extLst>
          </p:cNvPr>
          <p:cNvGrpSpPr/>
          <p:nvPr/>
        </p:nvGrpSpPr>
        <p:grpSpPr>
          <a:xfrm>
            <a:off x="0" y="4710683"/>
            <a:ext cx="6260275" cy="760116"/>
            <a:chOff x="6096000" y="5012229"/>
            <a:chExt cx="6260275" cy="760116"/>
          </a:xfrm>
        </p:grpSpPr>
        <p:sp>
          <p:nvSpPr>
            <p:cNvPr id="4" name="Rectangle 3">
              <a:extLst>
                <a:ext uri="{FF2B5EF4-FFF2-40B4-BE49-F238E27FC236}">
                  <a16:creationId xmlns:a16="http://schemas.microsoft.com/office/drawing/2014/main" id="{99EA9522-0761-6A1E-2885-C3272318AFB0}"/>
                </a:ext>
              </a:extLst>
            </p:cNvPr>
            <p:cNvSpPr/>
            <p:nvPr/>
          </p:nvSpPr>
          <p:spPr>
            <a:xfrm>
              <a:off x="6096000" y="5012229"/>
              <a:ext cx="6096000" cy="760116"/>
            </a:xfrm>
            <a:prstGeom prst="rect">
              <a:avLst/>
            </a:prstGeom>
            <a:solidFill>
              <a:srgbClr val="1F4E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E5C8F2E-ED90-2483-1053-C2EBA3D1133B}"/>
                </a:ext>
              </a:extLst>
            </p:cNvPr>
            <p:cNvSpPr txBox="1"/>
            <p:nvPr/>
          </p:nvSpPr>
          <p:spPr>
            <a:xfrm>
              <a:off x="6693524" y="5012229"/>
              <a:ext cx="5662751" cy="646331"/>
            </a:xfrm>
            <a:prstGeom prst="rect">
              <a:avLst/>
            </a:prstGeom>
            <a:noFill/>
          </p:spPr>
          <p:txBody>
            <a:bodyPr wrap="square">
              <a:spAutoFit/>
            </a:bodyPr>
            <a:lstStyle/>
            <a:p>
              <a:r>
                <a:rPr lang="en-US" i="1" dirty="0">
                  <a:solidFill>
                    <a:schemeClr val="bg1"/>
                  </a:solidFill>
                </a:rPr>
                <a:t>“Love is the most important thing in the world, </a:t>
              </a:r>
            </a:p>
            <a:p>
              <a:r>
                <a:rPr lang="en-US" i="1" dirty="0">
                  <a:solidFill>
                    <a:schemeClr val="bg1"/>
                  </a:solidFill>
                </a:rPr>
                <a:t>but baseball is pretty good, too.”</a:t>
              </a:r>
              <a:endParaRPr lang="en-US" dirty="0">
                <a:solidFill>
                  <a:schemeClr val="bg1"/>
                </a:solidFill>
              </a:endParaRPr>
            </a:p>
          </p:txBody>
        </p:sp>
        <p:sp>
          <p:nvSpPr>
            <p:cNvPr id="37" name="TextBox 36">
              <a:extLst>
                <a:ext uri="{FF2B5EF4-FFF2-40B4-BE49-F238E27FC236}">
                  <a16:creationId xmlns:a16="http://schemas.microsoft.com/office/drawing/2014/main" id="{5D329120-5AE7-56E5-8C9E-B487B845BE9C}"/>
                </a:ext>
              </a:extLst>
            </p:cNvPr>
            <p:cNvSpPr txBox="1"/>
            <p:nvPr/>
          </p:nvSpPr>
          <p:spPr>
            <a:xfrm>
              <a:off x="10809103" y="5365398"/>
              <a:ext cx="1547172" cy="369332"/>
            </a:xfrm>
            <a:prstGeom prst="rect">
              <a:avLst/>
            </a:prstGeom>
            <a:noFill/>
          </p:spPr>
          <p:txBody>
            <a:bodyPr wrap="square" rtlCol="0">
              <a:spAutoFit/>
            </a:bodyPr>
            <a:lstStyle/>
            <a:p>
              <a:r>
                <a:rPr lang="en-US" dirty="0">
                  <a:solidFill>
                    <a:schemeClr val="bg1"/>
                  </a:solidFill>
                </a:rPr>
                <a:t>- Yogi Berra</a:t>
              </a:r>
              <a:endParaRPr lang="en-US" dirty="0"/>
            </a:p>
          </p:txBody>
        </p:sp>
      </p:grpSp>
      <p:sp>
        <p:nvSpPr>
          <p:cNvPr id="7" name="Rectangle 6">
            <a:extLst>
              <a:ext uri="{FF2B5EF4-FFF2-40B4-BE49-F238E27FC236}">
                <a16:creationId xmlns:a16="http://schemas.microsoft.com/office/drawing/2014/main" id="{3A9092C5-A9F4-BA7C-E28C-5453ECF6327B}"/>
              </a:ext>
            </a:extLst>
          </p:cNvPr>
          <p:cNvSpPr/>
          <p:nvPr/>
        </p:nvSpPr>
        <p:spPr>
          <a:xfrm>
            <a:off x="10765971" y="6128657"/>
            <a:ext cx="1317172" cy="5987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1F23FC3-69A6-5B9F-CAC5-6CB72ABC6A07}"/>
              </a:ext>
            </a:extLst>
          </p:cNvPr>
          <p:cNvSpPr/>
          <p:nvPr/>
        </p:nvSpPr>
        <p:spPr>
          <a:xfrm>
            <a:off x="0" y="6502801"/>
            <a:ext cx="12192000" cy="365124"/>
          </a:xfrm>
          <a:prstGeom prst="rect">
            <a:avLst/>
          </a:prstGeom>
          <a:solidFill>
            <a:srgbClr val="1F4E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city with mountains in the background&#10;&#10;Description automatically generated">
            <a:extLst>
              <a:ext uri="{FF2B5EF4-FFF2-40B4-BE49-F238E27FC236}">
                <a16:creationId xmlns:a16="http://schemas.microsoft.com/office/drawing/2014/main" id="{45A36840-8DD8-D63C-409B-C3AF2B8D6CD8}"/>
              </a:ext>
            </a:extLst>
          </p:cNvPr>
          <p:cNvPicPr>
            <a:picLocks noChangeAspect="1"/>
          </p:cNvPicPr>
          <p:nvPr/>
        </p:nvPicPr>
        <p:blipFill rotWithShape="1">
          <a:blip r:embed="rId2"/>
          <a:srcRect r="34125"/>
          <a:stretch/>
        </p:blipFill>
        <p:spPr>
          <a:xfrm>
            <a:off x="6505142" y="1289640"/>
            <a:ext cx="5234314" cy="4181159"/>
          </a:xfrm>
          <a:prstGeom prst="rect">
            <a:avLst/>
          </a:prstGeom>
          <a:effectLst>
            <a:outerShdw blurRad="50800" dist="63500" dir="2700000" algn="tl" rotWithShape="0">
              <a:prstClr val="black">
                <a:alpha val="40000"/>
              </a:prstClr>
            </a:outerShdw>
          </a:effectLst>
        </p:spPr>
      </p:pic>
      <p:sp>
        <p:nvSpPr>
          <p:cNvPr id="15" name="TextBox 14">
            <a:extLst>
              <a:ext uri="{FF2B5EF4-FFF2-40B4-BE49-F238E27FC236}">
                <a16:creationId xmlns:a16="http://schemas.microsoft.com/office/drawing/2014/main" id="{14D73AB6-82C8-4B6F-9A7C-B2B168E80AD9}"/>
              </a:ext>
            </a:extLst>
          </p:cNvPr>
          <p:cNvSpPr txBox="1"/>
          <p:nvPr/>
        </p:nvSpPr>
        <p:spPr>
          <a:xfrm>
            <a:off x="-16696" y="6519401"/>
            <a:ext cx="531688" cy="307777"/>
          </a:xfrm>
          <a:prstGeom prst="rect">
            <a:avLst/>
          </a:prstGeom>
          <a:noFill/>
        </p:spPr>
        <p:txBody>
          <a:bodyPr wrap="square" rtlCol="0">
            <a:spAutoFit/>
          </a:bodyPr>
          <a:lstStyle/>
          <a:p>
            <a:pPr algn="l"/>
            <a:r>
              <a:rPr lang="en-US" sz="1400" dirty="0">
                <a:solidFill>
                  <a:schemeClr val="bg1"/>
                </a:solidFill>
                <a:latin typeface="Nunito Sans" pitchFamily="2" charset="77"/>
              </a:rPr>
              <a:t>5</a:t>
            </a:r>
          </a:p>
        </p:txBody>
      </p:sp>
    </p:spTree>
    <p:extLst>
      <p:ext uri="{BB962C8B-B14F-4D97-AF65-F5344CB8AC3E}">
        <p14:creationId xmlns:p14="http://schemas.microsoft.com/office/powerpoint/2010/main" val="2624210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EB6EF0-FDEE-4431-3F31-38DA95036A21}"/>
              </a:ext>
            </a:extLst>
          </p:cNvPr>
          <p:cNvSpPr/>
          <p:nvPr/>
        </p:nvSpPr>
        <p:spPr>
          <a:xfrm>
            <a:off x="10765971" y="6128657"/>
            <a:ext cx="1317172" cy="5987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230817C-B06F-6374-AA95-EE54A14E5D4E}"/>
              </a:ext>
            </a:extLst>
          </p:cNvPr>
          <p:cNvSpPr txBox="1"/>
          <p:nvPr/>
        </p:nvSpPr>
        <p:spPr>
          <a:xfrm>
            <a:off x="0" y="816890"/>
            <a:ext cx="6198873" cy="830997"/>
          </a:xfrm>
          <a:prstGeom prst="rect">
            <a:avLst/>
          </a:prstGeom>
          <a:noFill/>
        </p:spPr>
        <p:txBody>
          <a:bodyPr wrap="square" rtlCol="0">
            <a:spAutoFit/>
          </a:bodyPr>
          <a:lstStyle/>
          <a:p>
            <a:pPr algn="ctr"/>
            <a:r>
              <a:rPr lang="en-US" sz="2400" b="1" dirty="0">
                <a:solidFill>
                  <a:srgbClr val="14233D"/>
                </a:solidFill>
                <a:latin typeface="Nunito Sans Black" pitchFamily="2" charset="77"/>
                <a:cs typeface="Aharoni" panose="02010803020104030203" pitchFamily="2" charset="-79"/>
              </a:rPr>
              <a:t>Establishing Ballpark Funding, </a:t>
            </a:r>
          </a:p>
          <a:p>
            <a:pPr algn="ctr"/>
            <a:r>
              <a:rPr lang="en-US" sz="2400" b="1" dirty="0">
                <a:solidFill>
                  <a:srgbClr val="14233D"/>
                </a:solidFill>
                <a:latin typeface="Nunito Sans Black" pitchFamily="2" charset="77"/>
                <a:cs typeface="Aharoni" panose="02010803020104030203" pitchFamily="2" charset="-79"/>
              </a:rPr>
              <a:t>Revenue Sources and Structure</a:t>
            </a:r>
          </a:p>
        </p:txBody>
      </p:sp>
      <p:sp>
        <p:nvSpPr>
          <p:cNvPr id="29" name="Rectangle 28">
            <a:extLst>
              <a:ext uri="{FF2B5EF4-FFF2-40B4-BE49-F238E27FC236}">
                <a16:creationId xmlns:a16="http://schemas.microsoft.com/office/drawing/2014/main" id="{B2CE5D7E-B23A-DB83-9496-5DF2D8572F52}"/>
              </a:ext>
            </a:extLst>
          </p:cNvPr>
          <p:cNvSpPr/>
          <p:nvPr/>
        </p:nvSpPr>
        <p:spPr>
          <a:xfrm>
            <a:off x="0" y="6502801"/>
            <a:ext cx="12192000" cy="365124"/>
          </a:xfrm>
          <a:prstGeom prst="rect">
            <a:avLst/>
          </a:prstGeom>
          <a:solidFill>
            <a:srgbClr val="1F4E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593405C-B49B-8BDC-357E-DA6D6861EF86}"/>
              </a:ext>
            </a:extLst>
          </p:cNvPr>
          <p:cNvSpPr txBox="1"/>
          <p:nvPr/>
        </p:nvSpPr>
        <p:spPr>
          <a:xfrm>
            <a:off x="839441" y="1808561"/>
            <a:ext cx="3519213" cy="3139321"/>
          </a:xfrm>
          <a:prstGeom prst="rect">
            <a:avLst/>
          </a:prstGeom>
          <a:noFill/>
        </p:spPr>
        <p:txBody>
          <a:bodyPr wrap="square" rtlCol="0">
            <a:spAutoFit/>
          </a:bodyPr>
          <a:lstStyle/>
          <a:p>
            <a:pPr marL="285750" indent="-285750">
              <a:buFont typeface="Wingdings" pitchFamily="2" charset="2"/>
              <a:buChar char="ü"/>
            </a:pPr>
            <a:r>
              <a:rPr lang="en-US" dirty="0">
                <a:latin typeface="Nunito Sans" pitchFamily="2" charset="77"/>
              </a:rPr>
              <a:t>1.5% increase state-wide to the car rental tax, triggered only when a franchise agreement is signed</a:t>
            </a:r>
          </a:p>
          <a:p>
            <a:pPr marL="285750" indent="-285750">
              <a:buFont typeface="Wingdings" pitchFamily="2" charset="2"/>
              <a:buChar char="ü"/>
            </a:pPr>
            <a:r>
              <a:rPr lang="en-US" dirty="0">
                <a:latin typeface="Nunito Sans" pitchFamily="2" charset="77"/>
              </a:rPr>
              <a:t>State sales tax generated within the district will remain in the district</a:t>
            </a:r>
          </a:p>
          <a:p>
            <a:pPr marL="285750" indent="-285750">
              <a:buFont typeface="Wingdings" pitchFamily="2" charset="2"/>
              <a:buChar char="ü"/>
            </a:pPr>
            <a:r>
              <a:rPr lang="en-US" dirty="0">
                <a:latin typeface="Nunito Sans" pitchFamily="2" charset="77"/>
              </a:rPr>
              <a:t>Does not include a TRT increase </a:t>
            </a:r>
          </a:p>
          <a:p>
            <a:pPr marL="285750" indent="-285750">
              <a:buFont typeface="Wingdings" pitchFamily="2" charset="2"/>
              <a:buChar char="ü"/>
            </a:pPr>
            <a:r>
              <a:rPr lang="en-US" dirty="0">
                <a:latin typeface="Nunito Sans" pitchFamily="2" charset="77"/>
              </a:rPr>
              <a:t>Franchise pays for half of ballpark construction funding</a:t>
            </a:r>
          </a:p>
        </p:txBody>
      </p:sp>
      <p:pic>
        <p:nvPicPr>
          <p:cNvPr id="13" name="Picture 12" descr="A blue and red dollar sign&#10;&#10;Description automatically generated">
            <a:extLst>
              <a:ext uri="{FF2B5EF4-FFF2-40B4-BE49-F238E27FC236}">
                <a16:creationId xmlns:a16="http://schemas.microsoft.com/office/drawing/2014/main" id="{C141D9E3-481F-8944-679F-1C6536F2EC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4394" y="4817163"/>
            <a:ext cx="1258942" cy="1258942"/>
          </a:xfrm>
          <a:prstGeom prst="rect">
            <a:avLst/>
          </a:prstGeom>
        </p:spPr>
      </p:pic>
      <p:sp>
        <p:nvSpPr>
          <p:cNvPr id="14" name="TextBox 13">
            <a:extLst>
              <a:ext uri="{FF2B5EF4-FFF2-40B4-BE49-F238E27FC236}">
                <a16:creationId xmlns:a16="http://schemas.microsoft.com/office/drawing/2014/main" id="{48245AAB-159A-44B2-F0F8-CFC479796699}"/>
              </a:ext>
            </a:extLst>
          </p:cNvPr>
          <p:cNvSpPr txBox="1"/>
          <p:nvPr/>
        </p:nvSpPr>
        <p:spPr>
          <a:xfrm>
            <a:off x="3721907" y="5282694"/>
            <a:ext cx="3113438" cy="1200329"/>
          </a:xfrm>
          <a:prstGeom prst="rect">
            <a:avLst/>
          </a:prstGeom>
          <a:noFill/>
        </p:spPr>
        <p:txBody>
          <a:bodyPr wrap="square" rtlCol="0">
            <a:spAutoFit/>
          </a:bodyPr>
          <a:lstStyle/>
          <a:p>
            <a:pPr algn="ctr"/>
            <a:r>
              <a:rPr lang="en-US" dirty="0">
                <a:latin typeface="Nunito Sans" pitchFamily="2" charset="77"/>
              </a:rPr>
              <a:t>TOTAL PRIVATE INVESTMENT, including Power District land purchase</a:t>
            </a:r>
          </a:p>
        </p:txBody>
      </p:sp>
      <p:sp>
        <p:nvSpPr>
          <p:cNvPr id="16" name="TextBox 15">
            <a:extLst>
              <a:ext uri="{FF2B5EF4-FFF2-40B4-BE49-F238E27FC236}">
                <a16:creationId xmlns:a16="http://schemas.microsoft.com/office/drawing/2014/main" id="{15DA5DB5-EFA1-109C-2246-EE7298C017A0}"/>
              </a:ext>
            </a:extLst>
          </p:cNvPr>
          <p:cNvSpPr txBox="1"/>
          <p:nvPr/>
        </p:nvSpPr>
        <p:spPr>
          <a:xfrm>
            <a:off x="3630388" y="4793801"/>
            <a:ext cx="2351790" cy="584775"/>
          </a:xfrm>
          <a:prstGeom prst="rect">
            <a:avLst/>
          </a:prstGeom>
          <a:noFill/>
        </p:spPr>
        <p:txBody>
          <a:bodyPr wrap="square" rtlCol="0">
            <a:spAutoFit/>
          </a:bodyPr>
          <a:lstStyle/>
          <a:p>
            <a:pPr algn="ctr"/>
            <a:r>
              <a:rPr lang="en-US" sz="3200" b="1" dirty="0">
                <a:solidFill>
                  <a:srgbClr val="14233D"/>
                </a:solidFill>
                <a:latin typeface="Nunito Sans Black" pitchFamily="2" charset="77"/>
                <a:cs typeface="Aharoni" panose="02010803020104030203" pitchFamily="2" charset="-79"/>
              </a:rPr>
              <a:t>$3.5</a:t>
            </a:r>
            <a:endParaRPr lang="en-US" sz="2000" dirty="0">
              <a:solidFill>
                <a:srgbClr val="14233D"/>
              </a:solidFill>
              <a:latin typeface="Nunito Sans" pitchFamily="2" charset="77"/>
              <a:cs typeface="Aharoni" panose="02010803020104030203" pitchFamily="2" charset="-79"/>
            </a:endParaRPr>
          </a:p>
        </p:txBody>
      </p:sp>
      <p:sp>
        <p:nvSpPr>
          <p:cNvPr id="17" name="TextBox 16">
            <a:extLst>
              <a:ext uri="{FF2B5EF4-FFF2-40B4-BE49-F238E27FC236}">
                <a16:creationId xmlns:a16="http://schemas.microsoft.com/office/drawing/2014/main" id="{4D2B4A26-29BA-DB29-E67E-C7CECFCF6646}"/>
              </a:ext>
            </a:extLst>
          </p:cNvPr>
          <p:cNvSpPr txBox="1"/>
          <p:nvPr/>
        </p:nvSpPr>
        <p:spPr>
          <a:xfrm>
            <a:off x="6487974" y="5241026"/>
            <a:ext cx="2697400" cy="369332"/>
          </a:xfrm>
          <a:prstGeom prst="rect">
            <a:avLst/>
          </a:prstGeom>
          <a:noFill/>
        </p:spPr>
        <p:txBody>
          <a:bodyPr wrap="square" rtlCol="0">
            <a:spAutoFit/>
          </a:bodyPr>
          <a:lstStyle/>
          <a:p>
            <a:pPr marL="285750" indent="-285750">
              <a:buFont typeface="Wingdings" pitchFamily="2" charset="2"/>
              <a:buChar char="ü"/>
            </a:pPr>
            <a:r>
              <a:rPr lang="en-US" dirty="0">
                <a:latin typeface="Nunito Sans" pitchFamily="2" charset="77"/>
              </a:rPr>
              <a:t>Jordan River clean up</a:t>
            </a:r>
          </a:p>
        </p:txBody>
      </p:sp>
      <p:sp>
        <p:nvSpPr>
          <p:cNvPr id="23" name="TextBox 22">
            <a:extLst>
              <a:ext uri="{FF2B5EF4-FFF2-40B4-BE49-F238E27FC236}">
                <a16:creationId xmlns:a16="http://schemas.microsoft.com/office/drawing/2014/main" id="{B8F686BF-E7F3-5C20-32BA-156991E620EA}"/>
              </a:ext>
            </a:extLst>
          </p:cNvPr>
          <p:cNvSpPr txBox="1"/>
          <p:nvPr/>
        </p:nvSpPr>
        <p:spPr>
          <a:xfrm>
            <a:off x="6487974" y="4947882"/>
            <a:ext cx="3297744" cy="369332"/>
          </a:xfrm>
          <a:prstGeom prst="rect">
            <a:avLst/>
          </a:prstGeom>
          <a:noFill/>
        </p:spPr>
        <p:txBody>
          <a:bodyPr wrap="square">
            <a:spAutoFit/>
          </a:bodyPr>
          <a:lstStyle/>
          <a:p>
            <a:pPr marL="285750" indent="-285750">
              <a:buFont typeface="Wingdings" pitchFamily="2" charset="2"/>
              <a:buChar char="ü"/>
            </a:pPr>
            <a:r>
              <a:rPr lang="en-US" dirty="0">
                <a:latin typeface="Nunito Sans" pitchFamily="2" charset="77"/>
              </a:rPr>
              <a:t>Public safety investment</a:t>
            </a:r>
          </a:p>
        </p:txBody>
      </p:sp>
      <p:sp>
        <p:nvSpPr>
          <p:cNvPr id="25" name="TextBox 24">
            <a:extLst>
              <a:ext uri="{FF2B5EF4-FFF2-40B4-BE49-F238E27FC236}">
                <a16:creationId xmlns:a16="http://schemas.microsoft.com/office/drawing/2014/main" id="{407D2D65-4B43-1D50-A13A-25418671EF00}"/>
              </a:ext>
            </a:extLst>
          </p:cNvPr>
          <p:cNvSpPr txBox="1"/>
          <p:nvPr/>
        </p:nvSpPr>
        <p:spPr>
          <a:xfrm>
            <a:off x="6487974" y="5511989"/>
            <a:ext cx="6264376" cy="369332"/>
          </a:xfrm>
          <a:prstGeom prst="rect">
            <a:avLst/>
          </a:prstGeom>
          <a:noFill/>
        </p:spPr>
        <p:txBody>
          <a:bodyPr wrap="square">
            <a:spAutoFit/>
          </a:bodyPr>
          <a:lstStyle/>
          <a:p>
            <a:pPr marL="285750" indent="-285750">
              <a:buFont typeface="Wingdings" pitchFamily="2" charset="2"/>
              <a:buChar char="ü"/>
            </a:pPr>
            <a:r>
              <a:rPr lang="en-US" dirty="0">
                <a:latin typeface="Nunito Sans" pitchFamily="2" charset="77"/>
              </a:rPr>
              <a:t>State </a:t>
            </a:r>
            <a:r>
              <a:rPr lang="en-US" dirty="0" err="1">
                <a:latin typeface="Nunito Sans" pitchFamily="2" charset="77"/>
              </a:rPr>
              <a:t>Fairpark</a:t>
            </a:r>
            <a:r>
              <a:rPr lang="en-US" dirty="0">
                <a:latin typeface="Nunito Sans" pitchFamily="2" charset="77"/>
              </a:rPr>
              <a:t> revitalization</a:t>
            </a:r>
          </a:p>
        </p:txBody>
      </p:sp>
      <p:sp>
        <p:nvSpPr>
          <p:cNvPr id="27" name="TextBox 26">
            <a:extLst>
              <a:ext uri="{FF2B5EF4-FFF2-40B4-BE49-F238E27FC236}">
                <a16:creationId xmlns:a16="http://schemas.microsoft.com/office/drawing/2014/main" id="{D88E1539-823E-9B24-DF75-114A5F691FB9}"/>
              </a:ext>
            </a:extLst>
          </p:cNvPr>
          <p:cNvSpPr txBox="1"/>
          <p:nvPr/>
        </p:nvSpPr>
        <p:spPr>
          <a:xfrm>
            <a:off x="5676795" y="754551"/>
            <a:ext cx="6252896" cy="830997"/>
          </a:xfrm>
          <a:prstGeom prst="rect">
            <a:avLst/>
          </a:prstGeom>
          <a:noFill/>
        </p:spPr>
        <p:txBody>
          <a:bodyPr wrap="square" rtlCol="0">
            <a:spAutoFit/>
          </a:bodyPr>
          <a:lstStyle/>
          <a:p>
            <a:pPr algn="ctr"/>
            <a:r>
              <a:rPr lang="en-US" sz="2400" b="1" dirty="0">
                <a:solidFill>
                  <a:srgbClr val="14233D"/>
                </a:solidFill>
                <a:latin typeface="Nunito Sans Black" pitchFamily="2" charset="77"/>
                <a:cs typeface="Aharoni" panose="02010803020104030203" pitchFamily="2" charset="-79"/>
              </a:rPr>
              <a:t>Creating the Utah </a:t>
            </a:r>
            <a:r>
              <a:rPr lang="en-US" sz="2400" b="1" dirty="0" err="1">
                <a:solidFill>
                  <a:srgbClr val="14233D"/>
                </a:solidFill>
                <a:latin typeface="Nunito Sans Black" pitchFamily="2" charset="77"/>
                <a:cs typeface="Aharoni" panose="02010803020104030203" pitchFamily="2" charset="-79"/>
              </a:rPr>
              <a:t>Fairpark</a:t>
            </a:r>
            <a:r>
              <a:rPr lang="en-US" sz="2400" b="1" dirty="0">
                <a:solidFill>
                  <a:srgbClr val="14233D"/>
                </a:solidFill>
                <a:latin typeface="Nunito Sans Black" pitchFamily="2" charset="77"/>
                <a:cs typeface="Aharoni" panose="02010803020104030203" pitchFamily="2" charset="-79"/>
              </a:rPr>
              <a:t> Area Investment &amp; Restoration District</a:t>
            </a:r>
          </a:p>
        </p:txBody>
      </p:sp>
      <p:sp>
        <p:nvSpPr>
          <p:cNvPr id="28" name="TextBox 27">
            <a:extLst>
              <a:ext uri="{FF2B5EF4-FFF2-40B4-BE49-F238E27FC236}">
                <a16:creationId xmlns:a16="http://schemas.microsoft.com/office/drawing/2014/main" id="{5D543155-3F5B-EB60-F8FA-74A8FE57307F}"/>
              </a:ext>
            </a:extLst>
          </p:cNvPr>
          <p:cNvSpPr txBox="1"/>
          <p:nvPr/>
        </p:nvSpPr>
        <p:spPr>
          <a:xfrm>
            <a:off x="6999989" y="2223097"/>
            <a:ext cx="5805297" cy="2031325"/>
          </a:xfrm>
          <a:prstGeom prst="rect">
            <a:avLst/>
          </a:prstGeom>
          <a:noFill/>
        </p:spPr>
        <p:txBody>
          <a:bodyPr wrap="square" numCol="1" rtlCol="0">
            <a:spAutoFit/>
          </a:bodyPr>
          <a:lstStyle/>
          <a:p>
            <a:r>
              <a:rPr lang="en-US" b="1" dirty="0">
                <a:latin typeface="Nunito Sans" pitchFamily="2" charset="77"/>
              </a:rPr>
              <a:t>2</a:t>
            </a:r>
            <a:r>
              <a:rPr lang="en-US" dirty="0">
                <a:latin typeface="Nunito Sans" pitchFamily="2" charset="77"/>
              </a:rPr>
              <a:t> Governor appointees</a:t>
            </a:r>
          </a:p>
          <a:p>
            <a:pPr marL="742950" lvl="1" indent="-285750">
              <a:buFont typeface="Wingdings" pitchFamily="2" charset="2"/>
              <a:buChar char="ü"/>
            </a:pPr>
            <a:r>
              <a:rPr lang="en-US" dirty="0">
                <a:latin typeface="Nunito Sans" pitchFamily="2" charset="77"/>
              </a:rPr>
              <a:t>State </a:t>
            </a:r>
            <a:r>
              <a:rPr lang="en-US" dirty="0" err="1">
                <a:latin typeface="Nunito Sans" pitchFamily="2" charset="77"/>
              </a:rPr>
              <a:t>Fairpark</a:t>
            </a:r>
            <a:endParaRPr lang="en-US" dirty="0">
              <a:latin typeface="Nunito Sans" pitchFamily="2" charset="77"/>
            </a:endParaRPr>
          </a:p>
          <a:p>
            <a:pPr marL="742950" lvl="1" indent="-285750">
              <a:buFont typeface="Wingdings" pitchFamily="2" charset="2"/>
              <a:buChar char="ü"/>
            </a:pPr>
            <a:r>
              <a:rPr lang="en-US" dirty="0">
                <a:latin typeface="Nunito Sans" pitchFamily="2" charset="77"/>
              </a:rPr>
              <a:t>Westside community</a:t>
            </a:r>
          </a:p>
          <a:p>
            <a:r>
              <a:rPr lang="en-US" b="1" dirty="0">
                <a:latin typeface="Nunito Sans" pitchFamily="2" charset="77"/>
              </a:rPr>
              <a:t>1</a:t>
            </a:r>
            <a:r>
              <a:rPr lang="en-US" dirty="0">
                <a:latin typeface="Nunito Sans" pitchFamily="2" charset="77"/>
              </a:rPr>
              <a:t> President of the Senate appointee</a:t>
            </a:r>
          </a:p>
          <a:p>
            <a:r>
              <a:rPr lang="en-US" b="1" dirty="0">
                <a:latin typeface="Nunito Sans" pitchFamily="2" charset="77"/>
              </a:rPr>
              <a:t>1</a:t>
            </a:r>
            <a:r>
              <a:rPr lang="en-US" dirty="0">
                <a:latin typeface="Nunito Sans" pitchFamily="2" charset="77"/>
              </a:rPr>
              <a:t> Speaker of the House appointee</a:t>
            </a:r>
          </a:p>
          <a:p>
            <a:r>
              <a:rPr lang="en-US" b="1" dirty="0">
                <a:latin typeface="Nunito Sans" pitchFamily="2" charset="77"/>
              </a:rPr>
              <a:t>1 </a:t>
            </a:r>
            <a:r>
              <a:rPr lang="en-US" dirty="0">
                <a:latin typeface="Nunito Sans" pitchFamily="2" charset="77"/>
              </a:rPr>
              <a:t>Salt Lake City appointee</a:t>
            </a:r>
          </a:p>
          <a:p>
            <a:r>
              <a:rPr lang="en-US" b="1" dirty="0">
                <a:latin typeface="Nunito Sans" pitchFamily="2" charset="77"/>
              </a:rPr>
              <a:t>2 </a:t>
            </a:r>
            <a:r>
              <a:rPr lang="en-US" dirty="0">
                <a:latin typeface="Nunito Sans" pitchFamily="2" charset="77"/>
              </a:rPr>
              <a:t>Non-voting members approved by the board</a:t>
            </a:r>
          </a:p>
        </p:txBody>
      </p:sp>
      <p:sp>
        <p:nvSpPr>
          <p:cNvPr id="30" name="TextBox 29">
            <a:extLst>
              <a:ext uri="{FF2B5EF4-FFF2-40B4-BE49-F238E27FC236}">
                <a16:creationId xmlns:a16="http://schemas.microsoft.com/office/drawing/2014/main" id="{CF337368-C8F9-A486-0F7F-5824E19BD5A9}"/>
              </a:ext>
            </a:extLst>
          </p:cNvPr>
          <p:cNvSpPr txBox="1"/>
          <p:nvPr/>
        </p:nvSpPr>
        <p:spPr>
          <a:xfrm>
            <a:off x="6852505" y="1866339"/>
            <a:ext cx="2802539" cy="369332"/>
          </a:xfrm>
          <a:prstGeom prst="rect">
            <a:avLst/>
          </a:prstGeom>
          <a:noFill/>
        </p:spPr>
        <p:txBody>
          <a:bodyPr wrap="square" numCol="1" rtlCol="0">
            <a:spAutoFit/>
          </a:bodyPr>
          <a:lstStyle/>
          <a:p>
            <a:r>
              <a:rPr lang="en-US" b="1" dirty="0">
                <a:latin typeface="Nunito Sans" pitchFamily="2" charset="77"/>
                <a:cs typeface="Aharoni" panose="02010803020104030203" pitchFamily="2" charset="-79"/>
              </a:rPr>
              <a:t>BOARD</a:t>
            </a:r>
          </a:p>
        </p:txBody>
      </p:sp>
      <p:cxnSp>
        <p:nvCxnSpPr>
          <p:cNvPr id="32" name="Straight Connector 31">
            <a:extLst>
              <a:ext uri="{FF2B5EF4-FFF2-40B4-BE49-F238E27FC236}">
                <a16:creationId xmlns:a16="http://schemas.microsoft.com/office/drawing/2014/main" id="{51D88FB3-6B9F-EBC3-C15D-66B9729BACC4}"/>
              </a:ext>
            </a:extLst>
          </p:cNvPr>
          <p:cNvCxnSpPr>
            <a:cxnSpLocks/>
            <a:endCxn id="13" idx="1"/>
          </p:cNvCxnSpPr>
          <p:nvPr/>
        </p:nvCxnSpPr>
        <p:spPr>
          <a:xfrm>
            <a:off x="0" y="5436574"/>
            <a:ext cx="2804394" cy="10060"/>
          </a:xfrm>
          <a:prstGeom prst="line">
            <a:avLst/>
          </a:prstGeom>
          <a:ln w="12700">
            <a:solidFill>
              <a:srgbClr val="D32027"/>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A909B57-3A44-63C2-CF16-429886A3E85E}"/>
              </a:ext>
            </a:extLst>
          </p:cNvPr>
          <p:cNvCxnSpPr>
            <a:cxnSpLocks/>
          </p:cNvCxnSpPr>
          <p:nvPr/>
        </p:nvCxnSpPr>
        <p:spPr>
          <a:xfrm>
            <a:off x="9691170" y="5446634"/>
            <a:ext cx="2500830" cy="0"/>
          </a:xfrm>
          <a:prstGeom prst="line">
            <a:avLst/>
          </a:prstGeom>
          <a:ln w="12700">
            <a:solidFill>
              <a:srgbClr val="D32027"/>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EB6DDB-D626-CC45-C060-E38282C56BEE}"/>
              </a:ext>
            </a:extLst>
          </p:cNvPr>
          <p:cNvSpPr txBox="1"/>
          <p:nvPr/>
        </p:nvSpPr>
        <p:spPr>
          <a:xfrm>
            <a:off x="5236584" y="4898345"/>
            <a:ext cx="837113" cy="369332"/>
          </a:xfrm>
          <a:prstGeom prst="rect">
            <a:avLst/>
          </a:prstGeom>
          <a:noFill/>
        </p:spPr>
        <p:txBody>
          <a:bodyPr wrap="square">
            <a:spAutoFit/>
          </a:bodyPr>
          <a:lstStyle/>
          <a:p>
            <a:r>
              <a:rPr lang="en-US" sz="1800" dirty="0">
                <a:solidFill>
                  <a:srgbClr val="14233D"/>
                </a:solidFill>
                <a:latin typeface="Nunito Sans" pitchFamily="2" charset="77"/>
                <a:cs typeface="Aharoni" panose="02010803020104030203" pitchFamily="2" charset="-79"/>
              </a:rPr>
              <a:t>Billion</a:t>
            </a:r>
            <a:endParaRPr lang="en-US" dirty="0"/>
          </a:p>
        </p:txBody>
      </p:sp>
      <p:sp>
        <p:nvSpPr>
          <p:cNvPr id="9" name="TextBox 8">
            <a:extLst>
              <a:ext uri="{FF2B5EF4-FFF2-40B4-BE49-F238E27FC236}">
                <a16:creationId xmlns:a16="http://schemas.microsoft.com/office/drawing/2014/main" id="{4DDD3739-6E2F-4FBA-4287-FCEF43D87A9E}"/>
              </a:ext>
            </a:extLst>
          </p:cNvPr>
          <p:cNvSpPr txBox="1"/>
          <p:nvPr/>
        </p:nvSpPr>
        <p:spPr>
          <a:xfrm>
            <a:off x="-16696" y="6519401"/>
            <a:ext cx="531688" cy="307777"/>
          </a:xfrm>
          <a:prstGeom prst="rect">
            <a:avLst/>
          </a:prstGeom>
          <a:noFill/>
        </p:spPr>
        <p:txBody>
          <a:bodyPr wrap="square" rtlCol="0">
            <a:spAutoFit/>
          </a:bodyPr>
          <a:lstStyle/>
          <a:p>
            <a:pPr algn="l"/>
            <a:r>
              <a:rPr lang="en-US" sz="1400" dirty="0">
                <a:solidFill>
                  <a:schemeClr val="bg1"/>
                </a:solidFill>
                <a:latin typeface="Nunito Sans" pitchFamily="2" charset="77"/>
              </a:rPr>
              <a:t>26</a:t>
            </a:r>
          </a:p>
        </p:txBody>
      </p:sp>
    </p:spTree>
    <p:extLst>
      <p:ext uri="{BB962C8B-B14F-4D97-AF65-F5344CB8AC3E}">
        <p14:creationId xmlns:p14="http://schemas.microsoft.com/office/powerpoint/2010/main" val="1070112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DA02EA-4BF2-7497-7D6A-6774AF62D8FF}"/>
              </a:ext>
            </a:extLst>
          </p:cNvPr>
          <p:cNvSpPr/>
          <p:nvPr/>
        </p:nvSpPr>
        <p:spPr>
          <a:xfrm>
            <a:off x="10765971" y="6128657"/>
            <a:ext cx="1317172" cy="5987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aseball ball with a fire on it&#10;&#10;Description automatically generated">
            <a:extLst>
              <a:ext uri="{FF2B5EF4-FFF2-40B4-BE49-F238E27FC236}">
                <a16:creationId xmlns:a16="http://schemas.microsoft.com/office/drawing/2014/main" id="{2398E0C6-4FBD-66B7-B964-F49A908633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1520" y="1927476"/>
            <a:ext cx="2082806" cy="2082806"/>
          </a:xfrm>
          <a:prstGeom prst="rect">
            <a:avLst/>
          </a:prstGeom>
        </p:spPr>
      </p:pic>
      <p:pic>
        <p:nvPicPr>
          <p:cNvPr id="7" name="Picture 6" descr="A red and blue baseball bats&#10;&#10;Description automatically generated">
            <a:extLst>
              <a:ext uri="{FF2B5EF4-FFF2-40B4-BE49-F238E27FC236}">
                <a16:creationId xmlns:a16="http://schemas.microsoft.com/office/drawing/2014/main" id="{41D7E6A6-9B91-2746-795E-C523C1C0ED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08403" y="1927476"/>
            <a:ext cx="2082806" cy="2082806"/>
          </a:xfrm>
          <a:prstGeom prst="rect">
            <a:avLst/>
          </a:prstGeom>
        </p:spPr>
      </p:pic>
      <p:pic>
        <p:nvPicPr>
          <p:cNvPr id="9" name="Picture 8" descr="A blue and red square with white border&#10;&#10;Description automatically generated">
            <a:extLst>
              <a:ext uri="{FF2B5EF4-FFF2-40B4-BE49-F238E27FC236}">
                <a16:creationId xmlns:a16="http://schemas.microsoft.com/office/drawing/2014/main" id="{A6B805BB-D858-C946-EA7E-C2D6193980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2005" y="1927476"/>
            <a:ext cx="2082806" cy="2082806"/>
          </a:xfrm>
          <a:prstGeom prst="rect">
            <a:avLst/>
          </a:prstGeom>
        </p:spPr>
      </p:pic>
      <p:pic>
        <p:nvPicPr>
          <p:cNvPr id="13" name="Picture 12" descr="A red and blue hat&#10;&#10;Description automatically generated">
            <a:extLst>
              <a:ext uri="{FF2B5EF4-FFF2-40B4-BE49-F238E27FC236}">
                <a16:creationId xmlns:a16="http://schemas.microsoft.com/office/drawing/2014/main" id="{CAA64E8D-B1D0-4DB2-3029-6FB35A47A1F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51153" y="1927476"/>
            <a:ext cx="2082806" cy="2082806"/>
          </a:xfrm>
          <a:prstGeom prst="rect">
            <a:avLst/>
          </a:prstGeom>
        </p:spPr>
      </p:pic>
      <p:pic>
        <p:nvPicPr>
          <p:cNvPr id="15" name="Picture 14" descr="A blue and red logo&#10;&#10;Description automatically generated">
            <a:extLst>
              <a:ext uri="{FF2B5EF4-FFF2-40B4-BE49-F238E27FC236}">
                <a16:creationId xmlns:a16="http://schemas.microsoft.com/office/drawing/2014/main" id="{292F8EBB-1FB2-BC13-EE47-8F23B654C7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37673" y="2037510"/>
            <a:ext cx="1862738" cy="1862738"/>
          </a:xfrm>
          <a:prstGeom prst="rect">
            <a:avLst/>
          </a:prstGeom>
        </p:spPr>
      </p:pic>
      <p:sp>
        <p:nvSpPr>
          <p:cNvPr id="21" name="TextBox 20">
            <a:extLst>
              <a:ext uri="{FF2B5EF4-FFF2-40B4-BE49-F238E27FC236}">
                <a16:creationId xmlns:a16="http://schemas.microsoft.com/office/drawing/2014/main" id="{B0338C03-44B4-1AF6-7B64-87228D204BF6}"/>
              </a:ext>
            </a:extLst>
          </p:cNvPr>
          <p:cNvSpPr txBox="1"/>
          <p:nvPr/>
        </p:nvSpPr>
        <p:spPr>
          <a:xfrm>
            <a:off x="387874" y="3857719"/>
            <a:ext cx="2286521" cy="646331"/>
          </a:xfrm>
          <a:prstGeom prst="rect">
            <a:avLst/>
          </a:prstGeom>
        </p:spPr>
        <p:txBody>
          <a:bodyPr wrap="square" rtlCol="0">
            <a:spAutoFit/>
          </a:bodyPr>
          <a:lstStyle/>
          <a:p>
            <a:pPr algn="ctr"/>
            <a:r>
              <a:rPr lang="en-US" sz="1200" dirty="0">
                <a:latin typeface="Nunito Sans" pitchFamily="2" charset="77"/>
              </a:rPr>
              <a:t>If a franchise is relocated out of the ballpark, all funds must be repaid.</a:t>
            </a:r>
          </a:p>
        </p:txBody>
      </p:sp>
      <p:sp>
        <p:nvSpPr>
          <p:cNvPr id="22" name="TextBox 21">
            <a:extLst>
              <a:ext uri="{FF2B5EF4-FFF2-40B4-BE49-F238E27FC236}">
                <a16:creationId xmlns:a16="http://schemas.microsoft.com/office/drawing/2014/main" id="{E2889DB9-7DC1-2118-8942-42EEB90C2607}"/>
              </a:ext>
            </a:extLst>
          </p:cNvPr>
          <p:cNvSpPr txBox="1"/>
          <p:nvPr/>
        </p:nvSpPr>
        <p:spPr>
          <a:xfrm>
            <a:off x="2674395" y="3857719"/>
            <a:ext cx="2286521" cy="646331"/>
          </a:xfrm>
          <a:prstGeom prst="rect">
            <a:avLst/>
          </a:prstGeom>
        </p:spPr>
        <p:txBody>
          <a:bodyPr wrap="square" rtlCol="0">
            <a:spAutoFit/>
          </a:bodyPr>
          <a:lstStyle/>
          <a:p>
            <a:pPr algn="ctr"/>
            <a:r>
              <a:rPr lang="en-US" sz="1200" dirty="0">
                <a:latin typeface="Nunito Sans" pitchFamily="2" charset="77"/>
              </a:rPr>
              <a:t>A MLB franchise must be established by 2032 for rental car tax increase to take effect.</a:t>
            </a:r>
          </a:p>
        </p:txBody>
      </p:sp>
      <p:sp>
        <p:nvSpPr>
          <p:cNvPr id="23" name="TextBox 22">
            <a:extLst>
              <a:ext uri="{FF2B5EF4-FFF2-40B4-BE49-F238E27FC236}">
                <a16:creationId xmlns:a16="http://schemas.microsoft.com/office/drawing/2014/main" id="{6219E721-F3D0-1DEC-F53C-C0D5C9317886}"/>
              </a:ext>
            </a:extLst>
          </p:cNvPr>
          <p:cNvSpPr txBox="1"/>
          <p:nvPr/>
        </p:nvSpPr>
        <p:spPr>
          <a:xfrm>
            <a:off x="4960916" y="3857719"/>
            <a:ext cx="2286521" cy="646331"/>
          </a:xfrm>
          <a:prstGeom prst="rect">
            <a:avLst/>
          </a:prstGeom>
        </p:spPr>
        <p:txBody>
          <a:bodyPr wrap="square" rtlCol="0">
            <a:spAutoFit/>
          </a:bodyPr>
          <a:lstStyle/>
          <a:p>
            <a:pPr algn="ctr"/>
            <a:r>
              <a:rPr lang="en-US" sz="1200" dirty="0">
                <a:latin typeface="Nunito Sans" pitchFamily="2" charset="77"/>
              </a:rPr>
              <a:t>Future MLB team would include “Utah” in its official name.</a:t>
            </a:r>
          </a:p>
        </p:txBody>
      </p:sp>
      <p:sp>
        <p:nvSpPr>
          <p:cNvPr id="24" name="TextBox 23">
            <a:extLst>
              <a:ext uri="{FF2B5EF4-FFF2-40B4-BE49-F238E27FC236}">
                <a16:creationId xmlns:a16="http://schemas.microsoft.com/office/drawing/2014/main" id="{425DFFB9-6A93-4C7B-220E-2CAD0F872097}"/>
              </a:ext>
            </a:extLst>
          </p:cNvPr>
          <p:cNvSpPr txBox="1"/>
          <p:nvPr/>
        </p:nvSpPr>
        <p:spPr>
          <a:xfrm>
            <a:off x="7247437" y="3857719"/>
            <a:ext cx="2286521" cy="830997"/>
          </a:xfrm>
          <a:prstGeom prst="rect">
            <a:avLst/>
          </a:prstGeom>
        </p:spPr>
        <p:txBody>
          <a:bodyPr wrap="square" rtlCol="0">
            <a:spAutoFit/>
          </a:bodyPr>
          <a:lstStyle/>
          <a:p>
            <a:pPr algn="ctr"/>
            <a:r>
              <a:rPr lang="en-US" sz="1200" dirty="0">
                <a:latin typeface="Nunito Sans" pitchFamily="2" charset="77"/>
              </a:rPr>
              <a:t>The tenant will make monthly payments </a:t>
            </a:r>
          </a:p>
          <a:p>
            <a:pPr algn="ctr"/>
            <a:r>
              <a:rPr lang="en-US" sz="1200" dirty="0">
                <a:latin typeface="Nunito Sans" pitchFamily="2" charset="77"/>
              </a:rPr>
              <a:t>of $150,000 to the General Fund for 360 months.</a:t>
            </a:r>
          </a:p>
        </p:txBody>
      </p:sp>
      <p:sp>
        <p:nvSpPr>
          <p:cNvPr id="25" name="TextBox 24">
            <a:extLst>
              <a:ext uri="{FF2B5EF4-FFF2-40B4-BE49-F238E27FC236}">
                <a16:creationId xmlns:a16="http://schemas.microsoft.com/office/drawing/2014/main" id="{9FC89080-C0A3-F9FD-088C-A3F289181B68}"/>
              </a:ext>
            </a:extLst>
          </p:cNvPr>
          <p:cNvSpPr txBox="1"/>
          <p:nvPr/>
        </p:nvSpPr>
        <p:spPr>
          <a:xfrm>
            <a:off x="9533959" y="3857719"/>
            <a:ext cx="2286521" cy="646331"/>
          </a:xfrm>
          <a:prstGeom prst="rect">
            <a:avLst/>
          </a:prstGeom>
        </p:spPr>
        <p:txBody>
          <a:bodyPr wrap="square" rtlCol="0">
            <a:spAutoFit/>
          </a:bodyPr>
          <a:lstStyle/>
          <a:p>
            <a:pPr algn="ctr"/>
            <a:r>
              <a:rPr lang="en-US" sz="1200" dirty="0">
                <a:latin typeface="Nunito Sans" pitchFamily="2" charset="77"/>
              </a:rPr>
              <a:t>The ballpark tenant will be responsible for maintenance and upkeep of the ballpark.</a:t>
            </a:r>
          </a:p>
        </p:txBody>
      </p:sp>
      <p:sp>
        <p:nvSpPr>
          <p:cNvPr id="26" name="TextBox 25">
            <a:extLst>
              <a:ext uri="{FF2B5EF4-FFF2-40B4-BE49-F238E27FC236}">
                <a16:creationId xmlns:a16="http://schemas.microsoft.com/office/drawing/2014/main" id="{9230817C-B06F-6374-AA95-EE54A14E5D4E}"/>
              </a:ext>
            </a:extLst>
          </p:cNvPr>
          <p:cNvSpPr txBox="1"/>
          <p:nvPr/>
        </p:nvSpPr>
        <p:spPr>
          <a:xfrm>
            <a:off x="0" y="546324"/>
            <a:ext cx="12192000" cy="584775"/>
          </a:xfrm>
          <a:prstGeom prst="rect">
            <a:avLst/>
          </a:prstGeom>
          <a:noFill/>
        </p:spPr>
        <p:txBody>
          <a:bodyPr wrap="square" rtlCol="0">
            <a:spAutoFit/>
          </a:bodyPr>
          <a:lstStyle/>
          <a:p>
            <a:pPr algn="ctr"/>
            <a:r>
              <a:rPr lang="en-US" sz="3200" b="1" dirty="0">
                <a:solidFill>
                  <a:srgbClr val="14233D"/>
                </a:solidFill>
                <a:latin typeface="Nunito Sans Black" pitchFamily="2" charset="77"/>
                <a:cs typeface="Aharoni" panose="02010803020104030203" pitchFamily="2" charset="-79"/>
              </a:rPr>
              <a:t>The State will Own Ballpark &amp; Ballpark Land</a:t>
            </a:r>
          </a:p>
        </p:txBody>
      </p:sp>
      <p:sp>
        <p:nvSpPr>
          <p:cNvPr id="27" name="TextBox 26">
            <a:extLst>
              <a:ext uri="{FF2B5EF4-FFF2-40B4-BE49-F238E27FC236}">
                <a16:creationId xmlns:a16="http://schemas.microsoft.com/office/drawing/2014/main" id="{E57D6DCC-AB06-3EDD-B4DE-5BC3721573BD}"/>
              </a:ext>
            </a:extLst>
          </p:cNvPr>
          <p:cNvSpPr txBox="1"/>
          <p:nvPr/>
        </p:nvSpPr>
        <p:spPr>
          <a:xfrm>
            <a:off x="0" y="1077062"/>
            <a:ext cx="12191999" cy="400110"/>
          </a:xfrm>
          <a:prstGeom prst="rect">
            <a:avLst/>
          </a:prstGeom>
          <a:noFill/>
        </p:spPr>
        <p:txBody>
          <a:bodyPr wrap="square" rtlCol="0">
            <a:spAutoFit/>
          </a:bodyPr>
          <a:lstStyle/>
          <a:p>
            <a:pPr algn="ctr"/>
            <a:r>
              <a:rPr lang="en-US" sz="2000" b="1" dirty="0">
                <a:solidFill>
                  <a:srgbClr val="14233D"/>
                </a:solidFill>
                <a:latin typeface="Nunito Sans Black" pitchFamily="2" charset="77"/>
                <a:cs typeface="Aharoni" panose="02010803020104030203" pitchFamily="2" charset="-79"/>
              </a:rPr>
              <a:t>with a 30-year lease to the District with options for renewal terms</a:t>
            </a:r>
          </a:p>
        </p:txBody>
      </p:sp>
      <p:sp>
        <p:nvSpPr>
          <p:cNvPr id="30" name="TextBox 29">
            <a:extLst>
              <a:ext uri="{FF2B5EF4-FFF2-40B4-BE49-F238E27FC236}">
                <a16:creationId xmlns:a16="http://schemas.microsoft.com/office/drawing/2014/main" id="{924CBE80-9368-1922-85FB-28735FED8F3B}"/>
              </a:ext>
            </a:extLst>
          </p:cNvPr>
          <p:cNvSpPr txBox="1"/>
          <p:nvPr/>
        </p:nvSpPr>
        <p:spPr>
          <a:xfrm>
            <a:off x="3426022" y="5763992"/>
            <a:ext cx="7090512" cy="338554"/>
          </a:xfrm>
          <a:prstGeom prst="rect">
            <a:avLst/>
          </a:prstGeom>
          <a:noFill/>
        </p:spPr>
        <p:txBody>
          <a:bodyPr wrap="square" rtlCol="0">
            <a:spAutoFit/>
          </a:bodyPr>
          <a:lstStyle/>
          <a:p>
            <a:r>
              <a:rPr lang="en-US" sz="1600" dirty="0">
                <a:latin typeface="Nunito Sans" pitchFamily="2" charset="77"/>
              </a:rPr>
              <a:t>The District will contract with law enforcement to increase public safety. </a:t>
            </a:r>
          </a:p>
        </p:txBody>
      </p:sp>
      <p:pic>
        <p:nvPicPr>
          <p:cNvPr id="31" name="Picture 30" descr="A blue and black whistle&#10;&#10;Description automatically generated">
            <a:extLst>
              <a:ext uri="{FF2B5EF4-FFF2-40B4-BE49-F238E27FC236}">
                <a16:creationId xmlns:a16="http://schemas.microsoft.com/office/drawing/2014/main" id="{E1C51BCB-BE99-2EEF-6863-7B14EA2BEE5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73772" y="5281534"/>
            <a:ext cx="1069261" cy="1069261"/>
          </a:xfrm>
          <a:prstGeom prst="rect">
            <a:avLst/>
          </a:prstGeom>
        </p:spPr>
      </p:pic>
      <p:sp>
        <p:nvSpPr>
          <p:cNvPr id="32" name="TextBox 31">
            <a:extLst>
              <a:ext uri="{FF2B5EF4-FFF2-40B4-BE49-F238E27FC236}">
                <a16:creationId xmlns:a16="http://schemas.microsoft.com/office/drawing/2014/main" id="{055A02B5-3EE8-0884-4E65-61BA5EA739BD}"/>
              </a:ext>
            </a:extLst>
          </p:cNvPr>
          <p:cNvSpPr txBox="1"/>
          <p:nvPr/>
        </p:nvSpPr>
        <p:spPr>
          <a:xfrm>
            <a:off x="3426022" y="5403623"/>
            <a:ext cx="2952134" cy="461665"/>
          </a:xfrm>
          <a:prstGeom prst="rect">
            <a:avLst/>
          </a:prstGeom>
          <a:noFill/>
        </p:spPr>
        <p:txBody>
          <a:bodyPr wrap="square" rtlCol="0">
            <a:spAutoFit/>
          </a:bodyPr>
          <a:lstStyle/>
          <a:p>
            <a:r>
              <a:rPr lang="en-US" sz="2400" b="1" dirty="0">
                <a:solidFill>
                  <a:srgbClr val="14233D"/>
                </a:solidFill>
                <a:latin typeface="Nunito Sans Black" pitchFamily="2" charset="77"/>
                <a:cs typeface="Aharoni" panose="02010803020104030203" pitchFamily="2" charset="-79"/>
              </a:rPr>
              <a:t>Public Safety</a:t>
            </a:r>
          </a:p>
        </p:txBody>
      </p:sp>
      <p:sp>
        <p:nvSpPr>
          <p:cNvPr id="3" name="Rectangle 2">
            <a:extLst>
              <a:ext uri="{FF2B5EF4-FFF2-40B4-BE49-F238E27FC236}">
                <a16:creationId xmlns:a16="http://schemas.microsoft.com/office/drawing/2014/main" id="{E3BC215A-B066-B5C0-28FD-81DE82E721E4}"/>
              </a:ext>
            </a:extLst>
          </p:cNvPr>
          <p:cNvSpPr/>
          <p:nvPr/>
        </p:nvSpPr>
        <p:spPr>
          <a:xfrm>
            <a:off x="0" y="6502801"/>
            <a:ext cx="12192000" cy="365124"/>
          </a:xfrm>
          <a:prstGeom prst="rect">
            <a:avLst/>
          </a:prstGeom>
          <a:solidFill>
            <a:srgbClr val="1F4E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3A3AEFD-D7D7-C83A-132E-862170145CD5}"/>
              </a:ext>
            </a:extLst>
          </p:cNvPr>
          <p:cNvSpPr txBox="1"/>
          <p:nvPr/>
        </p:nvSpPr>
        <p:spPr>
          <a:xfrm>
            <a:off x="-16696" y="6529675"/>
            <a:ext cx="531688" cy="307777"/>
          </a:xfrm>
          <a:prstGeom prst="rect">
            <a:avLst/>
          </a:prstGeom>
          <a:noFill/>
        </p:spPr>
        <p:txBody>
          <a:bodyPr wrap="square" rtlCol="0">
            <a:spAutoFit/>
          </a:bodyPr>
          <a:lstStyle/>
          <a:p>
            <a:pPr algn="l"/>
            <a:r>
              <a:rPr lang="en-US" sz="1400" dirty="0">
                <a:solidFill>
                  <a:schemeClr val="bg1"/>
                </a:solidFill>
                <a:latin typeface="Nunito Sans" pitchFamily="2" charset="77"/>
              </a:rPr>
              <a:t>27</a:t>
            </a:r>
          </a:p>
        </p:txBody>
      </p:sp>
    </p:spTree>
    <p:extLst>
      <p:ext uri="{BB962C8B-B14F-4D97-AF65-F5344CB8AC3E}">
        <p14:creationId xmlns:p14="http://schemas.microsoft.com/office/powerpoint/2010/main" val="3452561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E227DEB-5C4B-D985-2F4D-282349ECB339}"/>
              </a:ext>
            </a:extLst>
          </p:cNvPr>
          <p:cNvSpPr txBox="1"/>
          <p:nvPr/>
        </p:nvSpPr>
        <p:spPr>
          <a:xfrm>
            <a:off x="957148" y="4067718"/>
            <a:ext cx="8755907" cy="1015663"/>
          </a:xfrm>
          <a:prstGeom prst="rect">
            <a:avLst/>
          </a:prstGeom>
          <a:noFill/>
        </p:spPr>
        <p:txBody>
          <a:bodyPr wrap="square" rtlCol="0">
            <a:spAutoFit/>
          </a:bodyPr>
          <a:lstStyle/>
          <a:p>
            <a:r>
              <a:rPr lang="en-US" sz="6000" b="1" dirty="0">
                <a:solidFill>
                  <a:schemeClr val="bg1"/>
                </a:solidFill>
                <a:latin typeface="Nunito Sans" pitchFamily="2" charset="77"/>
              </a:rPr>
              <a:t>THE POWER DISTRICT</a:t>
            </a:r>
          </a:p>
        </p:txBody>
      </p:sp>
      <p:sp>
        <p:nvSpPr>
          <p:cNvPr id="13" name="TextBox 12">
            <a:extLst>
              <a:ext uri="{FF2B5EF4-FFF2-40B4-BE49-F238E27FC236}">
                <a16:creationId xmlns:a16="http://schemas.microsoft.com/office/drawing/2014/main" id="{36652473-3D7C-B20F-2C74-2FEEC9F6EBCA}"/>
              </a:ext>
            </a:extLst>
          </p:cNvPr>
          <p:cNvSpPr txBox="1"/>
          <p:nvPr/>
        </p:nvSpPr>
        <p:spPr>
          <a:xfrm>
            <a:off x="957148" y="5278717"/>
            <a:ext cx="8755907" cy="584775"/>
          </a:xfrm>
          <a:prstGeom prst="rect">
            <a:avLst/>
          </a:prstGeom>
          <a:noFill/>
        </p:spPr>
        <p:txBody>
          <a:bodyPr wrap="square" rtlCol="0">
            <a:spAutoFit/>
          </a:bodyPr>
          <a:lstStyle/>
          <a:p>
            <a:r>
              <a:rPr lang="en-US" sz="3200" b="1" dirty="0">
                <a:solidFill>
                  <a:schemeClr val="bg1"/>
                </a:solidFill>
                <a:latin typeface="Nunito Sans" pitchFamily="2" charset="77"/>
              </a:rPr>
              <a:t>SALT LAKE CITY, UT</a:t>
            </a:r>
          </a:p>
        </p:txBody>
      </p:sp>
      <p:pic>
        <p:nvPicPr>
          <p:cNvPr id="2" name="Picture 1" descr="A map of a city&#10;&#10;Description automatically generated">
            <a:extLst>
              <a:ext uri="{FF2B5EF4-FFF2-40B4-BE49-F238E27FC236}">
                <a16:creationId xmlns:a16="http://schemas.microsoft.com/office/drawing/2014/main" id="{94463CF2-0D16-A238-F075-1A0F5C5A89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12199157" cy="6898005"/>
          </a:xfrm>
          <a:prstGeom prst="rect">
            <a:avLst/>
          </a:prstGeom>
        </p:spPr>
      </p:pic>
      <p:sp>
        <p:nvSpPr>
          <p:cNvPr id="8" name="Rectangle 7">
            <a:extLst>
              <a:ext uri="{FF2B5EF4-FFF2-40B4-BE49-F238E27FC236}">
                <a16:creationId xmlns:a16="http://schemas.microsoft.com/office/drawing/2014/main" id="{8D2741A3-D79B-297A-DA17-7EED47EFFF12}"/>
              </a:ext>
            </a:extLst>
          </p:cNvPr>
          <p:cNvSpPr/>
          <p:nvPr/>
        </p:nvSpPr>
        <p:spPr>
          <a:xfrm>
            <a:off x="1" y="-1"/>
            <a:ext cx="12199156" cy="6898005"/>
          </a:xfrm>
          <a:prstGeom prst="rect">
            <a:avLst/>
          </a:prstGeom>
          <a:solidFill>
            <a:srgbClr val="0F442B">
              <a:alpha val="722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8900000" scaled="1"/>
                <a:tileRect/>
              </a:gradFill>
            </a:endParaRPr>
          </a:p>
        </p:txBody>
      </p:sp>
      <p:sp>
        <p:nvSpPr>
          <p:cNvPr id="4" name="TextBox 3">
            <a:extLst>
              <a:ext uri="{FF2B5EF4-FFF2-40B4-BE49-F238E27FC236}">
                <a16:creationId xmlns:a16="http://schemas.microsoft.com/office/drawing/2014/main" id="{AA3D320E-D45B-C2B0-0D66-01A4DB6170C4}"/>
              </a:ext>
            </a:extLst>
          </p:cNvPr>
          <p:cNvSpPr txBox="1"/>
          <p:nvPr/>
        </p:nvSpPr>
        <p:spPr>
          <a:xfrm>
            <a:off x="2102042" y="3924116"/>
            <a:ext cx="8383713" cy="507831"/>
          </a:xfrm>
          <a:prstGeom prst="rect">
            <a:avLst/>
          </a:prstGeom>
          <a:noFill/>
        </p:spPr>
        <p:txBody>
          <a:bodyPr wrap="square" rtlCol="0">
            <a:spAutoFit/>
          </a:bodyPr>
          <a:lstStyle/>
          <a:p>
            <a:pPr algn="l"/>
            <a:r>
              <a:rPr lang="en-US" sz="2700" b="1" cap="all" dirty="0">
                <a:solidFill>
                  <a:schemeClr val="bg1"/>
                </a:solidFill>
                <a:latin typeface="Nunito Sans" pitchFamily="2" charset="77"/>
              </a:rPr>
              <a:t>Project overview</a:t>
            </a:r>
          </a:p>
        </p:txBody>
      </p:sp>
      <p:pic>
        <p:nvPicPr>
          <p:cNvPr id="3" name="Picture 2" descr="A black and white logo&#10;&#10;Description automatically generated">
            <a:extLst>
              <a:ext uri="{FF2B5EF4-FFF2-40B4-BE49-F238E27FC236}">
                <a16:creationId xmlns:a16="http://schemas.microsoft.com/office/drawing/2014/main" id="{FFDDA876-733C-E71A-CAE3-FC2477C9BB6F}"/>
              </a:ext>
            </a:extLst>
          </p:cNvPr>
          <p:cNvPicPr>
            <a:picLocks noChangeAspect="1"/>
          </p:cNvPicPr>
          <p:nvPr/>
        </p:nvPicPr>
        <p:blipFill>
          <a:blip r:embed="rId3"/>
          <a:stretch>
            <a:fillRect/>
          </a:stretch>
        </p:blipFill>
        <p:spPr>
          <a:xfrm>
            <a:off x="1791762" y="2451734"/>
            <a:ext cx="7623831" cy="1440057"/>
          </a:xfrm>
          <a:prstGeom prst="rect">
            <a:avLst/>
          </a:prstGeom>
        </p:spPr>
      </p:pic>
    </p:spTree>
    <p:extLst>
      <p:ext uri="{BB962C8B-B14F-4D97-AF65-F5344CB8AC3E}">
        <p14:creationId xmlns:p14="http://schemas.microsoft.com/office/powerpoint/2010/main" val="3716579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C575CEF-E0E7-D6C2-B1B9-E0EBA90A1EC7}"/>
              </a:ext>
            </a:extLst>
          </p:cNvPr>
          <p:cNvSpPr>
            <a:spLocks noGrp="1"/>
          </p:cNvSpPr>
          <p:nvPr>
            <p:ph type="title"/>
          </p:nvPr>
        </p:nvSpPr>
        <p:spPr>
          <a:xfrm>
            <a:off x="838200" y="571500"/>
            <a:ext cx="10226040" cy="382906"/>
          </a:xfrm>
        </p:spPr>
        <p:txBody>
          <a:bodyPr>
            <a:normAutofit fontScale="90000"/>
          </a:bodyPr>
          <a:lstStyle/>
          <a:p>
            <a:r>
              <a:rPr lang="en-US" sz="2400" b="1" dirty="0">
                <a:solidFill>
                  <a:schemeClr val="tx1"/>
                </a:solidFill>
                <a:latin typeface="Nunito Sans" pitchFamily="2" charset="77"/>
              </a:rPr>
              <a:t>Project Summary</a:t>
            </a:r>
            <a:endParaRPr lang="en-US" dirty="0">
              <a:solidFill>
                <a:schemeClr val="tx1"/>
              </a:solidFill>
            </a:endParaRPr>
          </a:p>
        </p:txBody>
      </p:sp>
      <p:sp>
        <p:nvSpPr>
          <p:cNvPr id="10" name="Content Placeholder 9">
            <a:extLst>
              <a:ext uri="{FF2B5EF4-FFF2-40B4-BE49-F238E27FC236}">
                <a16:creationId xmlns:a16="http://schemas.microsoft.com/office/drawing/2014/main" id="{F6649C69-4411-BFA6-32C0-ACF4710F317A}"/>
              </a:ext>
            </a:extLst>
          </p:cNvPr>
          <p:cNvSpPr>
            <a:spLocks noGrp="1"/>
          </p:cNvSpPr>
          <p:nvPr>
            <p:ph idx="1"/>
          </p:nvPr>
        </p:nvSpPr>
        <p:spPr>
          <a:xfrm>
            <a:off x="644236" y="1263567"/>
            <a:ext cx="4630710" cy="5268678"/>
          </a:xfrm>
        </p:spPr>
        <p:txBody>
          <a:bodyPr numCol="1">
            <a:normAutofit lnSpcReduction="10000"/>
          </a:bodyPr>
          <a:lstStyle/>
          <a:p>
            <a:pPr>
              <a:buFont typeface="Wingdings" pitchFamily="2" charset="2"/>
              <a:buChar char="ü"/>
            </a:pPr>
            <a:r>
              <a:rPr lang="en-US" sz="1400" dirty="0">
                <a:effectLst/>
              </a:rPr>
              <a:t>The project comprises the Power District Land — Approximately 100 acres</a:t>
            </a:r>
          </a:p>
          <a:p>
            <a:pPr marL="285750" indent="-285750">
              <a:buFont typeface="Wingdings" pitchFamily="2" charset="2"/>
              <a:buChar char="ü"/>
            </a:pPr>
            <a:r>
              <a:rPr lang="en-US" sz="1400" dirty="0">
                <a:effectLst/>
              </a:rPr>
              <a:t>Includes a $3.5 billion private investment from the Larry H. Miller Company, including purchasing the Power District acreage</a:t>
            </a:r>
          </a:p>
          <a:p>
            <a:pPr marL="285750" indent="-285750">
              <a:buFont typeface="Wingdings" pitchFamily="2" charset="2"/>
              <a:buChar char="ü"/>
            </a:pPr>
            <a:r>
              <a:rPr lang="en-US" sz="1400" dirty="0"/>
              <a:t>Celebrates and builds upon a vibrant community and culture</a:t>
            </a:r>
            <a:endParaRPr lang="en-US" sz="1400" dirty="0">
              <a:effectLst/>
            </a:endParaRPr>
          </a:p>
          <a:p>
            <a:pPr marL="285750" indent="-285750">
              <a:buFont typeface="Wingdings" pitchFamily="2" charset="2"/>
              <a:buChar char="ü"/>
            </a:pPr>
            <a:r>
              <a:rPr lang="en-US" sz="1400" dirty="0">
                <a:effectLst/>
              </a:rPr>
              <a:t>Includes commercial, residential, dining, retail and open space, along with a much-needed investment on the westside community </a:t>
            </a:r>
          </a:p>
          <a:p>
            <a:pPr marL="285750" indent="-285750">
              <a:buFont typeface="Wingdings" pitchFamily="2" charset="2"/>
              <a:buChar char="ü"/>
            </a:pPr>
            <a:r>
              <a:rPr lang="en-US" sz="1400" dirty="0">
                <a:effectLst/>
              </a:rPr>
              <a:t>Five minutes from Downtown Salt Lake City and the airport</a:t>
            </a:r>
          </a:p>
          <a:p>
            <a:pPr marL="285750" indent="-285750">
              <a:buFont typeface="Wingdings" pitchFamily="2" charset="2"/>
              <a:buChar char="ü"/>
            </a:pPr>
            <a:r>
              <a:rPr lang="en-US" sz="1400" dirty="0"/>
              <a:t>Includes a comprehensive transportation study to proactively plan for future needs</a:t>
            </a:r>
            <a:endParaRPr lang="en-US" sz="1400" dirty="0">
              <a:effectLst/>
            </a:endParaRPr>
          </a:p>
          <a:p>
            <a:pPr marL="285750" indent="-285750">
              <a:buFont typeface="Wingdings" pitchFamily="2" charset="2"/>
              <a:buChar char="ü"/>
            </a:pPr>
            <a:r>
              <a:rPr lang="en-US" sz="1400" dirty="0">
                <a:effectLst/>
              </a:rPr>
              <a:t>Located near TRAX, North Temple, Redwood Road, I-80, I-15, and I-215</a:t>
            </a:r>
          </a:p>
          <a:p>
            <a:pPr marL="285750" indent="-285750">
              <a:buFont typeface="Wingdings" pitchFamily="2" charset="2"/>
              <a:buChar char="ü"/>
            </a:pPr>
            <a:r>
              <a:rPr lang="en-US" sz="1400" dirty="0">
                <a:effectLst/>
              </a:rPr>
              <a:t>The development supports and amplifies the mission of the State </a:t>
            </a:r>
            <a:r>
              <a:rPr lang="en-US" sz="1400" dirty="0" err="1">
                <a:effectLst/>
              </a:rPr>
              <a:t>Fairpark</a:t>
            </a:r>
            <a:r>
              <a:rPr lang="en-US" sz="1400" dirty="0">
                <a:effectLst/>
              </a:rPr>
              <a:t> </a:t>
            </a:r>
          </a:p>
          <a:p>
            <a:pPr marL="285750" indent="-285750">
              <a:buFont typeface="Wingdings" pitchFamily="2" charset="2"/>
              <a:buChar char="ü"/>
            </a:pPr>
            <a:r>
              <a:rPr lang="en-US" sz="1400" dirty="0">
                <a:effectLst/>
              </a:rPr>
              <a:t>Brings the Jordan River to life making Salt Lake City a River City </a:t>
            </a:r>
          </a:p>
          <a:p>
            <a:pPr marL="285750" indent="-285750">
              <a:buFont typeface="Wingdings" pitchFamily="2" charset="2"/>
              <a:buChar char="ü"/>
            </a:pPr>
            <a:r>
              <a:rPr lang="en-US" sz="1400" dirty="0">
                <a:effectLst/>
              </a:rPr>
              <a:t>The project provides open space, recreation, and activity along the Jordan River </a:t>
            </a:r>
          </a:p>
          <a:p>
            <a:endParaRPr lang="en-US" sz="1400" dirty="0"/>
          </a:p>
        </p:txBody>
      </p:sp>
      <p:pic>
        <p:nvPicPr>
          <p:cNvPr id="19" name="Picture 18" descr="A long road with buildings and a mountain in the background&#10;&#10;Description automatically generated">
            <a:extLst>
              <a:ext uri="{FF2B5EF4-FFF2-40B4-BE49-F238E27FC236}">
                <a16:creationId xmlns:a16="http://schemas.microsoft.com/office/drawing/2014/main" id="{33C243C4-679D-45F7-3B64-FB322ACE89F3}"/>
              </a:ext>
            </a:extLst>
          </p:cNvPr>
          <p:cNvPicPr>
            <a:picLocks noChangeAspect="1"/>
          </p:cNvPicPr>
          <p:nvPr/>
        </p:nvPicPr>
        <p:blipFill>
          <a:blip r:embed="rId2" cstate="screen">
            <a:extLst>
              <a:ext uri="{BEBA8EAE-BF5A-486C-A8C5-ECC9F3942E4B}">
                <a14:imgProps xmlns:a14="http://schemas.microsoft.com/office/drawing/2010/main">
                  <a14:imgLayer r:embed="rId3">
                    <a14:imgEffect>
                      <a14:saturation sat="110000"/>
                    </a14:imgEffect>
                    <a14:imgEffect>
                      <a14:brightnessContrast bright="17000" contrast="12000"/>
                    </a14:imgEffect>
                  </a14:imgLayer>
                </a14:imgProps>
              </a:ext>
              <a:ext uri="{28A0092B-C50C-407E-A947-70E740481C1C}">
                <a14:useLocalDpi xmlns:a14="http://schemas.microsoft.com/office/drawing/2010/main"/>
              </a:ext>
            </a:extLst>
          </a:blip>
          <a:stretch>
            <a:fillRect/>
          </a:stretch>
        </p:blipFill>
        <p:spPr>
          <a:xfrm>
            <a:off x="5749290" y="1676056"/>
            <a:ext cx="6210776" cy="3505887"/>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B8100FA1-CB32-A745-04F8-B47D310602CB}"/>
              </a:ext>
            </a:extLst>
          </p:cNvPr>
          <p:cNvSpPr txBox="1"/>
          <p:nvPr/>
        </p:nvSpPr>
        <p:spPr>
          <a:xfrm>
            <a:off x="-37244" y="6498853"/>
            <a:ext cx="531688" cy="307777"/>
          </a:xfrm>
          <a:prstGeom prst="rect">
            <a:avLst/>
          </a:prstGeom>
          <a:noFill/>
        </p:spPr>
        <p:txBody>
          <a:bodyPr wrap="square" rtlCol="0">
            <a:spAutoFit/>
          </a:bodyPr>
          <a:lstStyle/>
          <a:p>
            <a:pPr algn="l"/>
            <a:r>
              <a:rPr lang="en-US" sz="1400" dirty="0">
                <a:solidFill>
                  <a:schemeClr val="tx1">
                    <a:lumMod val="75000"/>
                  </a:schemeClr>
                </a:solidFill>
                <a:latin typeface="Nunito Sans" pitchFamily="2" charset="77"/>
              </a:rPr>
              <a:t>15</a:t>
            </a:r>
          </a:p>
        </p:txBody>
      </p:sp>
    </p:spTree>
    <p:extLst>
      <p:ext uri="{BB962C8B-B14F-4D97-AF65-F5344CB8AC3E}">
        <p14:creationId xmlns:p14="http://schemas.microsoft.com/office/powerpoint/2010/main" val="2608427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city&#10;&#10;Description automatically generated">
            <a:extLst>
              <a:ext uri="{FF2B5EF4-FFF2-40B4-BE49-F238E27FC236}">
                <a16:creationId xmlns:a16="http://schemas.microsoft.com/office/drawing/2014/main" id="{5FD7C3E5-29A0-EA1D-8161-79669DF8D6C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12199157" cy="6898005"/>
          </a:xfrm>
          <a:prstGeom prst="rect">
            <a:avLst/>
          </a:prstGeom>
        </p:spPr>
      </p:pic>
      <p:sp>
        <p:nvSpPr>
          <p:cNvPr id="2" name="Rectangle 1">
            <a:extLst>
              <a:ext uri="{FF2B5EF4-FFF2-40B4-BE49-F238E27FC236}">
                <a16:creationId xmlns:a16="http://schemas.microsoft.com/office/drawing/2014/main" id="{E632EDF9-8DC1-BAD8-68F0-DE69EB2BF40C}"/>
              </a:ext>
            </a:extLst>
          </p:cNvPr>
          <p:cNvSpPr/>
          <p:nvPr/>
        </p:nvSpPr>
        <p:spPr>
          <a:xfrm>
            <a:off x="0" y="-1"/>
            <a:ext cx="12192000" cy="2223135"/>
          </a:xfrm>
          <a:prstGeom prst="rect">
            <a:avLst/>
          </a:prstGeom>
          <a:gradFill flip="none" rotWithShape="1">
            <a:gsLst>
              <a:gs pos="0">
                <a:schemeClr val="tx1">
                  <a:alpha val="89000"/>
                </a:schemeClr>
              </a:gs>
              <a:gs pos="18000">
                <a:schemeClr val="tx1">
                  <a:alpha val="69424"/>
                </a:schemeClr>
              </a:gs>
              <a:gs pos="100000">
                <a:schemeClr val="tx1">
                  <a:tint val="23500"/>
                  <a:satMod val="160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atin typeface="Nunito Sans Black" pitchFamily="2" charset="77"/>
            </a:endParaRPr>
          </a:p>
        </p:txBody>
      </p:sp>
      <p:sp>
        <p:nvSpPr>
          <p:cNvPr id="7" name="TextBox 6">
            <a:extLst>
              <a:ext uri="{FF2B5EF4-FFF2-40B4-BE49-F238E27FC236}">
                <a16:creationId xmlns:a16="http://schemas.microsoft.com/office/drawing/2014/main" id="{BDF2D5BF-A5B8-E7AD-A2A5-E052B5C03A55}"/>
              </a:ext>
            </a:extLst>
          </p:cNvPr>
          <p:cNvSpPr txBox="1"/>
          <p:nvPr/>
        </p:nvSpPr>
        <p:spPr>
          <a:xfrm>
            <a:off x="131567" y="315619"/>
            <a:ext cx="5121105" cy="369332"/>
          </a:xfrm>
          <a:prstGeom prst="rect">
            <a:avLst/>
          </a:prstGeom>
          <a:noFill/>
        </p:spPr>
        <p:txBody>
          <a:bodyPr wrap="square">
            <a:spAutoFit/>
          </a:bodyPr>
          <a:lstStyle/>
          <a:p>
            <a:r>
              <a:rPr lang="en-US" dirty="0">
                <a:solidFill>
                  <a:schemeClr val="bg1"/>
                </a:solidFill>
                <a:effectLst>
                  <a:outerShdw blurRad="50800" dist="38100" dir="2700000" sx="100095" sy="100095" algn="tl" rotWithShape="0">
                    <a:prstClr val="black"/>
                  </a:outerShdw>
                </a:effectLst>
                <a:latin typeface="Aharoni" panose="02010803020104030203" pitchFamily="2" charset="-79"/>
                <a:cs typeface="Aharoni" panose="02010803020104030203" pitchFamily="2" charset="-79"/>
              </a:rPr>
              <a:t>PROJECT AREA</a:t>
            </a:r>
          </a:p>
        </p:txBody>
      </p:sp>
    </p:spTree>
    <p:extLst>
      <p:ext uri="{BB962C8B-B14F-4D97-AF65-F5344CB8AC3E}">
        <p14:creationId xmlns:p14="http://schemas.microsoft.com/office/powerpoint/2010/main" val="3849466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aerial view of a stadium&#10;&#10;Description automatically generated">
            <a:extLst>
              <a:ext uri="{FF2B5EF4-FFF2-40B4-BE49-F238E27FC236}">
                <a16:creationId xmlns:a16="http://schemas.microsoft.com/office/drawing/2014/main" id="{853AB695-FF13-3998-B917-DDC444DD9B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632EDF9-8DC1-BAD8-68F0-DE69EB2BF40C}"/>
              </a:ext>
            </a:extLst>
          </p:cNvPr>
          <p:cNvSpPr/>
          <p:nvPr/>
        </p:nvSpPr>
        <p:spPr>
          <a:xfrm>
            <a:off x="0" y="0"/>
            <a:ext cx="12192000" cy="1814840"/>
          </a:xfrm>
          <a:prstGeom prst="rect">
            <a:avLst/>
          </a:prstGeom>
          <a:gradFill flip="none" rotWithShape="1">
            <a:gsLst>
              <a:gs pos="0">
                <a:schemeClr val="tx1">
                  <a:alpha val="89000"/>
                </a:schemeClr>
              </a:gs>
              <a:gs pos="18000">
                <a:schemeClr val="tx1">
                  <a:alpha val="69424"/>
                </a:schemeClr>
              </a:gs>
              <a:gs pos="100000">
                <a:schemeClr val="tx1">
                  <a:tint val="23500"/>
                  <a:satMod val="160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atin typeface="Nunito Sans Black" pitchFamily="2" charset="77"/>
            </a:endParaRPr>
          </a:p>
        </p:txBody>
      </p:sp>
      <p:sp>
        <p:nvSpPr>
          <p:cNvPr id="7" name="TextBox 6">
            <a:extLst>
              <a:ext uri="{FF2B5EF4-FFF2-40B4-BE49-F238E27FC236}">
                <a16:creationId xmlns:a16="http://schemas.microsoft.com/office/drawing/2014/main" id="{BDF2D5BF-A5B8-E7AD-A2A5-E052B5C03A55}"/>
              </a:ext>
            </a:extLst>
          </p:cNvPr>
          <p:cNvSpPr txBox="1"/>
          <p:nvPr/>
        </p:nvSpPr>
        <p:spPr>
          <a:xfrm>
            <a:off x="-244304" y="321773"/>
            <a:ext cx="5121105" cy="369332"/>
          </a:xfrm>
          <a:prstGeom prst="rect">
            <a:avLst/>
          </a:prstGeom>
          <a:noFill/>
        </p:spPr>
        <p:txBody>
          <a:bodyPr wrap="square">
            <a:spAutoFit/>
          </a:bodyPr>
          <a:lstStyle/>
          <a:p>
            <a:pPr algn="r"/>
            <a:r>
              <a:rPr lang="en-US" dirty="0">
                <a:solidFill>
                  <a:schemeClr val="bg1"/>
                </a:solidFill>
                <a:effectLst>
                  <a:outerShdw blurRad="50800" dist="38100" dir="2700000" sx="100095" sy="100095" algn="tl" rotWithShape="0">
                    <a:prstClr val="black"/>
                  </a:outerShdw>
                </a:effectLst>
                <a:latin typeface="Aharoni" panose="02010803020104030203" pitchFamily="2" charset="-79"/>
                <a:cs typeface="Aharoni" panose="02010803020104030203" pitchFamily="2" charset="-79"/>
              </a:rPr>
              <a:t>VIEW OF DISTRICT LOOKING NORTHWEST</a:t>
            </a:r>
          </a:p>
        </p:txBody>
      </p:sp>
    </p:spTree>
    <p:extLst>
      <p:ext uri="{BB962C8B-B14F-4D97-AF65-F5344CB8AC3E}">
        <p14:creationId xmlns:p14="http://schemas.microsoft.com/office/powerpoint/2010/main" val="1075786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ial view of a stadium and city&#10;&#10;Description automatically generated">
            <a:extLst>
              <a:ext uri="{FF2B5EF4-FFF2-40B4-BE49-F238E27FC236}">
                <a16:creationId xmlns:a16="http://schemas.microsoft.com/office/drawing/2014/main" id="{2B74FAC2-49C6-71CC-AEF4-F58DB53522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BEE46990-A51A-3634-A52D-A3CC29E26F53}"/>
              </a:ext>
            </a:extLst>
          </p:cNvPr>
          <p:cNvSpPr/>
          <p:nvPr/>
        </p:nvSpPr>
        <p:spPr>
          <a:xfrm>
            <a:off x="0" y="0"/>
            <a:ext cx="12192000" cy="1566581"/>
          </a:xfrm>
          <a:prstGeom prst="rect">
            <a:avLst/>
          </a:prstGeom>
          <a:gradFill flip="none" rotWithShape="1">
            <a:gsLst>
              <a:gs pos="0">
                <a:schemeClr val="tx1">
                  <a:alpha val="74722"/>
                </a:schemeClr>
              </a:gs>
              <a:gs pos="18000">
                <a:schemeClr val="tx1">
                  <a:alpha val="65000"/>
                </a:schemeClr>
              </a:gs>
              <a:gs pos="100000">
                <a:schemeClr val="tx1">
                  <a:tint val="23500"/>
                  <a:satMod val="160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C80E020-6CE8-F122-9FCA-A27D2522E2B8}"/>
              </a:ext>
            </a:extLst>
          </p:cNvPr>
          <p:cNvSpPr txBox="1"/>
          <p:nvPr/>
        </p:nvSpPr>
        <p:spPr>
          <a:xfrm>
            <a:off x="-328972" y="313306"/>
            <a:ext cx="5121105" cy="369332"/>
          </a:xfrm>
          <a:prstGeom prst="rect">
            <a:avLst/>
          </a:prstGeom>
          <a:noFill/>
        </p:spPr>
        <p:txBody>
          <a:bodyPr wrap="square">
            <a:spAutoFit/>
          </a:bodyPr>
          <a:lstStyle/>
          <a:p>
            <a:pPr algn="r"/>
            <a:r>
              <a:rPr lang="en-US" dirty="0">
                <a:solidFill>
                  <a:schemeClr val="bg1"/>
                </a:solidFill>
                <a:effectLst>
                  <a:outerShdw blurRad="50800" dist="38100" dir="2700000" sx="100095" sy="100095" algn="tl" rotWithShape="0">
                    <a:prstClr val="black"/>
                  </a:outerShdw>
                </a:effectLst>
                <a:latin typeface="Aharoni" panose="02010803020104030203" pitchFamily="2" charset="-79"/>
                <a:cs typeface="Aharoni" panose="02010803020104030203" pitchFamily="2" charset="-79"/>
              </a:rPr>
              <a:t>VIEW OF DISTRICT LOOKING SOUTHEAST</a:t>
            </a:r>
          </a:p>
        </p:txBody>
      </p:sp>
      <p:sp>
        <p:nvSpPr>
          <p:cNvPr id="3" name="TextBox 2">
            <a:extLst>
              <a:ext uri="{FF2B5EF4-FFF2-40B4-BE49-F238E27FC236}">
                <a16:creationId xmlns:a16="http://schemas.microsoft.com/office/drawing/2014/main" id="{71F91A37-1FE0-9001-AD77-92F4F4437C66}"/>
              </a:ext>
            </a:extLst>
          </p:cNvPr>
          <p:cNvSpPr txBox="1"/>
          <p:nvPr/>
        </p:nvSpPr>
        <p:spPr>
          <a:xfrm>
            <a:off x="99661" y="6405442"/>
            <a:ext cx="257878" cy="369332"/>
          </a:xfrm>
          <a:prstGeom prst="rect">
            <a:avLst/>
          </a:prstGeom>
          <a:noFill/>
        </p:spPr>
        <p:txBody>
          <a:bodyPr wrap="square" rtlCol="0">
            <a:spAutoFit/>
          </a:bodyPr>
          <a:lstStyle/>
          <a:p>
            <a:pPr algn="l"/>
            <a:r>
              <a:rPr lang="en-US" dirty="0">
                <a:solidFill>
                  <a:schemeClr val="tx1">
                    <a:lumMod val="75000"/>
                  </a:schemeClr>
                </a:solidFill>
                <a:latin typeface="Nunito Sans" pitchFamily="2" charset="77"/>
              </a:rPr>
              <a:t>2</a:t>
            </a:r>
          </a:p>
        </p:txBody>
      </p:sp>
    </p:spTree>
    <p:extLst>
      <p:ext uri="{BB962C8B-B14F-4D97-AF65-F5344CB8AC3E}">
        <p14:creationId xmlns:p14="http://schemas.microsoft.com/office/powerpoint/2010/main" val="321564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ial view of a stadium and city&#10;&#10;Description automatically generated">
            <a:extLst>
              <a:ext uri="{FF2B5EF4-FFF2-40B4-BE49-F238E27FC236}">
                <a16:creationId xmlns:a16="http://schemas.microsoft.com/office/drawing/2014/main" id="{307A58EC-F21A-DDFB-BD93-737DC196C5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01DDFCA0-BC0A-B680-D571-8FCA28D2472E}"/>
              </a:ext>
            </a:extLst>
          </p:cNvPr>
          <p:cNvSpPr/>
          <p:nvPr/>
        </p:nvSpPr>
        <p:spPr>
          <a:xfrm>
            <a:off x="0" y="0"/>
            <a:ext cx="12192000" cy="1109133"/>
          </a:xfrm>
          <a:prstGeom prst="rect">
            <a:avLst/>
          </a:prstGeom>
          <a:gradFill flip="none" rotWithShape="1">
            <a:gsLst>
              <a:gs pos="0">
                <a:schemeClr val="tx1">
                  <a:alpha val="89000"/>
                </a:schemeClr>
              </a:gs>
              <a:gs pos="5000">
                <a:schemeClr val="tx1">
                  <a:alpha val="69424"/>
                </a:schemeClr>
              </a:gs>
              <a:gs pos="100000">
                <a:schemeClr val="tx1">
                  <a:tint val="23500"/>
                  <a:satMod val="160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atin typeface="Nunito Sans Black" pitchFamily="2" charset="77"/>
            </a:endParaRPr>
          </a:p>
        </p:txBody>
      </p:sp>
      <p:sp>
        <p:nvSpPr>
          <p:cNvPr id="2" name="TextBox 1">
            <a:extLst>
              <a:ext uri="{FF2B5EF4-FFF2-40B4-BE49-F238E27FC236}">
                <a16:creationId xmlns:a16="http://schemas.microsoft.com/office/drawing/2014/main" id="{825163FF-686E-BE7F-46CB-C752CBD6AFEA}"/>
              </a:ext>
            </a:extLst>
          </p:cNvPr>
          <p:cNvSpPr txBox="1"/>
          <p:nvPr/>
        </p:nvSpPr>
        <p:spPr>
          <a:xfrm>
            <a:off x="-262934" y="303160"/>
            <a:ext cx="6677679" cy="369332"/>
          </a:xfrm>
          <a:prstGeom prst="rect">
            <a:avLst/>
          </a:prstGeom>
          <a:noFill/>
        </p:spPr>
        <p:txBody>
          <a:bodyPr wrap="square">
            <a:spAutoFit/>
          </a:bodyPr>
          <a:lstStyle/>
          <a:p>
            <a:pPr algn="r"/>
            <a:r>
              <a:rPr lang="en-US" dirty="0">
                <a:solidFill>
                  <a:schemeClr val="bg1"/>
                </a:solidFill>
                <a:effectLst>
                  <a:outerShdw blurRad="50800" dist="38100" dir="2700000" sx="100095" sy="100095" algn="tl" rotWithShape="0">
                    <a:prstClr val="black"/>
                  </a:outerShdw>
                </a:effectLst>
                <a:latin typeface="Aharoni" panose="02010803020104030203" pitchFamily="2" charset="-79"/>
                <a:cs typeface="Aharoni" panose="02010803020104030203" pitchFamily="2" charset="-79"/>
              </a:rPr>
              <a:t>VIEW OVER BALLPARK LOOKING EAST TO DOWNTOWN</a:t>
            </a:r>
          </a:p>
        </p:txBody>
      </p:sp>
    </p:spTree>
    <p:extLst>
      <p:ext uri="{BB962C8B-B14F-4D97-AF65-F5344CB8AC3E}">
        <p14:creationId xmlns:p14="http://schemas.microsoft.com/office/powerpoint/2010/main" val="647494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outside a building&#10;&#10;Description automatically generated">
            <a:extLst>
              <a:ext uri="{FF2B5EF4-FFF2-40B4-BE49-F238E27FC236}">
                <a16:creationId xmlns:a16="http://schemas.microsoft.com/office/drawing/2014/main" id="{663805C6-354A-0415-B006-70FCF8B20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F25E05C5-BDDB-7CAD-DFD9-27007784FCD1}"/>
              </a:ext>
            </a:extLst>
          </p:cNvPr>
          <p:cNvSpPr/>
          <p:nvPr/>
        </p:nvSpPr>
        <p:spPr>
          <a:xfrm>
            <a:off x="0" y="0"/>
            <a:ext cx="12192000" cy="1566332"/>
          </a:xfrm>
          <a:prstGeom prst="rect">
            <a:avLst/>
          </a:prstGeom>
          <a:gradFill flip="none" rotWithShape="1">
            <a:gsLst>
              <a:gs pos="0">
                <a:schemeClr val="tx1">
                  <a:alpha val="74722"/>
                </a:schemeClr>
              </a:gs>
              <a:gs pos="18000">
                <a:schemeClr val="tx1">
                  <a:alpha val="65000"/>
                </a:schemeClr>
              </a:gs>
              <a:gs pos="100000">
                <a:schemeClr val="tx1">
                  <a:tint val="23500"/>
                  <a:satMod val="160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560264C-7DDA-BA44-C479-316B6BBDC887}"/>
              </a:ext>
            </a:extLst>
          </p:cNvPr>
          <p:cNvSpPr txBox="1"/>
          <p:nvPr/>
        </p:nvSpPr>
        <p:spPr>
          <a:xfrm>
            <a:off x="160794" y="309551"/>
            <a:ext cx="5121105" cy="369332"/>
          </a:xfrm>
          <a:prstGeom prst="rect">
            <a:avLst/>
          </a:prstGeom>
          <a:noFill/>
        </p:spPr>
        <p:txBody>
          <a:bodyPr wrap="square">
            <a:spAutoFit/>
          </a:bodyPr>
          <a:lstStyle/>
          <a:p>
            <a:r>
              <a:rPr lang="en-US" dirty="0">
                <a:solidFill>
                  <a:schemeClr val="bg1"/>
                </a:solidFill>
                <a:effectLst>
                  <a:outerShdw blurRad="50800" dist="38100" dir="2700000" sx="100095" sy="100095" algn="tl" rotWithShape="0">
                    <a:prstClr val="black"/>
                  </a:outerShdw>
                </a:effectLst>
                <a:latin typeface="Aharoni" panose="02010803020104030203" pitchFamily="2" charset="-79"/>
                <a:cs typeface="Aharoni" panose="02010803020104030203" pitchFamily="2" charset="-79"/>
              </a:rPr>
              <a:t>VIEW FROM FAIRPARK LOOKING SOUTH</a:t>
            </a:r>
          </a:p>
        </p:txBody>
      </p:sp>
    </p:spTree>
    <p:extLst>
      <p:ext uri="{BB962C8B-B14F-4D97-AF65-F5344CB8AC3E}">
        <p14:creationId xmlns:p14="http://schemas.microsoft.com/office/powerpoint/2010/main" val="3830866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person walking on a boardwalk&#10;&#10;Description automatically generated">
            <a:extLst>
              <a:ext uri="{FF2B5EF4-FFF2-40B4-BE49-F238E27FC236}">
                <a16:creationId xmlns:a16="http://schemas.microsoft.com/office/drawing/2014/main" id="{DBEF94BC-721B-BBB1-D909-DFD6CAF24A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C5B05CB0-3526-E42A-EF29-0B4885B77B63}"/>
              </a:ext>
            </a:extLst>
          </p:cNvPr>
          <p:cNvSpPr/>
          <p:nvPr/>
        </p:nvSpPr>
        <p:spPr>
          <a:xfrm>
            <a:off x="0" y="0"/>
            <a:ext cx="12192000" cy="2259106"/>
          </a:xfrm>
          <a:prstGeom prst="rect">
            <a:avLst/>
          </a:prstGeom>
          <a:gradFill flip="none" rotWithShape="1">
            <a:gsLst>
              <a:gs pos="0">
                <a:schemeClr val="tx1">
                  <a:alpha val="59873"/>
                </a:schemeClr>
              </a:gs>
              <a:gs pos="52000">
                <a:schemeClr val="tx1">
                  <a:alpha val="37000"/>
                </a:schemeClr>
              </a:gs>
              <a:gs pos="100000">
                <a:schemeClr val="tx1">
                  <a:tint val="23500"/>
                  <a:satMod val="160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BE8E612-AC28-9C83-15AA-4B211325D16E}"/>
              </a:ext>
            </a:extLst>
          </p:cNvPr>
          <p:cNvSpPr txBox="1"/>
          <p:nvPr/>
        </p:nvSpPr>
        <p:spPr>
          <a:xfrm>
            <a:off x="-177798" y="306412"/>
            <a:ext cx="6096000" cy="369332"/>
          </a:xfrm>
          <a:prstGeom prst="rect">
            <a:avLst/>
          </a:prstGeom>
          <a:noFill/>
        </p:spPr>
        <p:txBody>
          <a:bodyPr wrap="square">
            <a:spAutoFit/>
          </a:bodyPr>
          <a:lstStyle/>
          <a:p>
            <a:pPr algn="r"/>
            <a:r>
              <a:rPr lang="en-US" dirty="0">
                <a:solidFill>
                  <a:schemeClr val="bg1"/>
                </a:solidFill>
                <a:effectLst>
                  <a:outerShdw blurRad="50800" dist="38100" dir="2700000" sx="100095" sy="100095" algn="tl" rotWithShape="0">
                    <a:prstClr val="black"/>
                  </a:outerShdw>
                </a:effectLst>
                <a:latin typeface="Aharoni" panose="02010803020104030203" pitchFamily="2" charset="-79"/>
                <a:cs typeface="Aharoni" panose="02010803020104030203" pitchFamily="2" charset="-79"/>
              </a:rPr>
              <a:t>VIEW FROM DISTRICT LOOKING EAST TO BALLPARK</a:t>
            </a:r>
          </a:p>
        </p:txBody>
      </p:sp>
    </p:spTree>
    <p:extLst>
      <p:ext uri="{BB962C8B-B14F-4D97-AF65-F5344CB8AC3E}">
        <p14:creationId xmlns:p14="http://schemas.microsoft.com/office/powerpoint/2010/main" val="3291099438"/>
      </p:ext>
    </p:extLst>
  </p:cSld>
  <p:clrMapOvr>
    <a:masterClrMapping/>
  </p:clrMapOvr>
</p:sld>
</file>

<file path=ppt/theme/theme1.xml><?xml version="1.0" encoding="utf-8"?>
<a:theme xmlns:a="http://schemas.openxmlformats.org/drawingml/2006/main" name="LHMCO">
  <a:themeElements>
    <a:clrScheme name="The LHM Company">
      <a:dk1>
        <a:srgbClr val="000000"/>
      </a:dk1>
      <a:lt1>
        <a:srgbClr val="FFFFFF"/>
      </a:lt1>
      <a:dk2>
        <a:srgbClr val="000000"/>
      </a:dk2>
      <a:lt2>
        <a:srgbClr val="FFFFFF"/>
      </a:lt2>
      <a:accent1>
        <a:srgbClr val="262A82"/>
      </a:accent1>
      <a:accent2>
        <a:srgbClr val="00B5DF"/>
      </a:accent2>
      <a:accent3>
        <a:srgbClr val="00589D"/>
      </a:accent3>
      <a:accent4>
        <a:srgbClr val="4979AD"/>
      </a:accent4>
      <a:accent5>
        <a:srgbClr val="739BC1"/>
      </a:accent5>
      <a:accent6>
        <a:srgbClr val="878A8F"/>
      </a:accent6>
      <a:hlink>
        <a:srgbClr val="56B3DA"/>
      </a:hlink>
      <a:folHlink>
        <a:srgbClr val="4673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solidFill>
              <a:schemeClr val="tx1">
                <a:lumMod val="75000"/>
              </a:schemeClr>
            </a:solidFill>
            <a:latin typeface="Nunito Sans" pitchFamily="2" charset="77"/>
          </a:defRPr>
        </a:defPPr>
      </a:lstStyle>
    </a:txDef>
  </a:objectDefaults>
  <a:extraClrSchemeLst/>
  <a:extLst>
    <a:ext uri="{05A4C25C-085E-4340-85A3-A5531E510DB2}">
      <thm15:themeFamily xmlns:thm15="http://schemas.microsoft.com/office/thememl/2012/main" name="Presentation1" id="{631201A1-E95A-444B-A2BD-93AE44448C34}" vid="{1B4D4D94-BB1F-7F49-A949-3594D1F495C2}"/>
    </a:ext>
  </a:extLst>
</a:theme>
</file>

<file path=ppt/theme/theme2.xml><?xml version="1.0" encoding="utf-8"?>
<a:theme xmlns:a="http://schemas.openxmlformats.org/drawingml/2006/main" name="LHMCO-Blue">
  <a:themeElements>
    <a:clrScheme name="The LHM Company">
      <a:dk1>
        <a:srgbClr val="000000"/>
      </a:dk1>
      <a:lt1>
        <a:srgbClr val="FFFFFF"/>
      </a:lt1>
      <a:dk2>
        <a:srgbClr val="000000"/>
      </a:dk2>
      <a:lt2>
        <a:srgbClr val="FFFFFF"/>
      </a:lt2>
      <a:accent1>
        <a:srgbClr val="262A82"/>
      </a:accent1>
      <a:accent2>
        <a:srgbClr val="00B5DF"/>
      </a:accent2>
      <a:accent3>
        <a:srgbClr val="00589D"/>
      </a:accent3>
      <a:accent4>
        <a:srgbClr val="4979AD"/>
      </a:accent4>
      <a:accent5>
        <a:srgbClr val="739BC1"/>
      </a:accent5>
      <a:accent6>
        <a:srgbClr val="878A8F"/>
      </a:accent6>
      <a:hlink>
        <a:srgbClr val="56B3DA"/>
      </a:hlink>
      <a:folHlink>
        <a:srgbClr val="4673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solidFill>
              <a:schemeClr val="tx1">
                <a:lumMod val="75000"/>
              </a:schemeClr>
            </a:solidFill>
            <a:latin typeface="Nunito Sans" pitchFamily="2" charset="77"/>
          </a:defRPr>
        </a:defPPr>
      </a:lstStyle>
    </a:txDef>
  </a:objectDefaults>
  <a:extraClrSchemeLst/>
  <a:extLst>
    <a:ext uri="{05A4C25C-085E-4340-85A3-A5531E510DB2}">
      <thm15:themeFamily xmlns:thm15="http://schemas.microsoft.com/office/thememl/2012/main" name="Presentation1" id="{631201A1-E95A-444B-A2BD-93AE44448C34}" vid="{B18D7652-5552-9748-A5A8-E999B0012C2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LHMCO</Template>
  <TotalTime>565</TotalTime>
  <Words>818</Words>
  <Application>Microsoft Macintosh PowerPoint</Application>
  <PresentationFormat>Widescreen</PresentationFormat>
  <Paragraphs>84</Paragraphs>
  <Slides>16</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Aharoni</vt:lpstr>
      <vt:lpstr>Nunito Sans</vt:lpstr>
      <vt:lpstr>Nunito Sans Light</vt:lpstr>
      <vt:lpstr>Wingdings</vt:lpstr>
      <vt:lpstr>Nunito Sans Black</vt:lpstr>
      <vt:lpstr>Arial</vt:lpstr>
      <vt:lpstr>LHMCO</vt:lpstr>
      <vt:lpstr>LHMCO-Blue</vt:lpstr>
      <vt:lpstr>PowerPoint Presentation</vt:lpstr>
      <vt:lpstr>PowerPoint Presentation</vt:lpstr>
      <vt:lpstr>Project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MLB?</vt:lpstr>
      <vt:lpstr>Why MLB in Utah?</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Blain</dc:creator>
  <cp:lastModifiedBy>Amanda Covington</cp:lastModifiedBy>
  <cp:revision>30</cp:revision>
  <cp:lastPrinted>2024-04-17T18:22:15Z</cp:lastPrinted>
  <dcterms:created xsi:type="dcterms:W3CDTF">2024-04-17T14:13:40Z</dcterms:created>
  <dcterms:modified xsi:type="dcterms:W3CDTF">2024-05-10T03:07:57Z</dcterms:modified>
</cp:coreProperties>
</file>