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5" r:id="rId3"/>
    <p:sldId id="352" r:id="rId4"/>
    <p:sldId id="360" r:id="rId5"/>
    <p:sldId id="362" r:id="rId6"/>
    <p:sldId id="363" r:id="rId7"/>
    <p:sldId id="364" r:id="rId8"/>
    <p:sldId id="355" r:id="rId9"/>
    <p:sldId id="356" r:id="rId10"/>
    <p:sldId id="357" r:id="rId11"/>
    <p:sldId id="348" r:id="rId12"/>
    <p:sldId id="365" r:id="rId13"/>
    <p:sldId id="350" r:id="rId14"/>
    <p:sldId id="347" r:id="rId15"/>
    <p:sldId id="334" r:id="rId16"/>
    <p:sldId id="328" r:id="rId17"/>
    <p:sldId id="327" r:id="rId18"/>
    <p:sldId id="344" r:id="rId19"/>
    <p:sldId id="341" r:id="rId20"/>
    <p:sldId id="342" r:id="rId21"/>
    <p:sldId id="351" r:id="rId2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A1AA30F-92CB-4EB8-868E-F5F7049ABDB3}">
          <p14:sldIdLst>
            <p14:sldId id="256"/>
            <p14:sldId id="345"/>
            <p14:sldId id="352"/>
            <p14:sldId id="360"/>
            <p14:sldId id="362"/>
            <p14:sldId id="363"/>
            <p14:sldId id="364"/>
            <p14:sldId id="355"/>
            <p14:sldId id="356"/>
            <p14:sldId id="357"/>
            <p14:sldId id="348"/>
            <p14:sldId id="365"/>
            <p14:sldId id="350"/>
            <p14:sldId id="347"/>
            <p14:sldId id="334"/>
            <p14:sldId id="328"/>
            <p14:sldId id="327"/>
            <p14:sldId id="344"/>
            <p14:sldId id="341"/>
            <p14:sldId id="342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 autoAdjust="0"/>
    <p:restoredTop sz="87183" autoAdjust="0"/>
  </p:normalViewPr>
  <p:slideViewPr>
    <p:cSldViewPr snapToGrid="0">
      <p:cViewPr varScale="1">
        <p:scale>
          <a:sx n="107" d="100"/>
          <a:sy n="107" d="100"/>
        </p:scale>
        <p:origin x="400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64D00E68-746E-42AB-AF0E-97E3E6034CF2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02A5B12E-D272-4232-BC55-22B42C0B7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2B9378AF-3B16-49F5-8C59-5836E90D697B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4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FE696140-76E9-485E-878D-C4CEFD3F8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6140-76E9-485E-878D-C4CEFD3F8B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0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tx2"/>
        </a:buClr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9162" y="1298447"/>
            <a:ext cx="5902802" cy="3551849"/>
          </a:xfrm>
        </p:spPr>
        <p:txBody>
          <a:bodyPr>
            <a:normAutofit/>
          </a:bodyPr>
          <a:lstStyle/>
          <a:p>
            <a:r>
              <a:rPr lang="en-US" sz="4800" dirty="0"/>
              <a:t>TAX COMMISSION </a:t>
            </a:r>
            <a:br>
              <a:rPr lang="en-US" sz="4800" dirty="0"/>
            </a:br>
            <a:r>
              <a:rPr lang="en-US" sz="4800" dirty="0"/>
              <a:t>Utah Taxpayers Association-Taxes Now Conference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May 10</a:t>
            </a:r>
            <a:r>
              <a:rPr lang="en-US" dirty="0">
                <a:solidFill>
                  <a:schemeClr val="tx1"/>
                </a:solidFill>
              </a:rPr>
              <a:t>,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116" y="1298447"/>
            <a:ext cx="2036618" cy="304900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541116" y="4553712"/>
            <a:ext cx="2650884" cy="1531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Chairman John L. Valentine</a:t>
            </a:r>
          </a:p>
          <a:p>
            <a:r>
              <a:rPr lang="en-US" dirty="0">
                <a:solidFill>
                  <a:schemeClr val="tx1"/>
                </a:solidFill>
              </a:rPr>
              <a:t>Utah State Tax Commission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0" y="117105"/>
            <a:ext cx="2853732" cy="28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6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172200"/>
            <a:ext cx="2947482" cy="4601183"/>
          </a:xfrm>
        </p:spPr>
        <p:txBody>
          <a:bodyPr/>
          <a:lstStyle/>
          <a:p>
            <a:r>
              <a:rPr lang="en-US" dirty="0"/>
              <a:t>Causes of Increased Complexity of Utah Sales Tax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1422" y="879813"/>
            <a:ext cx="778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Unique and Dynamic Distribution Formulas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1422" y="1464588"/>
            <a:ext cx="77828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Regardless of your position on earmarks, some earmark formulas increase complexity for both businesses and the Tax Commission which increases the risk of error by both. </a:t>
            </a:r>
          </a:p>
          <a:p>
            <a:endParaRPr lang="en-US" sz="2400" dirty="0"/>
          </a:p>
          <a:p>
            <a:r>
              <a:rPr lang="en-US" sz="2400" b="1" dirty="0"/>
              <a:t>Example of a Simple Earmark: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Earmarking a set % of revenue from a particular tax rate.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(i.e. 1% of the revenue generated by the 4.7% state sales tax)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Easy on businesses because no additional reporting complexity.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Can be automated to eliminate the risk of human error.</a:t>
            </a:r>
          </a:p>
          <a:p>
            <a:endParaRPr lang="en-US" sz="2400" dirty="0"/>
          </a:p>
          <a:p>
            <a:r>
              <a:rPr lang="en-US" sz="2400" b="1" dirty="0"/>
              <a:t>Example of Complex Earmark</a:t>
            </a:r>
            <a:r>
              <a:rPr lang="en-US" sz="2400" dirty="0"/>
              <a:t>:</a:t>
            </a:r>
          </a:p>
          <a:p>
            <a:r>
              <a:rPr lang="en-US" sz="2400" dirty="0"/>
              <a:t>A </a:t>
            </a:r>
            <a:r>
              <a:rPr lang="en-US" sz="2400"/>
              <a:t>different tax rate </a:t>
            </a:r>
            <a:r>
              <a:rPr lang="en-US" sz="2400" dirty="0"/>
              <a:t>on a good or service.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563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F245-940E-A9C5-D85A-B92B1D84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8" y="1123836"/>
            <a:ext cx="3323836" cy="4601183"/>
          </a:xfrm>
        </p:spPr>
        <p:txBody>
          <a:bodyPr/>
          <a:lstStyle/>
          <a:p>
            <a:r>
              <a:rPr lang="en-US" dirty="0"/>
              <a:t>Who Has Sales Tax Diversions?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B2DC-F1C8-BEAE-C5EE-AD342B1D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5800" dirty="0"/>
              <a:t>Inland Port Authority (11-58-201)</a:t>
            </a:r>
          </a:p>
          <a:p>
            <a:r>
              <a:rPr lang="en-US" sz="5800" dirty="0"/>
              <a:t>Point of the Mountain State Land Authority (11-59-201)</a:t>
            </a:r>
          </a:p>
          <a:p>
            <a:r>
              <a:rPr lang="en-US" sz="5800" dirty="0"/>
              <a:t>State Fair Park Authority (11-68-201)</a:t>
            </a:r>
          </a:p>
          <a:p>
            <a:r>
              <a:rPr lang="en-US" sz="5800" dirty="0"/>
              <a:t>Military Installation Development Authority (63H-1-201)</a:t>
            </a:r>
          </a:p>
          <a:p>
            <a:r>
              <a:rPr lang="en-US" sz="5800" dirty="0"/>
              <a:t>New Convention Facility Development Incentives (63N-2-501)</a:t>
            </a:r>
          </a:p>
          <a:p>
            <a:r>
              <a:rPr lang="en-US" sz="5800" dirty="0"/>
              <a:t>Housing and Transit Reinvestment Zone (63N-3-601)*</a:t>
            </a:r>
          </a:p>
          <a:p>
            <a:r>
              <a:rPr lang="en-US" sz="5800" dirty="0"/>
              <a:t>Capital City Revitalization Zone (63N-3-1401)*</a:t>
            </a:r>
          </a:p>
          <a:p>
            <a:pPr marL="0" indent="0">
              <a:buNone/>
            </a:pPr>
            <a:endParaRPr lang="en-US" sz="4100" dirty="0"/>
          </a:p>
          <a:p>
            <a:pPr marL="0" indent="0">
              <a:buNone/>
            </a:pPr>
            <a:r>
              <a:rPr lang="en-US" sz="4100" dirty="0"/>
              <a:t>*</a:t>
            </a:r>
            <a:r>
              <a:rPr lang="en-US" sz="4100" i="1" dirty="0"/>
              <a:t>Created in the 2024 general session.</a:t>
            </a:r>
            <a:endParaRPr lang="en-US" sz="4100" dirty="0"/>
          </a:p>
          <a:p>
            <a:endParaRPr lang="en-US" sz="41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E7B17-D02C-BFE5-E7E1-558783AAA63C}"/>
              </a:ext>
            </a:extLst>
          </p:cNvPr>
          <p:cNvSpPr txBox="1"/>
          <p:nvPr/>
        </p:nvSpPr>
        <p:spPr>
          <a:xfrm>
            <a:off x="1007532" y="1941095"/>
            <a:ext cx="1837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Summary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92049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6E49-9273-796B-8063-079DFDCB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123837"/>
            <a:ext cx="2767263" cy="4601183"/>
          </a:xfrm>
        </p:spPr>
        <p:txBody>
          <a:bodyPr/>
          <a:lstStyle/>
          <a:p>
            <a:r>
              <a:rPr lang="en-US" dirty="0"/>
              <a:t>Tax Increment Financing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3BD3-6477-6F45-9765-8C6C248F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Ever Expanding Authority</a:t>
            </a:r>
          </a:p>
        </p:txBody>
      </p:sp>
    </p:spTree>
    <p:extLst>
      <p:ext uri="{BB962C8B-B14F-4D97-AF65-F5344CB8AC3E}">
        <p14:creationId xmlns:p14="http://schemas.microsoft.com/office/powerpoint/2010/main" val="117102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725" y="1123837"/>
            <a:ext cx="2542675" cy="4601183"/>
          </a:xfrm>
        </p:spPr>
        <p:txBody>
          <a:bodyPr/>
          <a:lstStyle/>
          <a:p>
            <a:r>
              <a:rPr lang="en-US" dirty="0"/>
              <a:t>Questions to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Are these new entity types with taxing authority created by elected local government or by petition?</a:t>
            </a:r>
          </a:p>
          <a:p>
            <a:r>
              <a:rPr lang="en-US" sz="2800" dirty="0"/>
              <a:t>Is taxing authority granted to entities that have identical administration to elected local governments or are the administrators appointed by local government?</a:t>
            </a:r>
          </a:p>
          <a:p>
            <a:r>
              <a:rPr lang="en-US" sz="2800" dirty="0"/>
              <a:t>When a TIF and/or STD mechanism is created are local entities able to negotiate participation rates, or choose not to participate at all?</a:t>
            </a:r>
          </a:p>
          <a:p>
            <a:r>
              <a:rPr lang="en-US" sz="2800" dirty="0"/>
              <a:t>Is it revenue neutral for taxpayers?</a:t>
            </a:r>
          </a:p>
          <a:p>
            <a:r>
              <a:rPr lang="en-US" sz="2800" dirty="0"/>
              <a:t>Is the tax imposed in a way to ease compliance by taxpayers?</a:t>
            </a:r>
          </a:p>
          <a:p>
            <a:r>
              <a:rPr lang="en-US" sz="2800" dirty="0"/>
              <a:t>Does it conflict with existing authority?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4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F72C-780C-2C9D-C543-EA62B334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29" y="1155921"/>
            <a:ext cx="2947482" cy="4601183"/>
          </a:xfrm>
        </p:spPr>
        <p:txBody>
          <a:bodyPr/>
          <a:lstStyle/>
          <a:p>
            <a:r>
              <a:rPr lang="en-US" dirty="0"/>
              <a:t>Who Has Tax Increment Financing Authority?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0FCBA-7FAC-1CE1-8E2B-765153C41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400" dirty="0"/>
              <a:t>Community Reinvestment Agency (17C-1-201.5)</a:t>
            </a:r>
          </a:p>
          <a:p>
            <a:r>
              <a:rPr lang="en-US" sz="3400" dirty="0"/>
              <a:t>Home Ownership Promotion Zone (10-9a-1001)*</a:t>
            </a:r>
          </a:p>
          <a:p>
            <a:r>
              <a:rPr lang="en-US" sz="3400" dirty="0"/>
              <a:t>Inland Port Authority (11-58-201)</a:t>
            </a:r>
          </a:p>
          <a:p>
            <a:r>
              <a:rPr lang="en-US" sz="3400" dirty="0"/>
              <a:t>Point of the Mountain State Land Authority (11-59-201)</a:t>
            </a:r>
          </a:p>
          <a:p>
            <a:r>
              <a:rPr lang="en-US" sz="3400" dirty="0"/>
              <a:t>State Fair Park Authority (11-68-201)</a:t>
            </a:r>
          </a:p>
          <a:p>
            <a:r>
              <a:rPr lang="en-US" sz="3400" dirty="0"/>
              <a:t>Utah </a:t>
            </a:r>
            <a:r>
              <a:rPr lang="en-US" sz="3400" dirty="0" err="1"/>
              <a:t>Fairpark</a:t>
            </a:r>
            <a:r>
              <a:rPr lang="en-US" sz="3400" dirty="0"/>
              <a:t> Area Investment and Restoration District (11-70-101)*</a:t>
            </a:r>
          </a:p>
          <a:p>
            <a:r>
              <a:rPr lang="en-US" sz="3400" dirty="0"/>
              <a:t>Military Installation Development Authority (63H-1-201)</a:t>
            </a:r>
          </a:p>
          <a:p>
            <a:r>
              <a:rPr lang="en-US" sz="3400" dirty="0"/>
              <a:t>New Convention Facility Development Incentives (63N-2-501)</a:t>
            </a:r>
          </a:p>
          <a:p>
            <a:r>
              <a:rPr lang="en-US" sz="3400" dirty="0"/>
              <a:t>Housing and Transit Reinvestment Zone (63N-3-601)</a:t>
            </a:r>
          </a:p>
          <a:p>
            <a:r>
              <a:rPr lang="en-US" sz="3400" dirty="0"/>
              <a:t>First Home Investment Zone (63N-3-1601)*</a:t>
            </a:r>
          </a:p>
          <a:p>
            <a:r>
              <a:rPr lang="en-US" sz="3400" dirty="0"/>
              <a:t>Infrastructure Financing District (17B-2a-1301)</a:t>
            </a:r>
          </a:p>
          <a:p>
            <a:r>
              <a:rPr lang="en-US" sz="3400" dirty="0"/>
              <a:t>Public Infrastructure District (17D-4-101)</a:t>
            </a:r>
            <a:br>
              <a:rPr lang="en-US" sz="3400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i="1" dirty="0"/>
              <a:t>Created in the 2024 general session.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8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57" y="1123837"/>
            <a:ext cx="2606843" cy="4601183"/>
          </a:xfrm>
        </p:spPr>
        <p:txBody>
          <a:bodyPr/>
          <a:lstStyle/>
          <a:p>
            <a:r>
              <a:rPr lang="en-US" dirty="0"/>
              <a:t>Sports Area Changes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SB 272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Capital City Revitalization Zone</a:t>
            </a:r>
          </a:p>
          <a:p>
            <a:r>
              <a:rPr lang="en-US" sz="3200" dirty="0"/>
              <a:t>Created by Local Government (Salt Lake City)</a:t>
            </a:r>
          </a:p>
          <a:p>
            <a:r>
              <a:rPr lang="en-US" sz="3200" dirty="0"/>
              <a:t>Zone of 100 acres around Delta Center</a:t>
            </a:r>
          </a:p>
          <a:p>
            <a:r>
              <a:rPr lang="en-US" sz="3200" dirty="0"/>
              <a:t>Sales tax increase of .5% in SALT LAKE CITY ONLY</a:t>
            </a:r>
          </a:p>
          <a:p>
            <a:r>
              <a:rPr lang="en-US" sz="3200" dirty="0"/>
              <a:t>New Hockey arena.</a:t>
            </a:r>
            <a:r>
              <a:rPr lang="en-US" sz="1800" dirty="0"/>
              <a:t>  Bill allows for basketball also.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030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3837"/>
            <a:ext cx="2590800" cy="4601183"/>
          </a:xfrm>
        </p:spPr>
        <p:txBody>
          <a:bodyPr/>
          <a:lstStyle/>
          <a:p>
            <a:r>
              <a:rPr lang="en-US" dirty="0"/>
              <a:t>Fairpark Restoration District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HB 562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r>
              <a:rPr lang="en-US" sz="2400" dirty="0"/>
              <a:t>District can levy an energy sales and use tax, a telecommunication license tax, a resort communities sales and use tax, an additional resort communities sales and use tax and either a transient room tax or an accommodations and services tax </a:t>
            </a:r>
            <a:r>
              <a:rPr lang="en-US" sz="2400" u="sng" dirty="0"/>
              <a:t>within the District</a:t>
            </a:r>
            <a:r>
              <a:rPr lang="en-US" sz="2400" dirty="0"/>
              <a:t>.  </a:t>
            </a:r>
          </a:p>
          <a:p>
            <a:r>
              <a:rPr lang="en-US" sz="2400" dirty="0"/>
              <a:t>Allows an 1.5% increase in car rental tax </a:t>
            </a:r>
            <a:r>
              <a:rPr lang="en-US" sz="2400" u="sng" dirty="0"/>
              <a:t>STATEWIDE</a:t>
            </a:r>
            <a:r>
              <a:rPr lang="en-US" sz="2400" dirty="0"/>
              <a:t> (to 4%) and a privilege tax for state-owned property within the district. </a:t>
            </a:r>
          </a:p>
          <a:p>
            <a:r>
              <a:rPr lang="en-US" sz="2400" dirty="0"/>
              <a:t>Requires a lease payment of $150,000 if a major league sports team comes to the district. </a:t>
            </a:r>
          </a:p>
          <a:p>
            <a:r>
              <a:rPr lang="en-US" sz="2400" dirty="0"/>
              <a:t>Exempts materials used in the construction of a qualified stadium. </a:t>
            </a:r>
          </a:p>
          <a:p>
            <a:r>
              <a:rPr lang="en-US" sz="2400" dirty="0"/>
              <a:t>(Limited area increase of $3.9 million, but $52.3 million of forgone revenue and $2.166 million of revenue shift.)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2309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1123837"/>
            <a:ext cx="2705101" cy="4601183"/>
          </a:xfrm>
        </p:spPr>
        <p:txBody>
          <a:bodyPr/>
          <a:lstStyle/>
          <a:p>
            <a:r>
              <a:rPr lang="en-US" dirty="0"/>
              <a:t>Fairpark Project Development  Area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453" y="1123838"/>
            <a:ext cx="7739190" cy="435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52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A8DE-22E4-9B9A-03BE-42F81106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3" y="1123837"/>
            <a:ext cx="2558717" cy="4601183"/>
          </a:xfrm>
        </p:spPr>
        <p:txBody>
          <a:bodyPr/>
          <a:lstStyle/>
          <a:p>
            <a:r>
              <a:rPr lang="en-US" dirty="0"/>
              <a:t>Fairpark Sales Tax Overlay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4A8821-4612-1393-69C3-60DCB5EAF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68738" y="1291882"/>
            <a:ext cx="7315200" cy="426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61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F683-34BF-6C7C-1B57-F89F432D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1" y="1123837"/>
            <a:ext cx="2574759" cy="460118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NEW</a:t>
            </a:r>
            <a:br>
              <a:rPr lang="en-US" dirty="0"/>
            </a:br>
            <a:r>
              <a:rPr lang="en-US" dirty="0"/>
              <a:t>MIDA Authority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SB 169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11AFB-0A22-64C9-1C72-CCF39F7A2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Allows MIDA to impose an additional resort communities Sales Tax</a:t>
            </a:r>
          </a:p>
          <a:p>
            <a:r>
              <a:rPr lang="en-US" sz="2800" dirty="0"/>
              <a:t>Allows MIDA to impose additional Accommodations Tax</a:t>
            </a:r>
          </a:p>
          <a:p>
            <a:r>
              <a:rPr lang="en-US" sz="2800" dirty="0"/>
              <a:t>Exempts from Public Meeting requirements</a:t>
            </a:r>
          </a:p>
          <a:p>
            <a:r>
              <a:rPr lang="en-US" sz="2800" dirty="0"/>
              <a:t>Now includes land owned or leased by MIDA anywhere in the state</a:t>
            </a:r>
          </a:p>
        </p:txBody>
      </p:sp>
    </p:spTree>
    <p:extLst>
      <p:ext uri="{BB962C8B-B14F-4D97-AF65-F5344CB8AC3E}">
        <p14:creationId xmlns:p14="http://schemas.microsoft.com/office/powerpoint/2010/main" val="12488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8418-D4D6-89EC-5078-0C2254C83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" y="1123837"/>
            <a:ext cx="2484784" cy="4601183"/>
          </a:xfrm>
        </p:spPr>
        <p:txBody>
          <a:bodyPr/>
          <a:lstStyle/>
          <a:p>
            <a:r>
              <a:rPr lang="en-US" dirty="0"/>
              <a:t>Simple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DD2E-360C-3D2B-33E5-02C9C6EBF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STD + TIF = &gt;Tax Base</a:t>
            </a:r>
          </a:p>
        </p:txBody>
      </p:sp>
    </p:spTree>
    <p:extLst>
      <p:ext uri="{BB962C8B-B14F-4D97-AF65-F5344CB8AC3E}">
        <p14:creationId xmlns:p14="http://schemas.microsoft.com/office/powerpoint/2010/main" val="1175100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5B22-C338-8035-77A3-E3CDE908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" y="1123837"/>
            <a:ext cx="2687054" cy="4601183"/>
          </a:xfrm>
        </p:spPr>
        <p:txBody>
          <a:bodyPr/>
          <a:lstStyle/>
          <a:p>
            <a:r>
              <a:rPr lang="en-US" dirty="0"/>
              <a:t>NEWEST</a:t>
            </a:r>
            <a:br>
              <a:rPr lang="en-US" dirty="0"/>
            </a:br>
            <a:r>
              <a:rPr lang="en-US" dirty="0"/>
              <a:t>Property Tax Diversion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SB 268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2BD77-620C-D373-ADF5-92FFE4685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First Home Investment Zone Act</a:t>
            </a:r>
          </a:p>
          <a:p>
            <a:r>
              <a:rPr lang="en-US" sz="2800" dirty="0"/>
              <a:t>Allows capture of tax increment to “finance the objectives of the Zone”</a:t>
            </a:r>
          </a:p>
          <a:p>
            <a:r>
              <a:rPr lang="en-US" sz="2800" dirty="0"/>
              <a:t>May conflict with other property tax increment zones such as RDAs, Transit Area Developments, MIDA, Fairpark, Inland Port and Point of the Mountain.</a:t>
            </a:r>
          </a:p>
          <a:p>
            <a:r>
              <a:rPr lang="en-US" sz="2800" dirty="0"/>
              <a:t>Note: Capital City Reinvestment Zone has no property tax increment authority.  Housing and Transit Zone (HTRZ) cannot impose increment if other increment still in place. </a:t>
            </a:r>
            <a:r>
              <a:rPr lang="en-US" sz="2800"/>
              <a:t>(SB 208)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617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798F-FBE3-31A3-3A7F-96D8A1FC3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23837"/>
            <a:ext cx="2590801" cy="4601183"/>
          </a:xfrm>
        </p:spPr>
        <p:txBody>
          <a:bodyPr>
            <a:normAutofit/>
          </a:bodyPr>
          <a:lstStyle/>
          <a:p>
            <a:r>
              <a:rPr lang="en-US" sz="40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6079-D608-3D4F-58F2-6482D7733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BAFF1-935C-C5A1-5055-9D794959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526" y="1123836"/>
            <a:ext cx="6946232" cy="47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9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8E04-7AB9-6995-3369-7B80D85D0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1" y="1123837"/>
            <a:ext cx="2574759" cy="4601183"/>
          </a:xfrm>
        </p:spPr>
        <p:txBody>
          <a:bodyPr/>
          <a:lstStyle/>
          <a:p>
            <a:r>
              <a:rPr lang="en-US" dirty="0"/>
              <a:t>Increasing Complexity of Utah Sales Tax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0A8E-B378-AD6A-4D80-CFC082586F27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32B74-5CEE-82E5-A590-247ADFF9EA6B}"/>
              </a:ext>
            </a:extLst>
          </p:cNvPr>
          <p:cNvSpPr txBox="1"/>
          <p:nvPr/>
        </p:nvSpPr>
        <p:spPr>
          <a:xfrm>
            <a:off x="4267199" y="769894"/>
            <a:ext cx="554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Sales Tax Complexity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9585E-7D11-AB22-59B1-388D48C84779}"/>
              </a:ext>
            </a:extLst>
          </p:cNvPr>
          <p:cNvSpPr txBox="1"/>
          <p:nvPr/>
        </p:nvSpPr>
        <p:spPr>
          <a:xfrm>
            <a:off x="4181474" y="1603088"/>
            <a:ext cx="681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 sales tax becoming more difficult for businesses to understand and comply with?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D173B1-CE0A-5C08-95EE-CCA7F26EC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4" y="2807369"/>
            <a:ext cx="5743575" cy="31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19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03" y="1128408"/>
            <a:ext cx="2947482" cy="4601183"/>
          </a:xfrm>
        </p:spPr>
        <p:txBody>
          <a:bodyPr/>
          <a:lstStyle/>
          <a:p>
            <a:r>
              <a:rPr lang="en-US" dirty="0"/>
              <a:t>Causes of Increased Complexity of Utah Sales Tax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5224" y="763405"/>
            <a:ext cx="71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Increased subdividing of sales tax areas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3829049" y="1556265"/>
            <a:ext cx="70484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1933-1959 – Uniform rate and distribution statewide.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1 sales tax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Easy for sellers to understand and comply with</a:t>
            </a:r>
          </a:p>
          <a:p>
            <a:pPr lvl="1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24" y="3272456"/>
            <a:ext cx="3317923" cy="33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4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61" y="1128408"/>
            <a:ext cx="2947482" cy="4601183"/>
          </a:xfrm>
        </p:spPr>
        <p:txBody>
          <a:bodyPr/>
          <a:lstStyle/>
          <a:p>
            <a:r>
              <a:rPr lang="en-US" dirty="0"/>
              <a:t>Causes of Increased Complexity of Utah Sales Tax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5224" y="763405"/>
            <a:ext cx="71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Increased subdividing of sales tax areas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3829047" y="1504950"/>
            <a:ext cx="70484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1959 – Counties authorized to impose a sales tax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29 sales tax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Still relatively simple, but then sellers needed to know what county they were selling in</a:t>
            </a:r>
          </a:p>
          <a:p>
            <a:pPr lvl="1"/>
            <a:r>
              <a:rPr lang="en-US" sz="20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08" y="3031763"/>
            <a:ext cx="2924175" cy="3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4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62" y="1207986"/>
            <a:ext cx="2947482" cy="4601183"/>
          </a:xfrm>
        </p:spPr>
        <p:txBody>
          <a:bodyPr/>
          <a:lstStyle/>
          <a:p>
            <a:r>
              <a:rPr lang="en-US" dirty="0"/>
              <a:t>Causes of Increased Complexity of Utah Sales Tax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3797" y="675348"/>
            <a:ext cx="71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Increased subdividing of sales tax areas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0461" y="1638791"/>
            <a:ext cx="7973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2007 – Creation of the first sales tax development zone (MIDA)</a:t>
            </a:r>
          </a:p>
          <a:p>
            <a:pPr lvl="1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Creates an island of taxation within another jurisdiction. </a:t>
            </a:r>
          </a:p>
          <a:p>
            <a:pPr lvl="1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Seller must track and report the sales within the zone separately from the sales outside the zone.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3886200" y="4253598"/>
            <a:ext cx="7372350" cy="2109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NOTE: If a zone spans jurisdictional boundaries the seller must track and report sales based on what part of the development zone they are in. </a:t>
            </a:r>
          </a:p>
        </p:txBody>
      </p:sp>
    </p:spTree>
    <p:extLst>
      <p:ext uri="{BB962C8B-B14F-4D97-AF65-F5344CB8AC3E}">
        <p14:creationId xmlns:p14="http://schemas.microsoft.com/office/powerpoint/2010/main" val="160373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1123837"/>
            <a:ext cx="2552701" cy="4601183"/>
          </a:xfrm>
        </p:spPr>
        <p:txBody>
          <a:bodyPr/>
          <a:lstStyle/>
          <a:p>
            <a:r>
              <a:rPr lang="en-US" dirty="0"/>
              <a:t>Causes of Increased Complexity of Utah Sales Tax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1422" y="831449"/>
            <a:ext cx="71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Increased subdividing of sales tax areas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1422" y="1464588"/>
            <a:ext cx="778287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2020- Present – Explosion of Sales Tax Development Zones</a:t>
            </a:r>
          </a:p>
          <a:p>
            <a:endParaRPr lang="en-US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Inland port, Point of the mountain, Housing and Transit Reinvestment Zone, Hotel Convention Center, and expansion of MIDA.</a:t>
            </a:r>
          </a:p>
          <a:p>
            <a:pPr lvl="1"/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Inland port, MIDA, and HTRZs have the authority to create a sale tax zone </a:t>
            </a:r>
            <a:r>
              <a:rPr lang="en-US" sz="2400" b="1" u="sng" dirty="0"/>
              <a:t>without legislative action</a:t>
            </a:r>
            <a:r>
              <a:rPr lang="en-US" sz="2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</a:t>
            </a:r>
            <a:r>
              <a:rPr lang="en-US" sz="2400" u="sng" dirty="0"/>
              <a:t>last 6 months</a:t>
            </a:r>
            <a:r>
              <a:rPr lang="en-US" sz="2400" dirty="0"/>
              <a:t>: 23 new sales tax development zones were created without legislative action.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3600451" y="5200650"/>
            <a:ext cx="8020050" cy="13811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Some zones are only a neighborhood or even a single building. It is nearly impossible for online sellers to correctly source their sales</a:t>
            </a:r>
          </a:p>
        </p:txBody>
      </p:sp>
    </p:spTree>
    <p:extLst>
      <p:ext uri="{BB962C8B-B14F-4D97-AF65-F5344CB8AC3E}">
        <p14:creationId xmlns:p14="http://schemas.microsoft.com/office/powerpoint/2010/main" val="311367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99" y="1123837"/>
            <a:ext cx="2552701" cy="4601183"/>
          </a:xfrm>
        </p:spPr>
        <p:txBody>
          <a:bodyPr/>
          <a:lstStyle/>
          <a:p>
            <a:r>
              <a:rPr lang="en-US" dirty="0"/>
              <a:t>Causes of Increased Complexity of Utah Sales Tax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1422" y="831449"/>
            <a:ext cx="7172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Sales Tax Base Inconsistencies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1422" y="1464588"/>
            <a:ext cx="77828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sales tax law applies different tax rates within a single jurisdiction depending on what product is being sold. This substantially increases complexity for businesses.</a:t>
            </a:r>
          </a:p>
          <a:p>
            <a:endParaRPr lang="en-US" sz="2400" dirty="0"/>
          </a:p>
          <a:p>
            <a:r>
              <a:rPr lang="en-US" sz="2400" dirty="0"/>
              <a:t>For example: A Car Dealership in Park City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Auto sales: 7.45%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Auto Service or parts: 9.05%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Auto Rental: Could be as much as 11.55%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43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77" y="1172200"/>
            <a:ext cx="2947482" cy="4601183"/>
          </a:xfrm>
        </p:spPr>
        <p:txBody>
          <a:bodyPr/>
          <a:lstStyle/>
          <a:p>
            <a:r>
              <a:rPr lang="en-US" dirty="0"/>
              <a:t>Causes of Increased Complexity of Utah Sales Tax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61422" y="879813"/>
            <a:ext cx="7782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Unique and Dynamic Distribution Formulas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1422" y="1464588"/>
            <a:ext cx="7782878" cy="97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has been substantial growth in the amount of sales tax revenue that is earmarked for specific purposes. </a:t>
            </a:r>
          </a:p>
          <a:p>
            <a:endParaRPr lang="en-US" sz="2400" dirty="0"/>
          </a:p>
          <a:p>
            <a:r>
              <a:rPr lang="en-US" sz="2400" dirty="0"/>
              <a:t>There are arguments both in favor and against earmarks: 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 Favor: </a:t>
            </a:r>
            <a:r>
              <a:rPr lang="en-US" sz="2400" dirty="0"/>
              <a:t>provides a budgetary tool to set aside revenue for a ongoing long term purpose.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Against:</a:t>
            </a:r>
            <a:r>
              <a:rPr lang="en-US" sz="2400" dirty="0"/>
              <a:t> eliminates the need for certain expenditures to annually compete for available funding and limits the fiscal flexibility of a future legislature.  </a:t>
            </a:r>
          </a:p>
          <a:p>
            <a:endParaRPr lang="en-US" sz="2400" dirty="0"/>
          </a:p>
          <a:p>
            <a:r>
              <a:rPr lang="en-US" sz="2400" dirty="0"/>
              <a:t>Some earmark calculations increase the complexity for both businesses and the Tax Commission which increases the risk of error.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Simple Earmark: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Earmarking a set % of revenue from a particular tax rate.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(i.e. 1% of the revenue generated by the 4.7% state sales tax)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Easy on businesses because no additional reporting complexity.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Can be automated to eliminate the risk of human error.</a:t>
            </a:r>
          </a:p>
          <a:p>
            <a:endParaRPr lang="en-US" sz="2400" dirty="0"/>
          </a:p>
          <a:p>
            <a:r>
              <a:rPr lang="en-US" sz="2400" dirty="0"/>
              <a:t>Complex and risky earmark: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Earmarking a set % of revenue from particular types of sales or sellers. </a:t>
            </a:r>
          </a:p>
        </p:txBody>
      </p:sp>
    </p:spTree>
    <p:extLst>
      <p:ext uri="{BB962C8B-B14F-4D97-AF65-F5344CB8AC3E}">
        <p14:creationId xmlns:p14="http://schemas.microsoft.com/office/powerpoint/2010/main" val="177474448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EBF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C91291-B93E-4FC4-90CF-5BA502980ECE}" vid="{E508DBC4-2F9A-4E90-ACB3-57AD9C57D3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Theme</Template>
  <TotalTime>9554</TotalTime>
  <Words>1285</Words>
  <Application>Microsoft Macintosh PowerPoint</Application>
  <PresentationFormat>Widescreen</PresentationFormat>
  <Paragraphs>146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 2</vt:lpstr>
      <vt:lpstr>Frame</vt:lpstr>
      <vt:lpstr>TAX COMMISSION  Utah Taxpayers Association-Taxes Now Conference</vt:lpstr>
      <vt:lpstr>Simple Formula</vt:lpstr>
      <vt:lpstr>Increasing Complexity of Utah Sales Tax</vt:lpstr>
      <vt:lpstr>Causes of Increased Complexity of Utah Sales Tax</vt:lpstr>
      <vt:lpstr>Causes of Increased Complexity of Utah Sales Tax</vt:lpstr>
      <vt:lpstr>Causes of Increased Complexity of Utah Sales Tax</vt:lpstr>
      <vt:lpstr>Causes of Increased Complexity of Utah Sales Tax</vt:lpstr>
      <vt:lpstr>Causes of Increased Complexity of Utah Sales Tax</vt:lpstr>
      <vt:lpstr>Causes of Increased Complexity of Utah Sales Tax</vt:lpstr>
      <vt:lpstr>Causes of Increased Complexity of Utah Sales Tax</vt:lpstr>
      <vt:lpstr>Who Has Sales Tax Diversions?</vt:lpstr>
      <vt:lpstr>Tax Increment Financing </vt:lpstr>
      <vt:lpstr>Questions to Ask</vt:lpstr>
      <vt:lpstr>Who Has Tax Increment Financing Authority?</vt:lpstr>
      <vt:lpstr>Sports Area Changes  SB 272</vt:lpstr>
      <vt:lpstr>Fairpark Restoration District  HB 562</vt:lpstr>
      <vt:lpstr>Fairpark Project Development  Area</vt:lpstr>
      <vt:lpstr>Fairpark Sales Tax Overlay</vt:lpstr>
      <vt:lpstr> NEW MIDA Authority  SB 169  </vt:lpstr>
      <vt:lpstr>NEWEST Property Tax Diversion  SB 268 </vt:lpstr>
      <vt:lpstr>Questions?</vt:lpstr>
    </vt:vector>
  </TitlesOfParts>
  <Company>State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Urosevic</dc:creator>
  <cp:lastModifiedBy>Malah Armstrong</cp:lastModifiedBy>
  <cp:revision>215</cp:revision>
  <cp:lastPrinted>2020-04-20T18:39:50Z</cp:lastPrinted>
  <dcterms:created xsi:type="dcterms:W3CDTF">2022-10-06T15:51:58Z</dcterms:created>
  <dcterms:modified xsi:type="dcterms:W3CDTF">2024-05-10T04:21:01Z</dcterms:modified>
</cp:coreProperties>
</file>