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ngsana New" panose="02020603050405020304" pitchFamily="18" charset="-34"/>
      <p:regular r:id="rId11"/>
      <p:bold r:id="rId12"/>
      <p:italic r:id="rId13"/>
      <p:boldItalic r:id="rId14"/>
    </p:embeddedFont>
    <p:embeddedFont>
      <p:font typeface="Cormorant Garamond Italics" pitchFamily="2" charset="77"/>
      <p:regular r:id="rId15"/>
      <p:italic r:id="rId16"/>
    </p:embeddedFont>
    <p:embeddedFont>
      <p:font typeface="Playfair Display SC Bold" pitchFamily="2" charset="77"/>
      <p:regular r:id="rId17"/>
      <p:bold r:id="rId18"/>
    </p:embeddedFont>
    <p:embeddedFont>
      <p:font typeface="Raleway" pitchFamily="2" charset="77"/>
      <p:regular r:id="rId19"/>
    </p:embeddedFont>
    <p:embeddedFont>
      <p:font typeface="Raleway Bold" pitchFamily="2" charset="77"/>
      <p:regular r:id="rId20"/>
      <p:bold r:id="rId21"/>
    </p:embeddedFont>
    <p:embeddedFont>
      <p:font typeface="Raleway Bold Italics" pitchFamily="2" charset="77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 autoAdjust="0"/>
    <p:restoredTop sz="94548" autoAdjust="0"/>
  </p:normalViewPr>
  <p:slideViewPr>
    <p:cSldViewPr>
      <p:cViewPr>
        <p:scale>
          <a:sx n="68" d="100"/>
          <a:sy n="68" d="100"/>
        </p:scale>
        <p:origin x="264" y="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9296" b="-92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032441" y="3500311"/>
            <a:ext cx="10223119" cy="1663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12"/>
              </a:lnSpc>
            </a:pPr>
            <a:r>
              <a:rPr lang="en-US" sz="9652" dirty="0">
                <a:solidFill>
                  <a:srgbClr val="092449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eirut" pitchFamily="2" charset="-78"/>
              </a:rPr>
              <a:t>J. Stuart Adams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08485" y="5292418"/>
            <a:ext cx="9536609" cy="1927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0"/>
              </a:lnSpc>
            </a:pPr>
            <a:r>
              <a:rPr lang="en-US" sz="4800" i="1" dirty="0">
                <a:solidFill>
                  <a:srgbClr val="092449"/>
                </a:solidFill>
                <a:latin typeface="Helvetica Oblique" pitchFamily="2" charset="0"/>
                <a:ea typeface="Baskerville" panose="02020502070401020303" pitchFamily="18" charset="0"/>
              </a:rPr>
              <a:t>President of the Utah Senate </a:t>
            </a:r>
          </a:p>
          <a:p>
            <a:pPr algn="ctr">
              <a:lnSpc>
                <a:spcPts val="7670"/>
              </a:lnSpc>
            </a:pPr>
            <a:endParaRPr lang="en-US" sz="5478" dirty="0">
              <a:solidFill>
                <a:srgbClr val="092449"/>
              </a:solidFill>
              <a:latin typeface="Cormorant Garamond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57729" y="6587772"/>
            <a:ext cx="7638119" cy="632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6"/>
              </a:lnSpc>
            </a:pPr>
            <a:r>
              <a:rPr lang="en-US" sz="3740" i="1" dirty="0">
                <a:solidFill>
                  <a:srgbClr val="092449"/>
                </a:solidFill>
                <a:latin typeface="Helvetica Oblique" pitchFamily="2" charset="0"/>
                <a:ea typeface="Baskerville" panose="02020502070401020303" pitchFamily="18" charset="0"/>
                <a:cs typeface="Angsana New" panose="02020603050405020304" pitchFamily="18" charset="-34"/>
              </a:rPr>
              <a:t>Utah Taxpayers Association </a:t>
            </a:r>
          </a:p>
        </p:txBody>
      </p:sp>
      <p:sp>
        <p:nvSpPr>
          <p:cNvPr id="6" name="AutoShape 6"/>
          <p:cNvSpPr/>
          <p:nvPr/>
        </p:nvSpPr>
        <p:spPr>
          <a:xfrm>
            <a:off x="4032441" y="6357788"/>
            <a:ext cx="9888699" cy="0"/>
          </a:xfrm>
          <a:prstGeom prst="line">
            <a:avLst/>
          </a:prstGeom>
          <a:ln w="19050" cap="flat">
            <a:solidFill>
              <a:srgbClr val="0924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447567" y="578033"/>
            <a:ext cx="8131913" cy="2468384"/>
            <a:chOff x="0" y="0"/>
            <a:chExt cx="10842551" cy="3291178"/>
          </a:xfrm>
        </p:grpSpPr>
        <p:sp>
          <p:nvSpPr>
            <p:cNvPr id="4" name="Freeform 4"/>
            <p:cNvSpPr/>
            <p:nvPr/>
          </p:nvSpPr>
          <p:spPr>
            <a:xfrm>
              <a:off x="0" y="1194802"/>
              <a:ext cx="10842551" cy="2096377"/>
            </a:xfrm>
            <a:custGeom>
              <a:avLst/>
              <a:gdLst/>
              <a:ahLst/>
              <a:cxnLst/>
              <a:rect l="l" t="t" r="r" b="b"/>
              <a:pathLst>
                <a:path w="10842551" h="2096377">
                  <a:moveTo>
                    <a:pt x="0" y="0"/>
                  </a:moveTo>
                  <a:lnTo>
                    <a:pt x="10842551" y="0"/>
                  </a:lnTo>
                  <a:lnTo>
                    <a:pt x="10842551" y="2096376"/>
                  </a:lnTo>
                  <a:lnTo>
                    <a:pt x="0" y="2096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324524" y="0"/>
              <a:ext cx="3518027" cy="1194802"/>
            </a:xfrm>
            <a:custGeom>
              <a:avLst/>
              <a:gdLst/>
              <a:ahLst/>
              <a:cxnLst/>
              <a:rect l="l" t="t" r="r" b="b"/>
              <a:pathLst>
                <a:path w="3518027" h="1194802">
                  <a:moveTo>
                    <a:pt x="0" y="0"/>
                  </a:moveTo>
                  <a:lnTo>
                    <a:pt x="3518027" y="0"/>
                  </a:lnTo>
                  <a:lnTo>
                    <a:pt x="3518027" y="1194802"/>
                  </a:lnTo>
                  <a:lnTo>
                    <a:pt x="0" y="1194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84843" y="4063149"/>
            <a:ext cx="5519882" cy="1996206"/>
            <a:chOff x="0" y="0"/>
            <a:chExt cx="7359843" cy="2661608"/>
          </a:xfrm>
        </p:grpSpPr>
        <p:sp>
          <p:nvSpPr>
            <p:cNvPr id="7" name="Freeform 7"/>
            <p:cNvSpPr/>
            <p:nvPr/>
          </p:nvSpPr>
          <p:spPr>
            <a:xfrm>
              <a:off x="0" y="800217"/>
              <a:ext cx="7359843" cy="1861391"/>
            </a:xfrm>
            <a:custGeom>
              <a:avLst/>
              <a:gdLst/>
              <a:ahLst/>
              <a:cxnLst/>
              <a:rect l="l" t="t" r="r" b="b"/>
              <a:pathLst>
                <a:path w="7359843" h="1861391">
                  <a:moveTo>
                    <a:pt x="0" y="0"/>
                  </a:moveTo>
                  <a:lnTo>
                    <a:pt x="7359843" y="0"/>
                  </a:lnTo>
                  <a:lnTo>
                    <a:pt x="7359843" y="1861391"/>
                  </a:lnTo>
                  <a:lnTo>
                    <a:pt x="0" y="1861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79304" cy="800217"/>
            </a:xfrm>
            <a:custGeom>
              <a:avLst/>
              <a:gdLst/>
              <a:ahLst/>
              <a:cxnLst/>
              <a:rect l="l" t="t" r="r" b="b"/>
              <a:pathLst>
                <a:path w="2579304" h="800217">
                  <a:moveTo>
                    <a:pt x="0" y="0"/>
                  </a:moveTo>
                  <a:lnTo>
                    <a:pt x="2579304" y="0"/>
                  </a:lnTo>
                  <a:lnTo>
                    <a:pt x="2579304" y="800217"/>
                  </a:lnTo>
                  <a:lnTo>
                    <a:pt x="0" y="800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84843" y="578033"/>
            <a:ext cx="7118760" cy="2774862"/>
            <a:chOff x="0" y="0"/>
            <a:chExt cx="9491680" cy="3699816"/>
          </a:xfrm>
        </p:grpSpPr>
        <p:sp>
          <p:nvSpPr>
            <p:cNvPr id="10" name="Freeform 10"/>
            <p:cNvSpPr/>
            <p:nvPr/>
          </p:nvSpPr>
          <p:spPr>
            <a:xfrm>
              <a:off x="0" y="594513"/>
              <a:ext cx="9491680" cy="3105303"/>
            </a:xfrm>
            <a:custGeom>
              <a:avLst/>
              <a:gdLst/>
              <a:ahLst/>
              <a:cxnLst/>
              <a:rect l="l" t="t" r="r" b="b"/>
              <a:pathLst>
                <a:path w="9491680" h="3105303">
                  <a:moveTo>
                    <a:pt x="0" y="0"/>
                  </a:moveTo>
                  <a:lnTo>
                    <a:pt x="9491680" y="0"/>
                  </a:lnTo>
                  <a:lnTo>
                    <a:pt x="9491680" y="3105303"/>
                  </a:lnTo>
                  <a:lnTo>
                    <a:pt x="0" y="3105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5711226" cy="594513"/>
            </a:xfrm>
            <a:custGeom>
              <a:avLst/>
              <a:gdLst/>
              <a:ahLst/>
              <a:cxnLst/>
              <a:rect l="l" t="t" r="r" b="b"/>
              <a:pathLst>
                <a:path w="5711226" h="594513">
                  <a:moveTo>
                    <a:pt x="0" y="0"/>
                  </a:moveTo>
                  <a:lnTo>
                    <a:pt x="5711226" y="0"/>
                  </a:lnTo>
                  <a:lnTo>
                    <a:pt x="5711226" y="594513"/>
                  </a:lnTo>
                  <a:lnTo>
                    <a:pt x="0" y="594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84843" y="6769608"/>
            <a:ext cx="12093122" cy="2894623"/>
            <a:chOff x="0" y="0"/>
            <a:chExt cx="16124162" cy="3859498"/>
          </a:xfrm>
        </p:grpSpPr>
        <p:sp>
          <p:nvSpPr>
            <p:cNvPr id="13" name="Freeform 13"/>
            <p:cNvSpPr/>
            <p:nvPr/>
          </p:nvSpPr>
          <p:spPr>
            <a:xfrm>
              <a:off x="0" y="1501950"/>
              <a:ext cx="16124162" cy="2357548"/>
            </a:xfrm>
            <a:custGeom>
              <a:avLst/>
              <a:gdLst/>
              <a:ahLst/>
              <a:cxnLst/>
              <a:rect l="l" t="t" r="r" b="b"/>
              <a:pathLst>
                <a:path w="16124162" h="2357548">
                  <a:moveTo>
                    <a:pt x="0" y="0"/>
                  </a:moveTo>
                  <a:lnTo>
                    <a:pt x="16124162" y="0"/>
                  </a:lnTo>
                  <a:lnTo>
                    <a:pt x="16124162" y="2357548"/>
                  </a:lnTo>
                  <a:lnTo>
                    <a:pt x="0" y="2357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778342" cy="1501950"/>
            </a:xfrm>
            <a:custGeom>
              <a:avLst/>
              <a:gdLst/>
              <a:ahLst/>
              <a:cxnLst/>
              <a:rect l="l" t="t" r="r" b="b"/>
              <a:pathLst>
                <a:path w="3778342" h="1501950">
                  <a:moveTo>
                    <a:pt x="0" y="0"/>
                  </a:moveTo>
                  <a:lnTo>
                    <a:pt x="3778342" y="0"/>
                  </a:lnTo>
                  <a:lnTo>
                    <a:pt x="3778342" y="1501950"/>
                  </a:lnTo>
                  <a:lnTo>
                    <a:pt x="0" y="1501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8005698" y="4338630"/>
            <a:ext cx="8704206" cy="966192"/>
          </a:xfrm>
          <a:custGeom>
            <a:avLst/>
            <a:gdLst/>
            <a:ahLst/>
            <a:cxnLst/>
            <a:rect l="l" t="t" r="r" b="b"/>
            <a:pathLst>
              <a:path w="8704206" h="966192">
                <a:moveTo>
                  <a:pt x="0" y="0"/>
                </a:moveTo>
                <a:lnTo>
                  <a:pt x="8704206" y="0"/>
                </a:lnTo>
                <a:lnTo>
                  <a:pt x="8704206" y="966193"/>
                </a:lnTo>
                <a:lnTo>
                  <a:pt x="0" y="9661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005698" y="3637232"/>
            <a:ext cx="2847678" cy="701398"/>
          </a:xfrm>
          <a:custGeom>
            <a:avLst/>
            <a:gdLst/>
            <a:ahLst/>
            <a:cxnLst/>
            <a:rect l="l" t="t" r="r" b="b"/>
            <a:pathLst>
              <a:path w="2847678" h="701398">
                <a:moveTo>
                  <a:pt x="0" y="0"/>
                </a:moveTo>
                <a:lnTo>
                  <a:pt x="2847678" y="0"/>
                </a:lnTo>
                <a:lnTo>
                  <a:pt x="2847678" y="701398"/>
                </a:lnTo>
                <a:lnTo>
                  <a:pt x="0" y="7013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631404" y="6600223"/>
            <a:ext cx="11302486" cy="811183"/>
          </a:xfrm>
          <a:custGeom>
            <a:avLst/>
            <a:gdLst/>
            <a:ahLst/>
            <a:cxnLst/>
            <a:rect l="l" t="t" r="r" b="b"/>
            <a:pathLst>
              <a:path w="11302486" h="811183">
                <a:moveTo>
                  <a:pt x="0" y="0"/>
                </a:moveTo>
                <a:lnTo>
                  <a:pt x="11302485" y="0"/>
                </a:lnTo>
                <a:lnTo>
                  <a:pt x="11302485" y="811183"/>
                </a:lnTo>
                <a:lnTo>
                  <a:pt x="0" y="811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007533" y="5830856"/>
            <a:ext cx="2926356" cy="769367"/>
          </a:xfrm>
          <a:custGeom>
            <a:avLst/>
            <a:gdLst/>
            <a:ahLst/>
            <a:cxnLst/>
            <a:rect l="l" t="t" r="r" b="b"/>
            <a:pathLst>
              <a:path w="2926356" h="769367">
                <a:moveTo>
                  <a:pt x="0" y="0"/>
                </a:moveTo>
                <a:lnTo>
                  <a:pt x="2926356" y="0"/>
                </a:lnTo>
                <a:lnTo>
                  <a:pt x="2926356" y="769367"/>
                </a:lnTo>
                <a:lnTo>
                  <a:pt x="0" y="7693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841" t="-307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2649" y="2251266"/>
            <a:ext cx="949713" cy="876110"/>
          </a:xfrm>
          <a:custGeom>
            <a:avLst/>
            <a:gdLst/>
            <a:ahLst/>
            <a:cxnLst/>
            <a:rect l="l" t="t" r="r" b="b"/>
            <a:pathLst>
              <a:path w="949713" h="876110">
                <a:moveTo>
                  <a:pt x="0" y="0"/>
                </a:moveTo>
                <a:lnTo>
                  <a:pt x="949713" y="0"/>
                </a:lnTo>
                <a:lnTo>
                  <a:pt x="949713" y="876110"/>
                </a:lnTo>
                <a:lnTo>
                  <a:pt x="0" y="876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2649" y="3347774"/>
            <a:ext cx="949713" cy="876110"/>
          </a:xfrm>
          <a:custGeom>
            <a:avLst/>
            <a:gdLst/>
            <a:ahLst/>
            <a:cxnLst/>
            <a:rect l="l" t="t" r="r" b="b"/>
            <a:pathLst>
              <a:path w="949713" h="876110">
                <a:moveTo>
                  <a:pt x="0" y="0"/>
                </a:moveTo>
                <a:lnTo>
                  <a:pt x="949713" y="0"/>
                </a:lnTo>
                <a:lnTo>
                  <a:pt x="949713" y="876110"/>
                </a:lnTo>
                <a:lnTo>
                  <a:pt x="0" y="876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82649" y="4444282"/>
            <a:ext cx="949713" cy="876110"/>
          </a:xfrm>
          <a:custGeom>
            <a:avLst/>
            <a:gdLst/>
            <a:ahLst/>
            <a:cxnLst/>
            <a:rect l="l" t="t" r="r" b="b"/>
            <a:pathLst>
              <a:path w="949713" h="876110">
                <a:moveTo>
                  <a:pt x="0" y="0"/>
                </a:moveTo>
                <a:lnTo>
                  <a:pt x="949713" y="0"/>
                </a:lnTo>
                <a:lnTo>
                  <a:pt x="949713" y="876109"/>
                </a:lnTo>
                <a:lnTo>
                  <a:pt x="0" y="876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82649" y="5536500"/>
            <a:ext cx="949713" cy="876110"/>
          </a:xfrm>
          <a:custGeom>
            <a:avLst/>
            <a:gdLst/>
            <a:ahLst/>
            <a:cxnLst/>
            <a:rect l="l" t="t" r="r" b="b"/>
            <a:pathLst>
              <a:path w="949713" h="876110">
                <a:moveTo>
                  <a:pt x="0" y="0"/>
                </a:moveTo>
                <a:lnTo>
                  <a:pt x="949713" y="0"/>
                </a:lnTo>
                <a:lnTo>
                  <a:pt x="949713" y="876109"/>
                </a:lnTo>
                <a:lnTo>
                  <a:pt x="0" y="876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82649" y="6628718"/>
            <a:ext cx="949713" cy="876110"/>
          </a:xfrm>
          <a:custGeom>
            <a:avLst/>
            <a:gdLst/>
            <a:ahLst/>
            <a:cxnLst/>
            <a:rect l="l" t="t" r="r" b="b"/>
            <a:pathLst>
              <a:path w="949713" h="876110">
                <a:moveTo>
                  <a:pt x="0" y="0"/>
                </a:moveTo>
                <a:lnTo>
                  <a:pt x="949713" y="0"/>
                </a:lnTo>
                <a:lnTo>
                  <a:pt x="949713" y="876110"/>
                </a:lnTo>
                <a:lnTo>
                  <a:pt x="0" y="876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82649" y="7720936"/>
            <a:ext cx="949713" cy="876110"/>
          </a:xfrm>
          <a:custGeom>
            <a:avLst/>
            <a:gdLst/>
            <a:ahLst/>
            <a:cxnLst/>
            <a:rect l="l" t="t" r="r" b="b"/>
            <a:pathLst>
              <a:path w="949713" h="876110">
                <a:moveTo>
                  <a:pt x="0" y="0"/>
                </a:moveTo>
                <a:lnTo>
                  <a:pt x="949713" y="0"/>
                </a:lnTo>
                <a:lnTo>
                  <a:pt x="949713" y="876110"/>
                </a:lnTo>
                <a:lnTo>
                  <a:pt x="0" y="876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2649" y="8813154"/>
            <a:ext cx="949713" cy="876110"/>
          </a:xfrm>
          <a:custGeom>
            <a:avLst/>
            <a:gdLst/>
            <a:ahLst/>
            <a:cxnLst/>
            <a:rect l="l" t="t" r="r" b="b"/>
            <a:pathLst>
              <a:path w="949713" h="876110">
                <a:moveTo>
                  <a:pt x="0" y="0"/>
                </a:moveTo>
                <a:lnTo>
                  <a:pt x="949713" y="0"/>
                </a:lnTo>
                <a:lnTo>
                  <a:pt x="949713" y="876110"/>
                </a:lnTo>
                <a:lnTo>
                  <a:pt x="0" y="876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18288000" cy="1889316"/>
            <a:chOff x="0" y="0"/>
            <a:chExt cx="4816593" cy="4975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497598"/>
            </a:xfrm>
            <a:custGeom>
              <a:avLst/>
              <a:gdLst/>
              <a:ahLst/>
              <a:cxnLst/>
              <a:rect l="l" t="t" r="r" b="b"/>
              <a:pathLst>
                <a:path w="4816592" h="497598">
                  <a:moveTo>
                    <a:pt x="0" y="0"/>
                  </a:moveTo>
                  <a:lnTo>
                    <a:pt x="4816592" y="0"/>
                  </a:lnTo>
                  <a:lnTo>
                    <a:pt x="4816592" y="497598"/>
                  </a:lnTo>
                  <a:lnTo>
                    <a:pt x="0" y="497598"/>
                  </a:lnTo>
                  <a:close/>
                </a:path>
              </a:pathLst>
            </a:custGeom>
            <a:solidFill>
              <a:srgbClr val="F2EF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816593" cy="5356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45050" y="319087"/>
            <a:ext cx="15829931" cy="112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4"/>
              </a:lnSpc>
            </a:pPr>
            <a:r>
              <a:rPr lang="en-US" sz="6617" b="1" dirty="0">
                <a:solidFill>
                  <a:srgbClr val="09244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BENEFITS OF A STRONG ECONOMY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58204" y="3281099"/>
            <a:ext cx="13715196" cy="1056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35"/>
              </a:lnSpc>
              <a:spcBef>
                <a:spcPct val="0"/>
              </a:spcBef>
            </a:pPr>
            <a:r>
              <a:rPr lang="en-US" sz="3025" dirty="0">
                <a:solidFill>
                  <a:srgbClr val="09244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PROVIDES WORK OPPORTUNITIES, WHICH HELPS IMPROVE INDIVIDUALS SELF-ESTEEM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58204" y="4632729"/>
            <a:ext cx="10037839" cy="504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35"/>
              </a:lnSpc>
              <a:spcBef>
                <a:spcPct val="0"/>
              </a:spcBef>
            </a:pPr>
            <a:r>
              <a:rPr lang="en-US" sz="3025" dirty="0">
                <a:solidFill>
                  <a:srgbClr val="09244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HELPS WITH MENTAL HEALTH CHALLENGES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58204" y="7893946"/>
            <a:ext cx="10819596" cy="504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35"/>
              </a:lnSpc>
              <a:spcBef>
                <a:spcPct val="0"/>
              </a:spcBef>
            </a:pPr>
            <a:r>
              <a:rPr lang="en-US" sz="3025" dirty="0">
                <a:solidFill>
                  <a:srgbClr val="09244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ALLOWS OPPORTUNITIES TO REDUCE TAXES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58204" y="8746479"/>
            <a:ext cx="15003622" cy="1056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35"/>
              </a:lnSpc>
              <a:spcBef>
                <a:spcPct val="0"/>
              </a:spcBef>
            </a:pPr>
            <a:r>
              <a:rPr lang="en-US" sz="3025">
                <a:solidFill>
                  <a:srgbClr val="09244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PROVIDES MORE FUNDING FOR EDUCATION, SOCIAL SERVICES, AFFORDABLE HOUSING, HOMELESSNESS, WATER, ENERGY AND MORE</a:t>
            </a:r>
          </a:p>
        </p:txBody>
      </p:sp>
      <p:sp>
        <p:nvSpPr>
          <p:cNvPr id="17" name="Freeform 17"/>
          <p:cNvSpPr/>
          <p:nvPr/>
        </p:nvSpPr>
        <p:spPr>
          <a:xfrm flipH="1">
            <a:off x="10134600" y="-1057606"/>
            <a:ext cx="11825885" cy="11879885"/>
          </a:xfrm>
          <a:custGeom>
            <a:avLst/>
            <a:gdLst/>
            <a:ahLst/>
            <a:cxnLst/>
            <a:rect l="l" t="t" r="r" b="b"/>
            <a:pathLst>
              <a:path w="11825885" h="11879885">
                <a:moveTo>
                  <a:pt x="11825885" y="0"/>
                </a:moveTo>
                <a:lnTo>
                  <a:pt x="0" y="0"/>
                </a:lnTo>
                <a:lnTo>
                  <a:pt x="0" y="11879885"/>
                </a:lnTo>
                <a:lnTo>
                  <a:pt x="11825885" y="11879885"/>
                </a:lnTo>
                <a:lnTo>
                  <a:pt x="11825885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t="-11011" r="-111965" b="-297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58204" y="2431670"/>
            <a:ext cx="10038584" cy="537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99"/>
              </a:lnSpc>
              <a:spcBef>
                <a:spcPct val="0"/>
              </a:spcBef>
            </a:pPr>
            <a:r>
              <a:rPr lang="en-US" sz="3214" dirty="0">
                <a:solidFill>
                  <a:srgbClr val="09244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HELPS FAMILIES BE SELF-SUFFICIENT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58204" y="5707379"/>
            <a:ext cx="8685996" cy="504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35"/>
              </a:lnSpc>
              <a:spcBef>
                <a:spcPct val="0"/>
              </a:spcBef>
            </a:pPr>
            <a:r>
              <a:rPr lang="en-US" sz="3025" dirty="0">
                <a:solidFill>
                  <a:srgbClr val="09244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LOWERS THE STATE COST OF MEDICAID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58204" y="6800662"/>
            <a:ext cx="8392789" cy="504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35"/>
              </a:lnSpc>
              <a:spcBef>
                <a:spcPct val="0"/>
              </a:spcBef>
            </a:pPr>
            <a:r>
              <a:rPr lang="en-US" sz="3025" dirty="0">
                <a:solidFill>
                  <a:srgbClr val="09244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LEADS TO HAPPIER INDIVIDUALS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577475"/>
            <a:chOff x="0" y="0"/>
            <a:chExt cx="2833290" cy="3993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399318"/>
            </a:xfrm>
            <a:custGeom>
              <a:avLst/>
              <a:gdLst/>
              <a:ahLst/>
              <a:cxnLst/>
              <a:rect l="l" t="t" r="r" b="b"/>
              <a:pathLst>
                <a:path w="2833290" h="399318">
                  <a:moveTo>
                    <a:pt x="0" y="0"/>
                  </a:moveTo>
                  <a:lnTo>
                    <a:pt x="2833290" y="0"/>
                  </a:lnTo>
                  <a:lnTo>
                    <a:pt x="2833290" y="399318"/>
                  </a:lnTo>
                  <a:lnTo>
                    <a:pt x="0" y="399318"/>
                  </a:lnTo>
                  <a:close/>
                </a:path>
              </a:pathLst>
            </a:custGeom>
            <a:blipFill>
              <a:blip r:embed="rId2"/>
              <a:stretch>
                <a:fillRect t="-195641" b="-1776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4762" y="2164"/>
            <a:ext cx="18288000" cy="2577475"/>
            <a:chOff x="0" y="0"/>
            <a:chExt cx="4816593" cy="6788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78841"/>
            </a:xfrm>
            <a:custGeom>
              <a:avLst/>
              <a:gdLst/>
              <a:ahLst/>
              <a:cxnLst/>
              <a:rect l="l" t="t" r="r" b="b"/>
              <a:pathLst>
                <a:path w="4816592" h="678841">
                  <a:moveTo>
                    <a:pt x="0" y="0"/>
                  </a:moveTo>
                  <a:lnTo>
                    <a:pt x="4816592" y="0"/>
                  </a:lnTo>
                  <a:lnTo>
                    <a:pt x="4816592" y="678841"/>
                  </a:lnTo>
                  <a:lnTo>
                    <a:pt x="0" y="678841"/>
                  </a:lnTo>
                  <a:close/>
                </a:path>
              </a:pathLst>
            </a:custGeom>
            <a:solidFill>
              <a:srgbClr val="DCD7CE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16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81000" y="-135780"/>
            <a:ext cx="10905562" cy="258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47"/>
              </a:lnSpc>
            </a:pPr>
            <a:r>
              <a:rPr lang="en-US" sz="11500" b="1" dirty="0">
                <a:solidFill>
                  <a:srgbClr val="12325D"/>
                </a:solidFill>
                <a:latin typeface="Helvetica" pitchFamily="2" charset="0"/>
                <a:cs typeface="Angsana New" panose="02020603050405020304" pitchFamily="18" charset="-34"/>
              </a:rPr>
              <a:t>2021-2023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39238" y="4140496"/>
            <a:ext cx="9525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2576841" y="2988146"/>
            <a:ext cx="15601057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H.B. 86 Social Security Tax Amendments, eliminated income tax on some social security income, benefitting many Utah seniors living on a fixed income.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0286" y="2825092"/>
            <a:ext cx="2315877" cy="1057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749"/>
              </a:lnSpc>
            </a:pPr>
            <a:r>
              <a:rPr lang="en-US" sz="6249" dirty="0">
                <a:solidFill>
                  <a:srgbClr val="092449"/>
                </a:solidFill>
                <a:latin typeface="Raleway" pitchFamily="2" charset="77"/>
                <a:ea typeface="Baskerville" panose="02020502070401020303" pitchFamily="18" charset="0"/>
              </a:rPr>
              <a:t>2021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0287" y="5157766"/>
            <a:ext cx="2026554" cy="1028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749"/>
              </a:lnSpc>
            </a:pPr>
            <a:r>
              <a:rPr lang="en-US" sz="6249" dirty="0">
                <a:solidFill>
                  <a:srgbClr val="092449"/>
                </a:solidFill>
                <a:latin typeface="Raleway" pitchFamily="2" charset="77"/>
              </a:rPr>
              <a:t>2022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76841" y="5076825"/>
            <a:ext cx="15484130" cy="215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b="1" dirty="0">
                <a:solidFill>
                  <a:schemeClr val="tx2">
                    <a:lumMod val="50000"/>
                  </a:schemeClr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S.B. 59 Tax Amendments reduced the </a:t>
            </a:r>
            <a:r>
              <a:rPr lang="en-US" sz="3099" b="1" dirty="0">
                <a:solidFill>
                  <a:schemeClr val="tx2">
                    <a:lumMod val="50000"/>
                  </a:schemeClr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individual and corporate income tax rate for all Utahns from 4.95% to 4.85%, increased the eligibility for a social security tax credit for seniors and established an earned income tax credit.</a:t>
            </a:r>
          </a:p>
          <a:p>
            <a:pPr algn="l">
              <a:lnSpc>
                <a:spcPts val="4339"/>
              </a:lnSpc>
            </a:pPr>
            <a:endParaRPr lang="en-US" sz="3099" dirty="0">
              <a:solidFill>
                <a:srgbClr val="092449"/>
              </a:solidFill>
              <a:latin typeface="Raleway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50287" y="7965232"/>
            <a:ext cx="2325402" cy="102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49"/>
              </a:lnSpc>
            </a:pPr>
            <a:r>
              <a:rPr lang="en-US" sz="6249" dirty="0">
                <a:solidFill>
                  <a:srgbClr val="092449"/>
                </a:solidFill>
                <a:latin typeface="Raleway" pitchFamily="2" charset="77"/>
              </a:rPr>
              <a:t>2023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76841" y="7536607"/>
            <a:ext cx="15003720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b="1" dirty="0">
                <a:solidFill>
                  <a:schemeClr val="tx2">
                    <a:lumMod val="75000"/>
                  </a:schemeClr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H.B. 170 Child Tax Credit Revisions created a double dependent exemption for children one to three years old.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39238" y="3900466"/>
            <a:ext cx="952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endParaRPr/>
          </a:p>
        </p:txBody>
      </p:sp>
      <p:sp>
        <p:nvSpPr>
          <p:cNvPr id="16" name="AutoShape 16"/>
          <p:cNvSpPr/>
          <p:nvPr/>
        </p:nvSpPr>
        <p:spPr>
          <a:xfrm flipV="1">
            <a:off x="-112164" y="7236822"/>
            <a:ext cx="18283237" cy="0"/>
          </a:xfrm>
          <a:prstGeom prst="line">
            <a:avLst/>
          </a:prstGeom>
          <a:ln w="104775" cap="flat">
            <a:solidFill>
              <a:srgbClr val="0924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576841" y="8202379"/>
            <a:ext cx="15413794" cy="224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endParaRPr dirty="0">
              <a:solidFill>
                <a:schemeClr val="tx2">
                  <a:lumMod val="75000"/>
                </a:schemeClr>
              </a:solidFill>
            </a:endParaRPr>
          </a:p>
          <a:p>
            <a:pPr algn="l">
              <a:lnSpc>
                <a:spcPts val="4339"/>
              </a:lnSpc>
            </a:pPr>
            <a:r>
              <a:rPr lang="en-US" sz="3099" b="1" dirty="0">
                <a:solidFill>
                  <a:schemeClr val="tx2">
                    <a:lumMod val="75000"/>
                  </a:schemeClr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H.B. 130 Adoption Tax Credit enacted an income tax credit for expenses related to the adoption of a child. </a:t>
            </a:r>
          </a:p>
          <a:p>
            <a:pPr algn="l">
              <a:lnSpc>
                <a:spcPts val="4339"/>
              </a:lnSpc>
            </a:pPr>
            <a:endParaRPr lang="en-US" sz="3099" dirty="0">
              <a:solidFill>
                <a:srgbClr val="092449"/>
              </a:solidFill>
              <a:latin typeface="Raleway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572000" y="1450682"/>
            <a:ext cx="15693292" cy="112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sz="8000" i="1" dirty="0">
                <a:solidFill>
                  <a:srgbClr val="12325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TRACK RECORD</a:t>
            </a:r>
          </a:p>
        </p:txBody>
      </p:sp>
      <p:sp>
        <p:nvSpPr>
          <p:cNvPr id="19" name="AutoShape 19"/>
          <p:cNvSpPr/>
          <p:nvPr/>
        </p:nvSpPr>
        <p:spPr>
          <a:xfrm flipV="1">
            <a:off x="-9525" y="4627224"/>
            <a:ext cx="18283237" cy="0"/>
          </a:xfrm>
          <a:prstGeom prst="line">
            <a:avLst/>
          </a:prstGeom>
          <a:ln w="104775" cap="flat">
            <a:solidFill>
              <a:srgbClr val="0924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7773"/>
            <a:ext cx="18288000" cy="2510771"/>
          </a:xfrm>
          <a:custGeom>
            <a:avLst/>
            <a:gdLst/>
            <a:ahLst/>
            <a:cxnLst/>
            <a:rect l="l" t="t" r="r" b="b"/>
            <a:pathLst>
              <a:path w="18288000" h="2510771">
                <a:moveTo>
                  <a:pt x="0" y="0"/>
                </a:moveTo>
                <a:lnTo>
                  <a:pt x="18288000" y="0"/>
                </a:lnTo>
                <a:lnTo>
                  <a:pt x="18288000" y="2510771"/>
                </a:lnTo>
                <a:lnTo>
                  <a:pt x="0" y="2510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0692" b="-439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-114148"/>
            <a:ext cx="18288000" cy="2487146"/>
            <a:chOff x="0" y="0"/>
            <a:chExt cx="4816593" cy="6550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655051"/>
            </a:xfrm>
            <a:custGeom>
              <a:avLst/>
              <a:gdLst/>
              <a:ahLst/>
              <a:cxnLst/>
              <a:rect l="l" t="t" r="r" b="b"/>
              <a:pathLst>
                <a:path w="4816592" h="655051">
                  <a:moveTo>
                    <a:pt x="0" y="0"/>
                  </a:moveTo>
                  <a:lnTo>
                    <a:pt x="4816592" y="0"/>
                  </a:lnTo>
                  <a:lnTo>
                    <a:pt x="4816592" y="655051"/>
                  </a:lnTo>
                  <a:lnTo>
                    <a:pt x="0" y="655051"/>
                  </a:lnTo>
                  <a:close/>
                </a:path>
              </a:pathLst>
            </a:custGeom>
            <a:solidFill>
              <a:srgbClr val="F2EFEB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693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381104"/>
            <a:ext cx="18288000" cy="1905896"/>
            <a:chOff x="0" y="0"/>
            <a:chExt cx="4816593" cy="5019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01964"/>
            </a:xfrm>
            <a:custGeom>
              <a:avLst/>
              <a:gdLst/>
              <a:ahLst/>
              <a:cxnLst/>
              <a:rect l="l" t="t" r="r" b="b"/>
              <a:pathLst>
                <a:path w="4816592" h="501964">
                  <a:moveTo>
                    <a:pt x="0" y="0"/>
                  </a:moveTo>
                  <a:lnTo>
                    <a:pt x="4816592" y="0"/>
                  </a:lnTo>
                  <a:lnTo>
                    <a:pt x="4816592" y="501964"/>
                  </a:lnTo>
                  <a:lnTo>
                    <a:pt x="0" y="501964"/>
                  </a:lnTo>
                  <a:close/>
                </a:path>
              </a:pathLst>
            </a:custGeom>
            <a:solidFill>
              <a:srgbClr val="F2EF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5305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71866" y="8657329"/>
            <a:ext cx="17573899" cy="255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3"/>
              </a:lnSpc>
            </a:pPr>
            <a:r>
              <a:rPr lang="en-US" sz="3200" b="1" dirty="0">
                <a:solidFill>
                  <a:srgbClr val="09244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OVER THE PAST FOUR YEARS, THE LEGISLATURE HAS REDUCED TAXES BY MORE THAN 1.3 BILLION, PROVIDING MORE FINANCIAL FREEDOM FOR UTAHNS </a:t>
            </a:r>
          </a:p>
          <a:p>
            <a:pPr algn="l">
              <a:lnSpc>
                <a:spcPts val="5093"/>
              </a:lnSpc>
            </a:pPr>
            <a:endParaRPr lang="en-US" sz="3637" dirty="0">
              <a:solidFill>
                <a:srgbClr val="092449"/>
              </a:solidFill>
              <a:latin typeface="Playfair Display SC Bold"/>
            </a:endParaRPr>
          </a:p>
          <a:p>
            <a:pPr algn="l">
              <a:lnSpc>
                <a:spcPts val="5093"/>
              </a:lnSpc>
            </a:pPr>
            <a:endParaRPr lang="en-US" sz="3637" dirty="0">
              <a:solidFill>
                <a:srgbClr val="092449"/>
              </a:solidFill>
              <a:latin typeface="Playfair Display SC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8600" y="202422"/>
            <a:ext cx="15525912" cy="1226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16"/>
              </a:lnSpc>
            </a:pPr>
            <a:r>
              <a:rPr lang="en-US" sz="7225" b="1" dirty="0">
                <a:solidFill>
                  <a:srgbClr val="09244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2024 LEGISLATIVE HIGHLIGHTS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4332" y="3872864"/>
            <a:ext cx="16868966" cy="1270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4" lvl="1" indent="-388617" algn="l">
              <a:lnSpc>
                <a:spcPts val="5039"/>
              </a:lnSpc>
              <a:buFont typeface="Arial"/>
              <a:buChar char="•"/>
            </a:pPr>
            <a:r>
              <a:rPr lang="en-US" sz="3599" b="1" dirty="0">
                <a:solidFill>
                  <a:srgbClr val="092449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 </a:t>
            </a:r>
            <a:r>
              <a:rPr lang="en-US" sz="3599" b="1" dirty="0">
                <a:solidFill>
                  <a:schemeClr val="tx2">
                    <a:lumMod val="75000"/>
                  </a:schemeClr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S.B. 69 </a:t>
            </a:r>
            <a:r>
              <a:rPr lang="en-US" sz="3599" b="1" dirty="0">
                <a:solidFill>
                  <a:srgbClr val="092449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Income Tax Amendments reduced all Utahns’ income tax rate from 4.65% to 4.55%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4332" y="5086350"/>
            <a:ext cx="16868966" cy="3124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endParaRPr dirty="0"/>
          </a:p>
          <a:p>
            <a:pPr marL="798823" lvl="1" indent="-399411" algn="l">
              <a:lnSpc>
                <a:spcPts val="5179"/>
              </a:lnSpc>
              <a:buFont typeface="Arial"/>
              <a:buChar char="•"/>
            </a:pPr>
            <a:r>
              <a:rPr lang="en-US" sz="3699" b="1" dirty="0">
                <a:solidFill>
                  <a:schemeClr val="tx2">
                    <a:lumMod val="75000"/>
                  </a:schemeClr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H.B. 153 </a:t>
            </a:r>
            <a:r>
              <a:rPr lang="en-US" sz="3699" b="1" dirty="0">
                <a:solidFill>
                  <a:srgbClr val="092449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Child Care Revisions expanded the $1,000 child tax credit by allowing families to use the credit for children up to age five, making Utah an even more family-friendly place to live.</a:t>
            </a:r>
          </a:p>
          <a:p>
            <a:pPr algn="l">
              <a:lnSpc>
                <a:spcPts val="5179"/>
              </a:lnSpc>
            </a:pPr>
            <a:endParaRPr lang="en-US" sz="3699" dirty="0">
              <a:solidFill>
                <a:srgbClr val="092449"/>
              </a:solidFill>
              <a:latin typeface="Raleway Bold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1866" y="1482835"/>
            <a:ext cx="12382049" cy="449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3200" b="1" i="1" dirty="0">
                <a:solidFill>
                  <a:srgbClr val="000000"/>
                </a:solidFill>
                <a:latin typeface="HELVETICA OBLIQUE" pitchFamily="2" charset="0"/>
                <a:ea typeface="Baskerville" panose="02020502070401020303" pitchFamily="18" charset="0"/>
              </a:rPr>
              <a:t> </a:t>
            </a:r>
            <a:r>
              <a:rPr lang="en-US" sz="3200" b="1" i="1" dirty="0">
                <a:solidFill>
                  <a:srgbClr val="092449"/>
                </a:solidFill>
                <a:latin typeface="HELVETICA OBLIQUE" pitchFamily="2" charset="0"/>
                <a:ea typeface="Baskerville" panose="02020502070401020303" pitchFamily="18" charset="0"/>
              </a:rPr>
              <a:t>$170 million in tax relief during the General Session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1866" y="2725423"/>
            <a:ext cx="5471734" cy="782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61"/>
              </a:lnSpc>
            </a:pPr>
            <a:r>
              <a:rPr lang="en-US" sz="4615" b="1" dirty="0">
                <a:solidFill>
                  <a:srgbClr val="09244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LEGISLATION: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t="-9296" b="-929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39200" y="2658442"/>
            <a:ext cx="12700300" cy="935984"/>
            <a:chOff x="0" y="0"/>
            <a:chExt cx="3344935" cy="2465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44935" cy="246514"/>
            </a:xfrm>
            <a:custGeom>
              <a:avLst/>
              <a:gdLst/>
              <a:ahLst/>
              <a:cxnLst/>
              <a:rect l="l" t="t" r="r" b="b"/>
              <a:pathLst>
                <a:path w="3344935" h="246514">
                  <a:moveTo>
                    <a:pt x="0" y="0"/>
                  </a:moveTo>
                  <a:lnTo>
                    <a:pt x="3344935" y="0"/>
                  </a:lnTo>
                  <a:lnTo>
                    <a:pt x="3344935" y="246514"/>
                  </a:lnTo>
                  <a:lnTo>
                    <a:pt x="0" y="246514"/>
                  </a:lnTo>
                  <a:close/>
                </a:path>
              </a:pathLst>
            </a:custGeom>
            <a:solidFill>
              <a:srgbClr val="12325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344935" cy="275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139200" y="4505304"/>
            <a:ext cx="10521706" cy="935984"/>
            <a:chOff x="0" y="0"/>
            <a:chExt cx="2771149" cy="2465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71149" cy="246514"/>
            </a:xfrm>
            <a:custGeom>
              <a:avLst/>
              <a:gdLst/>
              <a:ahLst/>
              <a:cxnLst/>
              <a:rect l="l" t="t" r="r" b="b"/>
              <a:pathLst>
                <a:path w="2771149" h="246514">
                  <a:moveTo>
                    <a:pt x="0" y="0"/>
                  </a:moveTo>
                  <a:lnTo>
                    <a:pt x="2771149" y="0"/>
                  </a:lnTo>
                  <a:lnTo>
                    <a:pt x="2771149" y="246514"/>
                  </a:lnTo>
                  <a:lnTo>
                    <a:pt x="0" y="246514"/>
                  </a:lnTo>
                  <a:close/>
                </a:path>
              </a:pathLst>
            </a:custGeom>
            <a:solidFill>
              <a:srgbClr val="12325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771149" cy="275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139200" y="6352166"/>
            <a:ext cx="8699091" cy="935984"/>
            <a:chOff x="0" y="0"/>
            <a:chExt cx="2291119" cy="2465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91119" cy="246514"/>
            </a:xfrm>
            <a:custGeom>
              <a:avLst/>
              <a:gdLst/>
              <a:ahLst/>
              <a:cxnLst/>
              <a:rect l="l" t="t" r="r" b="b"/>
              <a:pathLst>
                <a:path w="2291119" h="246514">
                  <a:moveTo>
                    <a:pt x="0" y="0"/>
                  </a:moveTo>
                  <a:lnTo>
                    <a:pt x="2291119" y="0"/>
                  </a:lnTo>
                  <a:lnTo>
                    <a:pt x="2291119" y="246514"/>
                  </a:lnTo>
                  <a:lnTo>
                    <a:pt x="0" y="246514"/>
                  </a:lnTo>
                  <a:close/>
                </a:path>
              </a:pathLst>
            </a:custGeom>
            <a:solidFill>
              <a:srgbClr val="12325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291119" cy="275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39200" y="8199029"/>
            <a:ext cx="7004800" cy="935984"/>
            <a:chOff x="0" y="0"/>
            <a:chExt cx="1844886" cy="24651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44886" cy="246514"/>
            </a:xfrm>
            <a:custGeom>
              <a:avLst/>
              <a:gdLst/>
              <a:ahLst/>
              <a:cxnLst/>
              <a:rect l="l" t="t" r="r" b="b"/>
              <a:pathLst>
                <a:path w="1844886" h="246514">
                  <a:moveTo>
                    <a:pt x="0" y="0"/>
                  </a:moveTo>
                  <a:lnTo>
                    <a:pt x="1844886" y="0"/>
                  </a:lnTo>
                  <a:lnTo>
                    <a:pt x="1844886" y="246514"/>
                  </a:lnTo>
                  <a:lnTo>
                    <a:pt x="0" y="246514"/>
                  </a:lnTo>
                  <a:close/>
                </a:path>
              </a:pathLst>
            </a:custGeom>
            <a:solidFill>
              <a:srgbClr val="12325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844886" cy="275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856443" y="-480378"/>
            <a:ext cx="13859292" cy="2537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1"/>
              </a:lnSpc>
            </a:pPr>
            <a:endParaRPr dirty="0"/>
          </a:p>
          <a:p>
            <a:pPr algn="ctr">
              <a:lnSpc>
                <a:spcPts val="10191"/>
              </a:lnSpc>
            </a:pPr>
            <a:r>
              <a:rPr lang="en-US" sz="7279" b="1" dirty="0">
                <a:solidFill>
                  <a:srgbClr val="09244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INCOME TAX REDUCTIONS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0824" y="2824170"/>
            <a:ext cx="1636630" cy="77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549" dirty="0">
                <a:solidFill>
                  <a:srgbClr val="092449"/>
                </a:solidFill>
                <a:latin typeface="Helvetica" pitchFamily="2" charset="0"/>
              </a:rPr>
              <a:t>2018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0824" y="4671032"/>
            <a:ext cx="1636630" cy="77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549" dirty="0">
                <a:solidFill>
                  <a:srgbClr val="092449"/>
                </a:solidFill>
                <a:latin typeface="Helvetica" pitchFamily="2" charset="0"/>
              </a:rPr>
              <a:t>2022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0824" y="6517895"/>
            <a:ext cx="1636630" cy="77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549" dirty="0">
                <a:solidFill>
                  <a:srgbClr val="092449"/>
                </a:solidFill>
                <a:latin typeface="Helvetica" pitchFamily="2" charset="0"/>
              </a:rPr>
              <a:t>2023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0824" y="8364475"/>
            <a:ext cx="1636630" cy="77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549" dirty="0">
                <a:solidFill>
                  <a:srgbClr val="092449"/>
                </a:solidFill>
                <a:latin typeface="Helvetica" pitchFamily="2" charset="0"/>
              </a:rPr>
              <a:t>2024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24174" y="2824170"/>
            <a:ext cx="3687072" cy="527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b="1" dirty="0">
                <a:solidFill>
                  <a:srgbClr val="FFFFFF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5.00% to 4.95%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86089" y="4670401"/>
            <a:ext cx="2748855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b="1" dirty="0">
                <a:solidFill>
                  <a:srgbClr val="FFFFFF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4.95% to 4.85%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11581" y="6517263"/>
            <a:ext cx="2748855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b="1" dirty="0">
                <a:solidFill>
                  <a:srgbClr val="FFFFFF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4.85% to 4.65%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78486" y="8345425"/>
            <a:ext cx="2748855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b="1" dirty="0">
                <a:solidFill>
                  <a:srgbClr val="FFFFFF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4.65% to 4.55%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H="1" flipV="1">
            <a:off x="5002892" y="2892302"/>
            <a:ext cx="0" cy="6637955"/>
          </a:xfrm>
          <a:prstGeom prst="line">
            <a:avLst/>
          </a:prstGeom>
          <a:ln w="104775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4947803" y="9530257"/>
            <a:ext cx="8961175" cy="0"/>
          </a:xfrm>
          <a:prstGeom prst="line">
            <a:avLst/>
          </a:prstGeom>
          <a:ln w="104775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090322">
            <a:off x="5690068" y="3997638"/>
            <a:ext cx="6778354" cy="5540181"/>
          </a:xfrm>
          <a:custGeom>
            <a:avLst/>
            <a:gdLst/>
            <a:ahLst/>
            <a:cxnLst/>
            <a:rect l="l" t="t" r="r" b="b"/>
            <a:pathLst>
              <a:path w="6778354" h="5540181">
                <a:moveTo>
                  <a:pt x="0" y="0"/>
                </a:moveTo>
                <a:lnTo>
                  <a:pt x="6778354" y="0"/>
                </a:lnTo>
                <a:lnTo>
                  <a:pt x="6778354" y="5540181"/>
                </a:lnTo>
                <a:lnTo>
                  <a:pt x="0" y="5540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698" t="-8969" r="-5997" b="-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984912" y="879059"/>
            <a:ext cx="6654221" cy="147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21"/>
              </a:lnSpc>
            </a:pPr>
            <a:r>
              <a:rPr lang="en-US" sz="8586" b="1" dirty="0">
                <a:solidFill>
                  <a:srgbClr val="09244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ECONOMY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5002892" y="8432256"/>
            <a:ext cx="1279882" cy="979466"/>
          </a:xfrm>
          <a:prstGeom prst="line">
            <a:avLst/>
          </a:prstGeom>
          <a:ln w="1714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V="1">
            <a:off x="5917747" y="6996366"/>
            <a:ext cx="736899" cy="881005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V="1">
            <a:off x="6014267" y="7087357"/>
            <a:ext cx="837648" cy="1017220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flipV="1">
            <a:off x="6095902" y="7271082"/>
            <a:ext cx="901509" cy="1093365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 flipV="1">
            <a:off x="6441232" y="7388877"/>
            <a:ext cx="816177" cy="913445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V="1">
            <a:off x="5917747" y="6954732"/>
            <a:ext cx="523484" cy="601900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 flipV="1">
            <a:off x="8640914" y="5081655"/>
            <a:ext cx="736899" cy="881005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 flipV="1">
            <a:off x="8737433" y="5172645"/>
            <a:ext cx="837648" cy="1017220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 flipV="1">
            <a:off x="8757684" y="5356370"/>
            <a:ext cx="962893" cy="1131730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flipV="1">
            <a:off x="9164398" y="5474166"/>
            <a:ext cx="816177" cy="913445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flipV="1">
            <a:off x="8640914" y="5040021"/>
            <a:ext cx="523484" cy="601900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>
            <a:off x="8475399" y="6899309"/>
            <a:ext cx="557636" cy="137570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8282695" y="7061830"/>
            <a:ext cx="796550" cy="188677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8054945" y="7201899"/>
            <a:ext cx="1031705" cy="226533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7845424" y="7344173"/>
            <a:ext cx="1241226" cy="294374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>
            <a:off x="7609807" y="7496078"/>
            <a:ext cx="1470414" cy="371698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AutoShape 23"/>
          <p:cNvSpPr/>
          <p:nvPr/>
        </p:nvSpPr>
        <p:spPr>
          <a:xfrm>
            <a:off x="7778550" y="7783747"/>
            <a:ext cx="1239353" cy="295311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10969075" y="5147694"/>
            <a:ext cx="796550" cy="188677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>
            <a:off x="11160420" y="4984598"/>
            <a:ext cx="557636" cy="137570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AutoShape 26"/>
          <p:cNvSpPr/>
          <p:nvPr/>
        </p:nvSpPr>
        <p:spPr>
          <a:xfrm>
            <a:off x="10739966" y="5287188"/>
            <a:ext cx="1031705" cy="226533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" name="AutoShape 27"/>
          <p:cNvSpPr/>
          <p:nvPr/>
        </p:nvSpPr>
        <p:spPr>
          <a:xfrm>
            <a:off x="10530445" y="5429461"/>
            <a:ext cx="1241226" cy="294374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AutoShape 28"/>
          <p:cNvSpPr/>
          <p:nvPr/>
        </p:nvSpPr>
        <p:spPr>
          <a:xfrm>
            <a:off x="10294828" y="5581367"/>
            <a:ext cx="1470414" cy="371698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AutoShape 29"/>
          <p:cNvSpPr/>
          <p:nvPr/>
        </p:nvSpPr>
        <p:spPr>
          <a:xfrm>
            <a:off x="10463571" y="5869036"/>
            <a:ext cx="1239353" cy="295311"/>
          </a:xfrm>
          <a:prstGeom prst="line">
            <a:avLst/>
          </a:prstGeom>
          <a:ln w="571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AutoShape 30"/>
          <p:cNvSpPr/>
          <p:nvPr/>
        </p:nvSpPr>
        <p:spPr>
          <a:xfrm>
            <a:off x="6031475" y="8226771"/>
            <a:ext cx="55402" cy="275351"/>
          </a:xfrm>
          <a:prstGeom prst="line">
            <a:avLst/>
          </a:prstGeom>
          <a:ln w="11430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 flipV="1">
            <a:off x="11318974" y="3993848"/>
            <a:ext cx="1322732" cy="920777"/>
          </a:xfrm>
          <a:prstGeom prst="line">
            <a:avLst/>
          </a:prstGeom>
          <a:ln w="171450" cap="flat">
            <a:solidFill>
              <a:srgbClr val="1232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629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76822" y="7215863"/>
            <a:ext cx="8549084" cy="2140010"/>
            <a:chOff x="0" y="0"/>
            <a:chExt cx="11398779" cy="2853347"/>
          </a:xfrm>
        </p:grpSpPr>
        <p:sp>
          <p:nvSpPr>
            <p:cNvPr id="4" name="AutoShape 4"/>
            <p:cNvSpPr/>
            <p:nvPr/>
          </p:nvSpPr>
          <p:spPr>
            <a:xfrm>
              <a:off x="0" y="2801266"/>
              <a:ext cx="11398779" cy="0"/>
            </a:xfrm>
            <a:prstGeom prst="line">
              <a:avLst/>
            </a:prstGeom>
            <a:ln w="104162" cap="flat">
              <a:solidFill>
                <a:srgbClr val="000000">
                  <a:alpha val="3098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1874908"/>
              <a:ext cx="11398779" cy="0"/>
            </a:xfrm>
            <a:prstGeom prst="line">
              <a:avLst/>
            </a:prstGeom>
            <a:ln w="104162" cap="flat">
              <a:solidFill>
                <a:srgbClr val="000000">
                  <a:alpha val="3098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937454"/>
              <a:ext cx="11398779" cy="0"/>
            </a:xfrm>
            <a:prstGeom prst="line">
              <a:avLst/>
            </a:prstGeom>
            <a:ln w="104162" cap="flat">
              <a:solidFill>
                <a:srgbClr val="000000">
                  <a:alpha val="3098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52081"/>
              <a:ext cx="11398779" cy="0"/>
            </a:xfrm>
            <a:prstGeom prst="line">
              <a:avLst/>
            </a:prstGeom>
            <a:ln w="104162" cap="flat">
              <a:solidFill>
                <a:srgbClr val="000000">
                  <a:alpha val="3098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76822" y="4392292"/>
            <a:ext cx="8549084" cy="2140010"/>
            <a:chOff x="0" y="0"/>
            <a:chExt cx="11398779" cy="2853347"/>
          </a:xfrm>
        </p:grpSpPr>
        <p:sp>
          <p:nvSpPr>
            <p:cNvPr id="9" name="AutoShape 9"/>
            <p:cNvSpPr/>
            <p:nvPr/>
          </p:nvSpPr>
          <p:spPr>
            <a:xfrm>
              <a:off x="0" y="2801266"/>
              <a:ext cx="11398779" cy="0"/>
            </a:xfrm>
            <a:prstGeom prst="line">
              <a:avLst/>
            </a:prstGeom>
            <a:ln w="104162" cap="flat">
              <a:solidFill>
                <a:srgbClr val="000000">
                  <a:alpha val="3098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1874908"/>
              <a:ext cx="11398779" cy="0"/>
            </a:xfrm>
            <a:prstGeom prst="line">
              <a:avLst/>
            </a:prstGeom>
            <a:ln w="104162" cap="flat">
              <a:solidFill>
                <a:srgbClr val="000000">
                  <a:alpha val="3098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937454"/>
              <a:ext cx="11398779" cy="0"/>
            </a:xfrm>
            <a:prstGeom prst="line">
              <a:avLst/>
            </a:prstGeom>
            <a:ln w="104162" cap="flat">
              <a:solidFill>
                <a:srgbClr val="000000">
                  <a:alpha val="3098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52081"/>
              <a:ext cx="11398779" cy="0"/>
            </a:xfrm>
            <a:prstGeom prst="line">
              <a:avLst/>
            </a:prstGeom>
            <a:ln w="104162" cap="flat">
              <a:solidFill>
                <a:srgbClr val="000000">
                  <a:alpha val="3098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AutoShape 13"/>
          <p:cNvSpPr/>
          <p:nvPr/>
        </p:nvSpPr>
        <p:spPr>
          <a:xfrm>
            <a:off x="1576822" y="3672976"/>
            <a:ext cx="8549084" cy="0"/>
          </a:xfrm>
          <a:prstGeom prst="line">
            <a:avLst/>
          </a:prstGeom>
          <a:ln w="76200" cap="flat">
            <a:solidFill>
              <a:srgbClr val="000000">
                <a:alpha val="3098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1576822" y="2978207"/>
            <a:ext cx="8549084" cy="0"/>
          </a:xfrm>
          <a:prstGeom prst="line">
            <a:avLst/>
          </a:prstGeom>
          <a:ln w="76200" cap="flat">
            <a:solidFill>
              <a:srgbClr val="000000">
                <a:alpha val="3098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 flipV="1">
            <a:off x="1629307" y="6739549"/>
            <a:ext cx="6056351" cy="2515349"/>
          </a:xfrm>
          <a:prstGeom prst="line">
            <a:avLst/>
          </a:prstGeom>
          <a:ln w="152400" cap="flat">
            <a:solidFill>
              <a:srgbClr val="33528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flipV="1">
            <a:off x="7858367" y="3762021"/>
            <a:ext cx="1844854" cy="2905798"/>
          </a:xfrm>
          <a:prstGeom prst="line">
            <a:avLst/>
          </a:prstGeom>
          <a:ln w="152400" cap="flat">
            <a:solidFill>
              <a:srgbClr val="DF57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4798038" y="3554075"/>
            <a:ext cx="3966508" cy="1171818"/>
            <a:chOff x="0" y="0"/>
            <a:chExt cx="928947" cy="27443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28947" cy="274437"/>
            </a:xfrm>
            <a:custGeom>
              <a:avLst/>
              <a:gdLst/>
              <a:ahLst/>
              <a:cxnLst/>
              <a:rect l="l" t="t" r="r" b="b"/>
              <a:pathLst>
                <a:path w="928947" h="274437">
                  <a:moveTo>
                    <a:pt x="15615" y="0"/>
                  </a:moveTo>
                  <a:lnTo>
                    <a:pt x="913332" y="0"/>
                  </a:lnTo>
                  <a:cubicBezTo>
                    <a:pt x="921956" y="0"/>
                    <a:pt x="928947" y="6991"/>
                    <a:pt x="928947" y="15615"/>
                  </a:cubicBezTo>
                  <a:lnTo>
                    <a:pt x="928947" y="258822"/>
                  </a:lnTo>
                  <a:cubicBezTo>
                    <a:pt x="928947" y="262964"/>
                    <a:pt x="927302" y="266935"/>
                    <a:pt x="924374" y="269864"/>
                  </a:cubicBezTo>
                  <a:cubicBezTo>
                    <a:pt x="921445" y="272792"/>
                    <a:pt x="917474" y="274437"/>
                    <a:pt x="913332" y="274437"/>
                  </a:cubicBezTo>
                  <a:lnTo>
                    <a:pt x="15615" y="274437"/>
                  </a:lnTo>
                  <a:cubicBezTo>
                    <a:pt x="6991" y="274437"/>
                    <a:pt x="0" y="267446"/>
                    <a:pt x="0" y="258822"/>
                  </a:cubicBezTo>
                  <a:lnTo>
                    <a:pt x="0" y="15615"/>
                  </a:lnTo>
                  <a:cubicBezTo>
                    <a:pt x="0" y="6991"/>
                    <a:pt x="6991" y="0"/>
                    <a:pt x="15615" y="0"/>
                  </a:cubicBezTo>
                  <a:close/>
                </a:path>
              </a:pathLst>
            </a:custGeom>
            <a:solidFill>
              <a:srgbClr val="D8DE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928947" cy="303012"/>
            </a:xfrm>
            <a:prstGeom prst="rect">
              <a:avLst/>
            </a:prstGeom>
          </p:spPr>
          <p:txBody>
            <a:bodyPr lIns="50605" tIns="50605" rIns="50605" bIns="50605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747775" y="7699959"/>
            <a:ext cx="3966508" cy="1171818"/>
            <a:chOff x="0" y="0"/>
            <a:chExt cx="928947" cy="27443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28947" cy="274437"/>
            </a:xfrm>
            <a:custGeom>
              <a:avLst/>
              <a:gdLst/>
              <a:ahLst/>
              <a:cxnLst/>
              <a:rect l="l" t="t" r="r" b="b"/>
              <a:pathLst>
                <a:path w="928947" h="274437">
                  <a:moveTo>
                    <a:pt x="15615" y="0"/>
                  </a:moveTo>
                  <a:lnTo>
                    <a:pt x="913332" y="0"/>
                  </a:lnTo>
                  <a:cubicBezTo>
                    <a:pt x="921956" y="0"/>
                    <a:pt x="928947" y="6991"/>
                    <a:pt x="928947" y="15615"/>
                  </a:cubicBezTo>
                  <a:lnTo>
                    <a:pt x="928947" y="258822"/>
                  </a:lnTo>
                  <a:cubicBezTo>
                    <a:pt x="928947" y="262964"/>
                    <a:pt x="927302" y="266935"/>
                    <a:pt x="924374" y="269864"/>
                  </a:cubicBezTo>
                  <a:cubicBezTo>
                    <a:pt x="921445" y="272792"/>
                    <a:pt x="917474" y="274437"/>
                    <a:pt x="913332" y="274437"/>
                  </a:cubicBezTo>
                  <a:lnTo>
                    <a:pt x="15615" y="274437"/>
                  </a:lnTo>
                  <a:cubicBezTo>
                    <a:pt x="6991" y="274437"/>
                    <a:pt x="0" y="267446"/>
                    <a:pt x="0" y="258822"/>
                  </a:cubicBezTo>
                  <a:lnTo>
                    <a:pt x="0" y="15615"/>
                  </a:lnTo>
                  <a:cubicBezTo>
                    <a:pt x="0" y="6991"/>
                    <a:pt x="6991" y="0"/>
                    <a:pt x="15615" y="0"/>
                  </a:cubicBezTo>
                  <a:close/>
                </a:path>
              </a:pathLst>
            </a:custGeom>
            <a:solidFill>
              <a:srgbClr val="D8DE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928947" cy="303012"/>
            </a:xfrm>
            <a:prstGeom prst="rect">
              <a:avLst/>
            </a:prstGeom>
          </p:spPr>
          <p:txBody>
            <a:bodyPr lIns="50605" tIns="50605" rIns="50605" bIns="50605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5253" y="9090843"/>
            <a:ext cx="328109" cy="32810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25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671404" y="6480856"/>
            <a:ext cx="373927" cy="37392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9244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539167" y="3540726"/>
            <a:ext cx="328109" cy="32810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9244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76822" y="5111626"/>
            <a:ext cx="2675739" cy="1375143"/>
            <a:chOff x="0" y="0"/>
            <a:chExt cx="626652" cy="32205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26652" cy="322055"/>
            </a:xfrm>
            <a:custGeom>
              <a:avLst/>
              <a:gdLst/>
              <a:ahLst/>
              <a:cxnLst/>
              <a:rect l="l" t="t" r="r" b="b"/>
              <a:pathLst>
                <a:path w="626652" h="322055">
                  <a:moveTo>
                    <a:pt x="0" y="0"/>
                  </a:moveTo>
                  <a:lnTo>
                    <a:pt x="626652" y="0"/>
                  </a:lnTo>
                  <a:lnTo>
                    <a:pt x="626652" y="322055"/>
                  </a:lnTo>
                  <a:lnTo>
                    <a:pt x="0" y="322055"/>
                  </a:lnTo>
                  <a:close/>
                </a:path>
              </a:pathLst>
            </a:custGeom>
            <a:solidFill>
              <a:srgbClr val="FFFFFE"/>
            </a:solidFill>
            <a:ln w="19050" cap="sq">
              <a:solidFill>
                <a:srgbClr val="09244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626652" cy="350630"/>
            </a:xfrm>
            <a:prstGeom prst="rect">
              <a:avLst/>
            </a:prstGeom>
          </p:spPr>
          <p:txBody>
            <a:bodyPr lIns="50605" tIns="50605" rIns="50605" bIns="50605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746592" y="5892838"/>
            <a:ext cx="373927" cy="373927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52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746592" y="5310669"/>
            <a:ext cx="373927" cy="373927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57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693994" y="283268"/>
            <a:ext cx="11289586" cy="1733253"/>
            <a:chOff x="0" y="0"/>
            <a:chExt cx="2272831" cy="34894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272831" cy="348940"/>
            </a:xfrm>
            <a:custGeom>
              <a:avLst/>
              <a:gdLst/>
              <a:ahLst/>
              <a:cxnLst/>
              <a:rect l="l" t="t" r="r" b="b"/>
              <a:pathLst>
                <a:path w="2272831" h="348940">
                  <a:moveTo>
                    <a:pt x="18515" y="0"/>
                  </a:moveTo>
                  <a:lnTo>
                    <a:pt x="2254315" y="0"/>
                  </a:lnTo>
                  <a:cubicBezTo>
                    <a:pt x="2264541" y="0"/>
                    <a:pt x="2272831" y="8290"/>
                    <a:pt x="2272831" y="18515"/>
                  </a:cubicBezTo>
                  <a:lnTo>
                    <a:pt x="2272831" y="330425"/>
                  </a:lnTo>
                  <a:cubicBezTo>
                    <a:pt x="2272831" y="340651"/>
                    <a:pt x="2264541" y="348940"/>
                    <a:pt x="2254315" y="348940"/>
                  </a:cubicBezTo>
                  <a:lnTo>
                    <a:pt x="18515" y="348940"/>
                  </a:lnTo>
                  <a:cubicBezTo>
                    <a:pt x="8290" y="348940"/>
                    <a:pt x="0" y="340651"/>
                    <a:pt x="0" y="330425"/>
                  </a:cubicBezTo>
                  <a:lnTo>
                    <a:pt x="0" y="18515"/>
                  </a:lnTo>
                  <a:cubicBezTo>
                    <a:pt x="0" y="8290"/>
                    <a:pt x="8290" y="0"/>
                    <a:pt x="18515" y="0"/>
                  </a:cubicBezTo>
                  <a:close/>
                </a:path>
              </a:pathLst>
            </a:custGeom>
            <a:solidFill>
              <a:srgbClr val="DCD7CE">
                <a:alpha val="2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2272831" cy="377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5068401" y="3458825"/>
            <a:ext cx="3425781" cy="76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</a:pPr>
            <a:r>
              <a:rPr lang="en-US" sz="4000" b="1" dirty="0">
                <a:solidFill>
                  <a:srgbClr val="DF5745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$1.8 BILLION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040920" y="4092359"/>
            <a:ext cx="3425781" cy="4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2400" b="1" dirty="0">
                <a:solidFill>
                  <a:srgbClr val="DF5745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OVER 5 YEARS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018138" y="7604709"/>
            <a:ext cx="3425781" cy="76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</a:pPr>
            <a:r>
              <a:rPr lang="en-US" sz="4000" b="1" dirty="0">
                <a:solidFill>
                  <a:srgbClr val="335288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$1.6 BILLION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018138" y="8277608"/>
            <a:ext cx="3425781" cy="4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2400" b="1" dirty="0">
                <a:solidFill>
                  <a:srgbClr val="335288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OVER 10 YEARS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501625" y="3049757"/>
            <a:ext cx="5833340" cy="2613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2"/>
              </a:lnSpc>
            </a:pPr>
            <a:r>
              <a:rPr lang="en-US" sz="3200" b="1" dirty="0">
                <a:solidFill>
                  <a:srgbClr val="DF5745"/>
                </a:solidFill>
                <a:latin typeface="Helvetica" pitchFamily="2" charset="0"/>
                <a:ea typeface="Baskerville SemiBold" panose="02020502070401020303" pitchFamily="18" charset="0"/>
              </a:rPr>
              <a:t>Since the constitutional guarantees were in place, education funding increased by $1.8 billion over five years.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1464174" y="6297748"/>
            <a:ext cx="6091231" cy="2613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4"/>
              </a:lnSpc>
            </a:pPr>
            <a:r>
              <a:rPr lang="en-US" sz="3200" b="1" dirty="0">
                <a:solidFill>
                  <a:srgbClr val="335288"/>
                </a:solidFill>
                <a:latin typeface="Helvetica" pitchFamily="2" charset="0"/>
              </a:rPr>
              <a:t>It took 10 years for a similar increase with the constitutional earmark before the current guarantees were in place.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66800" y="9523557"/>
            <a:ext cx="1192057" cy="414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2460" dirty="0">
                <a:solidFill>
                  <a:srgbClr val="092449"/>
                </a:solidFill>
                <a:latin typeface="Helvetica" pitchFamily="2" charset="0"/>
              </a:rPr>
              <a:t>2012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505585" y="9542161"/>
            <a:ext cx="961116" cy="414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2460" dirty="0">
                <a:solidFill>
                  <a:srgbClr val="092449"/>
                </a:solidFill>
                <a:latin typeface="Helvetica" pitchFamily="2" charset="0"/>
              </a:rPr>
              <a:t>2021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397459" y="2170860"/>
            <a:ext cx="5367087" cy="620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7"/>
              </a:lnSpc>
            </a:pPr>
            <a:r>
              <a:rPr lang="en-US" sz="3690" b="1" dirty="0">
                <a:solidFill>
                  <a:srgbClr val="092449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EDUCATION FUNDING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197174" y="9523557"/>
            <a:ext cx="1166238" cy="414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2460" dirty="0">
                <a:solidFill>
                  <a:srgbClr val="092449"/>
                </a:solidFill>
                <a:latin typeface="Helvetica" pitchFamily="2" charset="0"/>
              </a:rPr>
              <a:t>2025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258857" y="5845213"/>
            <a:ext cx="1398694" cy="39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5"/>
              </a:lnSpc>
            </a:pPr>
            <a:r>
              <a:rPr lang="en-US" sz="2000" b="1" dirty="0">
                <a:solidFill>
                  <a:srgbClr val="000000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EARMARK</a:t>
            </a:r>
            <a:endParaRPr lang="en-US" sz="2000" b="1" dirty="0">
              <a:solidFill>
                <a:srgbClr val="000000"/>
              </a:solidFill>
              <a:latin typeface="Baskerville SemiBold" panose="02020502070401020303" pitchFamily="18" charset="0"/>
              <a:ea typeface="Baskerville SemiBold" panose="02020502070401020303" pitchFamily="18" charset="0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2258857" y="5279261"/>
            <a:ext cx="1892408" cy="39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5"/>
              </a:lnSpc>
            </a:pPr>
            <a:r>
              <a:rPr lang="en-US" sz="2000" b="1" dirty="0">
                <a:solidFill>
                  <a:srgbClr val="000000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GUARANTEES</a:t>
            </a:r>
            <a:endParaRPr lang="en-US" sz="2000" b="1" dirty="0">
              <a:solidFill>
                <a:srgbClr val="000000"/>
              </a:solidFill>
              <a:latin typeface="Baskerville SemiBold" panose="02020502070401020303" pitchFamily="18" charset="0"/>
              <a:ea typeface="Baskerville SemiBold" panose="02020502070401020303" pitchFamily="18" charset="0"/>
            </a:endParaRPr>
          </a:p>
        </p:txBody>
      </p:sp>
      <p:grpSp>
        <p:nvGrpSpPr>
          <p:cNvPr id="56" name="Group 56"/>
          <p:cNvGrpSpPr/>
          <p:nvPr/>
        </p:nvGrpSpPr>
        <p:grpSpPr>
          <a:xfrm>
            <a:off x="5003590" y="312922"/>
            <a:ext cx="9785203" cy="2394318"/>
            <a:chOff x="0" y="-95249"/>
            <a:chExt cx="12094871" cy="3192425"/>
          </a:xfrm>
        </p:grpSpPr>
        <p:sp>
          <p:nvSpPr>
            <p:cNvPr id="57" name="TextBox 57"/>
            <p:cNvSpPr txBox="1"/>
            <p:nvPr/>
          </p:nvSpPr>
          <p:spPr>
            <a:xfrm>
              <a:off x="6411978" y="840745"/>
              <a:ext cx="5682893" cy="2256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33"/>
                </a:lnSpc>
              </a:pPr>
              <a:r>
                <a:rPr lang="en-US" sz="4881" b="1" dirty="0">
                  <a:solidFill>
                    <a:srgbClr val="092449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GUARANTEES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840744"/>
              <a:ext cx="5458542" cy="1085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33"/>
                </a:lnSpc>
              </a:pPr>
              <a:r>
                <a:rPr lang="en-US" sz="4881" b="1" dirty="0">
                  <a:solidFill>
                    <a:srgbClr val="092449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EARMARK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4410748" y="840744"/>
              <a:ext cx="2479008" cy="1085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33"/>
                </a:lnSpc>
              </a:pPr>
              <a:r>
                <a:rPr lang="en-US" sz="4881" b="1" dirty="0">
                  <a:solidFill>
                    <a:srgbClr val="092449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-VS-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065211" y="-95249"/>
              <a:ext cx="7738066" cy="2353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50"/>
                </a:lnSpc>
              </a:pPr>
              <a:r>
                <a:rPr lang="en-US" sz="5036" b="1" dirty="0">
                  <a:solidFill>
                    <a:srgbClr val="092449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CONSTITUTIONAL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75" b="-831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6742" y="2896850"/>
            <a:ext cx="4494516" cy="4493300"/>
          </a:xfrm>
          <a:custGeom>
            <a:avLst/>
            <a:gdLst/>
            <a:ahLst/>
            <a:cxnLst/>
            <a:rect l="l" t="t" r="r" b="b"/>
            <a:pathLst>
              <a:path w="4494516" h="4493300">
                <a:moveTo>
                  <a:pt x="0" y="0"/>
                </a:moveTo>
                <a:lnTo>
                  <a:pt x="4494516" y="0"/>
                </a:lnTo>
                <a:lnTo>
                  <a:pt x="4494516" y="4493300"/>
                </a:lnTo>
                <a:lnTo>
                  <a:pt x="0" y="4493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383</Words>
  <Application>Microsoft Macintosh PowerPoint</Application>
  <PresentationFormat>Custom</PresentationFormat>
  <Paragraphs>55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Baskerville</vt:lpstr>
      <vt:lpstr>Arial</vt:lpstr>
      <vt:lpstr>HELVETICA OBLIQUE</vt:lpstr>
      <vt:lpstr>Helvetica</vt:lpstr>
      <vt:lpstr>BASKERVILLE SEMIBOLD</vt:lpstr>
      <vt:lpstr>Playfair Display SC Bold</vt:lpstr>
      <vt:lpstr>BASKERVILLE SEMIBOLD</vt:lpstr>
      <vt:lpstr>Raleway Bold</vt:lpstr>
      <vt:lpstr>Cormorant Garamond Italics</vt:lpstr>
      <vt:lpstr>Calibri</vt:lpstr>
      <vt:lpstr>Angsana New</vt:lpstr>
      <vt:lpstr>Raleway</vt:lpstr>
      <vt:lpstr>Raleway Bold Italics</vt:lpstr>
      <vt:lpstr>HELVETICA OBLIQUE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Taxpayer 2024</dc:title>
  <cp:lastModifiedBy>Sophey Henderson</cp:lastModifiedBy>
  <cp:revision>4</cp:revision>
  <cp:lastPrinted>2024-05-09T23:09:23Z</cp:lastPrinted>
  <dcterms:created xsi:type="dcterms:W3CDTF">2006-08-16T00:00:00Z</dcterms:created>
  <dcterms:modified xsi:type="dcterms:W3CDTF">2024-05-09T23:24:16Z</dcterms:modified>
  <dc:identifier>DAGDQFGvGeA</dc:identifier>
</cp:coreProperties>
</file>