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70" r:id="rId4"/>
    <p:sldId id="271" r:id="rId5"/>
    <p:sldId id="268" r:id="rId6"/>
    <p:sldId id="272" r:id="rId7"/>
    <p:sldId id="273" r:id="rId8"/>
    <p:sldId id="274" r:id="rId9"/>
    <p:sldId id="275" r:id="rId10"/>
    <p:sldId id="277" r:id="rId11"/>
    <p:sldId id="279" r:id="rId12"/>
    <p:sldId id="280" r:id="rId13"/>
    <p:sldId id="281" r:id="rId14"/>
  </p:sldIdLst>
  <p:sldSz cx="18288000" cy="10287000"/>
  <p:notesSz cx="6858000" cy="9144000"/>
  <p:embeddedFontLst>
    <p:embeddedFont>
      <p:font typeface="Garet" pitchFamily="2" charset="77"/>
      <p:regular r:id="rId15"/>
    </p:embeddedFont>
    <p:embeddedFont>
      <p:font typeface="Garet Bold" pitchFamily="2" charset="77"/>
      <p:regular r:id="rId16"/>
      <p:bold r:id="rId17"/>
    </p:embeddedFont>
    <p:embeddedFont>
      <p:font typeface="Open Sans 1 Bold" panose="020B0806030504020204" pitchFamily="34" charset="0"/>
      <p:regular r:id="rId18"/>
      <p:bold r:id="rId19"/>
    </p:embeddedFont>
    <p:embeddedFont>
      <p:font typeface="Open Sans 2 Bold" pitchFamily="2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48" autoAdjust="0"/>
  </p:normalViewPr>
  <p:slideViewPr>
    <p:cSldViewPr>
      <p:cViewPr varScale="1">
        <p:scale>
          <a:sx n="78" d="100"/>
          <a:sy n="78" d="100"/>
        </p:scale>
        <p:origin x="36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99" b="-1300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66800" y="-254383"/>
            <a:ext cx="11533484" cy="11308119"/>
            <a:chOff x="0" y="0"/>
            <a:chExt cx="3037625" cy="29782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37625" cy="2978270"/>
            </a:xfrm>
            <a:custGeom>
              <a:avLst/>
              <a:gdLst/>
              <a:ahLst/>
              <a:cxnLst/>
              <a:rect l="l" t="t" r="r" b="b"/>
              <a:pathLst>
                <a:path w="3037625" h="2978270">
                  <a:moveTo>
                    <a:pt x="57057" y="0"/>
                  </a:moveTo>
                  <a:lnTo>
                    <a:pt x="2980569" y="0"/>
                  </a:lnTo>
                  <a:cubicBezTo>
                    <a:pt x="3012080" y="0"/>
                    <a:pt x="3037625" y="25545"/>
                    <a:pt x="3037625" y="57057"/>
                  </a:cubicBezTo>
                  <a:lnTo>
                    <a:pt x="3037625" y="2921213"/>
                  </a:lnTo>
                  <a:cubicBezTo>
                    <a:pt x="3037625" y="2952725"/>
                    <a:pt x="3012080" y="2978270"/>
                    <a:pt x="2980569" y="2978270"/>
                  </a:cubicBezTo>
                  <a:lnTo>
                    <a:pt x="57057" y="2978270"/>
                  </a:lnTo>
                  <a:cubicBezTo>
                    <a:pt x="25545" y="2978270"/>
                    <a:pt x="0" y="2952725"/>
                    <a:pt x="0" y="2921213"/>
                  </a:cubicBezTo>
                  <a:lnTo>
                    <a:pt x="0" y="57057"/>
                  </a:lnTo>
                  <a:cubicBezTo>
                    <a:pt x="0" y="25545"/>
                    <a:pt x="25545" y="0"/>
                    <a:pt x="57057" y="0"/>
                  </a:cubicBezTo>
                  <a:close/>
                </a:path>
              </a:pathLst>
            </a:custGeom>
            <a:solidFill>
              <a:srgbClr val="EDEDED">
                <a:alpha val="9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37625" cy="3016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80141" y="7142365"/>
            <a:ext cx="4221518" cy="1565179"/>
            <a:chOff x="343479" y="-68870"/>
            <a:chExt cx="1602113" cy="594003"/>
          </a:xfrm>
        </p:grpSpPr>
        <p:sp>
          <p:nvSpPr>
            <p:cNvPr id="7" name="Freeform 7"/>
            <p:cNvSpPr/>
            <p:nvPr/>
          </p:nvSpPr>
          <p:spPr>
            <a:xfrm>
              <a:off x="343479" y="-9514"/>
              <a:ext cx="1595251" cy="534647"/>
            </a:xfrm>
            <a:custGeom>
              <a:avLst/>
              <a:gdLst/>
              <a:ahLst/>
              <a:cxnLst/>
              <a:rect l="l" t="t" r="r" b="b"/>
              <a:pathLst>
                <a:path w="1595251" h="534647">
                  <a:moveTo>
                    <a:pt x="57096" y="0"/>
                  </a:moveTo>
                  <a:lnTo>
                    <a:pt x="1538155" y="0"/>
                  </a:lnTo>
                  <a:cubicBezTo>
                    <a:pt x="1569689" y="0"/>
                    <a:pt x="1595251" y="25563"/>
                    <a:pt x="1595251" y="57096"/>
                  </a:cubicBezTo>
                  <a:lnTo>
                    <a:pt x="1595251" y="477551"/>
                  </a:lnTo>
                  <a:cubicBezTo>
                    <a:pt x="1595251" y="509084"/>
                    <a:pt x="1569689" y="534647"/>
                    <a:pt x="1538155" y="534647"/>
                  </a:cubicBezTo>
                  <a:lnTo>
                    <a:pt x="57096" y="534647"/>
                  </a:lnTo>
                  <a:cubicBezTo>
                    <a:pt x="41953" y="534647"/>
                    <a:pt x="27431" y="528631"/>
                    <a:pt x="16723" y="517924"/>
                  </a:cubicBezTo>
                  <a:cubicBezTo>
                    <a:pt x="6015" y="507216"/>
                    <a:pt x="0" y="492694"/>
                    <a:pt x="0" y="477551"/>
                  </a:cubicBezTo>
                  <a:lnTo>
                    <a:pt x="0" y="57096"/>
                  </a:lnTo>
                  <a:cubicBezTo>
                    <a:pt x="0" y="25563"/>
                    <a:pt x="25563" y="0"/>
                    <a:pt x="57096" y="0"/>
                  </a:cubicBezTo>
                  <a:close/>
                </a:path>
              </a:pathLst>
            </a:custGeom>
            <a:solidFill>
              <a:srgbClr val="0F4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0341" y="-68870"/>
              <a:ext cx="1595251" cy="591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dirty="0">
                  <a:solidFill>
                    <a:srgbClr val="FFFFFF"/>
                  </a:solidFill>
                  <a:latin typeface="Garet"/>
                </a:rPr>
                <a:t>Utah Taxpayers Association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38201" y="3202344"/>
            <a:ext cx="8305800" cy="2197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58"/>
              </a:lnSpc>
            </a:pPr>
            <a:r>
              <a:rPr lang="en-US" sz="8115" dirty="0">
                <a:solidFill>
                  <a:srgbClr val="0F4C75"/>
                </a:solidFill>
                <a:latin typeface="Garet Bold"/>
              </a:rPr>
              <a:t>Constitutional Amendment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7005" y="5935968"/>
            <a:ext cx="7445874" cy="67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dirty="0">
                <a:solidFill>
                  <a:srgbClr val="0F4C75"/>
                </a:solidFill>
                <a:latin typeface="Garet"/>
              </a:rPr>
              <a:t>May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64169" y="2034235"/>
            <a:ext cx="15047930" cy="682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0"/>
              </a:lnSpc>
              <a:spcBef>
                <a:spcPct val="0"/>
              </a:spcBef>
            </a:pPr>
            <a:endParaRPr dirty="0"/>
          </a:p>
          <a:p>
            <a:pPr>
              <a:lnSpc>
                <a:spcPts val="4950"/>
              </a:lnSpc>
              <a:spcBef>
                <a:spcPct val="0"/>
              </a:spcBef>
            </a:pPr>
            <a:r>
              <a:rPr lang="en-US" sz="3535" dirty="0">
                <a:solidFill>
                  <a:srgbClr val="0F4C75"/>
                </a:solidFill>
                <a:latin typeface="Garet Bold"/>
              </a:rPr>
              <a:t> H.B. 394 Hold Harmless For Public Education Enrollment Decline</a:t>
            </a:r>
          </a:p>
          <a:p>
            <a:pPr>
              <a:lnSpc>
                <a:spcPts val="4390"/>
              </a:lnSpc>
              <a:spcBef>
                <a:spcPct val="0"/>
              </a:spcBef>
            </a:pPr>
            <a:endParaRPr lang="en-US" sz="3535" dirty="0">
              <a:solidFill>
                <a:srgbClr val="0F4C75"/>
              </a:solidFill>
              <a:latin typeface="Garet Bold"/>
            </a:endParaRPr>
          </a:p>
          <a:p>
            <a:pPr>
              <a:lnSpc>
                <a:spcPts val="4390"/>
              </a:lnSpc>
              <a:spcBef>
                <a:spcPct val="0"/>
              </a:spcBef>
            </a:pPr>
            <a:r>
              <a:rPr lang="en-US" sz="3135" dirty="0">
                <a:solidFill>
                  <a:srgbClr val="0F4C75"/>
                </a:solidFill>
                <a:latin typeface="Garet Bold"/>
              </a:rPr>
              <a:t>The Bill Stipulations:</a:t>
            </a:r>
          </a:p>
          <a:p>
            <a:pPr>
              <a:lnSpc>
                <a:spcPts val="4390"/>
              </a:lnSpc>
              <a:spcBef>
                <a:spcPct val="0"/>
              </a:spcBef>
            </a:pPr>
            <a:endParaRPr lang="en-US" sz="3135" dirty="0">
              <a:solidFill>
                <a:srgbClr val="0F4C75"/>
              </a:solidFill>
              <a:latin typeface="Garet Bold"/>
            </a:endParaRPr>
          </a:p>
          <a:p>
            <a:pPr marL="457200" indent="-457200">
              <a:lnSpc>
                <a:spcPts val="439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35" dirty="0">
                <a:solidFill>
                  <a:srgbClr val="0F4C75"/>
                </a:solidFill>
                <a:latin typeface="Garet Bold"/>
              </a:rPr>
              <a:t>Holds the education budget harmless as enrollment declines</a:t>
            </a:r>
          </a:p>
          <a:p>
            <a:pPr>
              <a:lnSpc>
                <a:spcPts val="4390"/>
              </a:lnSpc>
              <a:spcBef>
                <a:spcPct val="0"/>
              </a:spcBef>
            </a:pPr>
            <a:endParaRPr lang="en-US" sz="3135" dirty="0">
              <a:solidFill>
                <a:srgbClr val="0F4C75"/>
              </a:solidFill>
              <a:latin typeface="Garet Bold"/>
            </a:endParaRPr>
          </a:p>
          <a:p>
            <a:pPr marL="457200" indent="-457200">
              <a:lnSpc>
                <a:spcPts val="439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35" dirty="0">
                <a:solidFill>
                  <a:srgbClr val="0F4C75"/>
                </a:solidFill>
                <a:latin typeface="Garet Bold"/>
              </a:rPr>
              <a:t>Reinvests those funds in the per pupil amount</a:t>
            </a:r>
          </a:p>
          <a:p>
            <a:pPr>
              <a:lnSpc>
                <a:spcPts val="4390"/>
              </a:lnSpc>
              <a:spcBef>
                <a:spcPct val="0"/>
              </a:spcBef>
            </a:pPr>
            <a:endParaRPr lang="en-US" sz="3135" dirty="0">
              <a:solidFill>
                <a:srgbClr val="0F4C75"/>
              </a:solidFill>
              <a:latin typeface="Garet Bold"/>
            </a:endParaRPr>
          </a:p>
          <a:p>
            <a:pPr marL="457200" indent="-457200">
              <a:lnSpc>
                <a:spcPts val="439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35" dirty="0">
                <a:solidFill>
                  <a:srgbClr val="0F4C75"/>
                </a:solidFill>
                <a:latin typeface="Garet Bold"/>
              </a:rPr>
              <a:t>Sets a Sunset Review at year 5</a:t>
            </a:r>
          </a:p>
          <a:p>
            <a:pPr>
              <a:lnSpc>
                <a:spcPts val="4390"/>
              </a:lnSpc>
              <a:spcBef>
                <a:spcPct val="0"/>
              </a:spcBef>
            </a:pPr>
            <a:endParaRPr lang="en-US" sz="3135" dirty="0">
              <a:solidFill>
                <a:srgbClr val="0F4C75"/>
              </a:solidFill>
              <a:latin typeface="Garet Bold"/>
            </a:endParaRPr>
          </a:p>
          <a:p>
            <a:pPr marL="457200" indent="-457200">
              <a:lnSpc>
                <a:spcPts val="439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135" dirty="0">
                <a:solidFill>
                  <a:srgbClr val="0F4C75"/>
                </a:solidFill>
                <a:latin typeface="Garet Bold"/>
              </a:rPr>
              <a:t>2% per pupil spending bump the first year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9193581"/>
            <a:ext cx="20379800" cy="3086100"/>
            <a:chOff x="0" y="0"/>
            <a:chExt cx="536751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67519" cy="812800"/>
            </a:xfrm>
            <a:custGeom>
              <a:avLst/>
              <a:gdLst/>
              <a:ahLst/>
              <a:cxnLst/>
              <a:rect l="l" t="t" r="r" b="b"/>
              <a:pathLst>
                <a:path w="5367519" h="812800">
                  <a:moveTo>
                    <a:pt x="0" y="0"/>
                  </a:moveTo>
                  <a:lnTo>
                    <a:pt x="5367519" y="0"/>
                  </a:lnTo>
                  <a:lnTo>
                    <a:pt x="536751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4B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5367519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64169" y="897584"/>
            <a:ext cx="7279831" cy="1193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0F4C75"/>
                </a:solidFill>
                <a:latin typeface="Garet Bold"/>
              </a:rPr>
              <a:t>Hold Harmless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947290" y="6860683"/>
            <a:ext cx="6843109" cy="0"/>
          </a:xfrm>
          <a:prstGeom prst="line">
            <a:avLst/>
          </a:prstGeom>
          <a:ln w="9525" cap="rnd">
            <a:solidFill>
              <a:srgbClr val="0F4C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3443891"/>
            <a:ext cx="18246628" cy="0"/>
          </a:xfrm>
          <a:prstGeom prst="line">
            <a:avLst/>
          </a:prstGeom>
          <a:ln w="9525" cap="rnd">
            <a:solidFill>
              <a:srgbClr val="0F4C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5400000">
            <a:off x="5243715" y="7053476"/>
            <a:ext cx="7228694" cy="0"/>
          </a:xfrm>
          <a:prstGeom prst="line">
            <a:avLst/>
          </a:prstGeom>
          <a:ln w="9525" cap="rnd">
            <a:solidFill>
              <a:srgbClr val="0F4C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5400000">
            <a:off x="10172548" y="6860683"/>
            <a:ext cx="6843109" cy="0"/>
          </a:xfrm>
          <a:prstGeom prst="line">
            <a:avLst/>
          </a:prstGeom>
          <a:ln w="9525" cap="rnd">
            <a:solidFill>
              <a:srgbClr val="0F4C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64776" y="4529741"/>
            <a:ext cx="1682434" cy="1682434"/>
          </a:xfrm>
          <a:custGeom>
            <a:avLst/>
            <a:gdLst/>
            <a:ahLst/>
            <a:cxnLst/>
            <a:rect l="l" t="t" r="r" b="b"/>
            <a:pathLst>
              <a:path w="1682434" h="1682434">
                <a:moveTo>
                  <a:pt x="0" y="0"/>
                </a:moveTo>
                <a:lnTo>
                  <a:pt x="1682434" y="0"/>
                </a:lnTo>
                <a:lnTo>
                  <a:pt x="1682434" y="1682434"/>
                </a:lnTo>
                <a:lnTo>
                  <a:pt x="0" y="1682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39169" y="4238348"/>
            <a:ext cx="1973827" cy="1973827"/>
          </a:xfrm>
          <a:custGeom>
            <a:avLst/>
            <a:gdLst/>
            <a:ahLst/>
            <a:cxnLst/>
            <a:rect l="l" t="t" r="r" b="b"/>
            <a:pathLst>
              <a:path w="1973827" h="1973827">
                <a:moveTo>
                  <a:pt x="0" y="0"/>
                </a:moveTo>
                <a:lnTo>
                  <a:pt x="1973827" y="0"/>
                </a:lnTo>
                <a:lnTo>
                  <a:pt x="1973827" y="1973827"/>
                </a:lnTo>
                <a:lnTo>
                  <a:pt x="0" y="1973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814446" y="4252206"/>
            <a:ext cx="1371979" cy="1959970"/>
          </a:xfrm>
          <a:custGeom>
            <a:avLst/>
            <a:gdLst/>
            <a:ahLst/>
            <a:cxnLst/>
            <a:rect l="l" t="t" r="r" b="b"/>
            <a:pathLst>
              <a:path w="1371979" h="1959970">
                <a:moveTo>
                  <a:pt x="0" y="0"/>
                </a:moveTo>
                <a:lnTo>
                  <a:pt x="1371979" y="0"/>
                </a:lnTo>
                <a:lnTo>
                  <a:pt x="1371979" y="1959969"/>
                </a:lnTo>
                <a:lnTo>
                  <a:pt x="0" y="1959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64820" y="4529741"/>
            <a:ext cx="2696541" cy="1755203"/>
          </a:xfrm>
          <a:custGeom>
            <a:avLst/>
            <a:gdLst/>
            <a:ahLst/>
            <a:cxnLst/>
            <a:rect l="l" t="t" r="r" b="b"/>
            <a:pathLst>
              <a:path w="2696541" h="1755203">
                <a:moveTo>
                  <a:pt x="0" y="0"/>
                </a:moveTo>
                <a:lnTo>
                  <a:pt x="2696541" y="0"/>
                </a:lnTo>
                <a:lnTo>
                  <a:pt x="2696541" y="1755204"/>
                </a:lnTo>
                <a:lnTo>
                  <a:pt x="0" y="1755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26516" y="6911962"/>
            <a:ext cx="3373149" cy="227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50"/>
              </a:lnSpc>
            </a:pPr>
            <a:r>
              <a:rPr lang="en-US" sz="3500">
                <a:solidFill>
                  <a:srgbClr val="0F4C75"/>
                </a:solidFill>
                <a:latin typeface="Garet Bold"/>
              </a:rPr>
              <a:t>Remove artificial budgetary barriers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26879" y="6911962"/>
            <a:ext cx="3373149" cy="227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50"/>
              </a:lnSpc>
            </a:pPr>
            <a:r>
              <a:rPr lang="en-US" sz="3500">
                <a:solidFill>
                  <a:srgbClr val="0F4C75"/>
                </a:solidFill>
                <a:latin typeface="Garet Bold"/>
              </a:rPr>
              <a:t>Guarantee education funding prioritization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39508" y="6911962"/>
            <a:ext cx="3373149" cy="1090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79"/>
              </a:lnSpc>
            </a:pPr>
            <a:r>
              <a:rPr lang="en-US" sz="3368">
                <a:solidFill>
                  <a:srgbClr val="0F4C75"/>
                </a:solidFill>
                <a:latin typeface="Garet Bold"/>
              </a:rPr>
              <a:t>Increase per pupil spending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419419" y="7029664"/>
            <a:ext cx="3373149" cy="175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50"/>
              </a:lnSpc>
            </a:pPr>
            <a:r>
              <a:rPr lang="en-US" sz="3500" dirty="0">
                <a:solidFill>
                  <a:srgbClr val="0F4C75"/>
                </a:solidFill>
                <a:latin typeface="Garet Bold"/>
              </a:rPr>
              <a:t>Remove the sales tax on food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30426" y="1028700"/>
            <a:ext cx="12827148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97"/>
              </a:lnSpc>
            </a:pPr>
            <a:r>
              <a:rPr lang="en-US" sz="8831">
                <a:solidFill>
                  <a:srgbClr val="0F4C75"/>
                </a:solidFill>
                <a:latin typeface="Garet Bold"/>
              </a:rPr>
              <a:t>Goals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001777"/>
          </a:xfrm>
          <a:custGeom>
            <a:avLst/>
            <a:gdLst/>
            <a:ahLst/>
            <a:cxnLst/>
            <a:rect l="l" t="t" r="r" b="b"/>
            <a:pathLst>
              <a:path w="18288000" h="7001777">
                <a:moveTo>
                  <a:pt x="0" y="0"/>
                </a:moveTo>
                <a:lnTo>
                  <a:pt x="18288000" y="0"/>
                </a:lnTo>
                <a:lnTo>
                  <a:pt x="18288000" y="7001777"/>
                </a:lnTo>
                <a:lnTo>
                  <a:pt x="0" y="70017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734" b="-53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01900" y="7001777"/>
            <a:ext cx="3086100" cy="3285223"/>
            <a:chOff x="0" y="0"/>
            <a:chExt cx="812800" cy="8652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65244"/>
            </a:xfrm>
            <a:custGeom>
              <a:avLst/>
              <a:gdLst/>
              <a:ahLst/>
              <a:cxnLst/>
              <a:rect l="l" t="t" r="r" b="b"/>
              <a:pathLst>
                <a:path w="812800" h="865244">
                  <a:moveTo>
                    <a:pt x="0" y="0"/>
                  </a:moveTo>
                  <a:lnTo>
                    <a:pt x="812800" y="0"/>
                  </a:lnTo>
                  <a:lnTo>
                    <a:pt x="812800" y="865244"/>
                  </a:lnTo>
                  <a:lnTo>
                    <a:pt x="0" y="865244"/>
                  </a:lnTo>
                  <a:close/>
                </a:path>
              </a:pathLst>
            </a:custGeom>
            <a:solidFill>
              <a:srgbClr val="A4B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812800" cy="9319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7786424"/>
            <a:ext cx="12495327" cy="130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99"/>
              </a:lnSpc>
              <a:spcBef>
                <a:spcPct val="0"/>
              </a:spcBef>
            </a:pPr>
            <a:r>
              <a:rPr lang="en-US" sz="9999" u="none">
                <a:solidFill>
                  <a:srgbClr val="0F4C75"/>
                </a:solidFill>
                <a:latin typeface="Garet Bold"/>
              </a:rPr>
              <a:t>2024 Ballot</a:t>
            </a:r>
          </a:p>
        </p:txBody>
      </p:sp>
      <p:sp>
        <p:nvSpPr>
          <p:cNvPr id="7" name="AutoShape 7"/>
          <p:cNvSpPr/>
          <p:nvPr/>
        </p:nvSpPr>
        <p:spPr>
          <a:xfrm>
            <a:off x="0" y="6977964"/>
            <a:ext cx="18302863" cy="0"/>
          </a:xfrm>
          <a:prstGeom prst="line">
            <a:avLst/>
          </a:prstGeom>
          <a:ln w="47625" cap="flat">
            <a:solidFill>
              <a:srgbClr val="A4BC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073400" cy="10287000"/>
            <a:chOff x="0" y="0"/>
            <a:chExt cx="80945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9455" cy="2709333"/>
            </a:xfrm>
            <a:custGeom>
              <a:avLst/>
              <a:gdLst/>
              <a:ahLst/>
              <a:cxnLst/>
              <a:rect l="l" t="t" r="r" b="b"/>
              <a:pathLst>
                <a:path w="809455" h="2709333">
                  <a:moveTo>
                    <a:pt x="0" y="0"/>
                  </a:moveTo>
                  <a:lnTo>
                    <a:pt x="809455" y="0"/>
                  </a:lnTo>
                  <a:lnTo>
                    <a:pt x="8094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4B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09455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6977964"/>
            <a:ext cx="18302863" cy="0"/>
          </a:xfrm>
          <a:prstGeom prst="line">
            <a:avLst/>
          </a:prstGeom>
          <a:ln w="47625" cap="flat">
            <a:solidFill>
              <a:srgbClr val="0F4C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7001777"/>
            <a:ext cx="18302863" cy="3285223"/>
            <a:chOff x="0" y="0"/>
            <a:chExt cx="4820507" cy="8652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20507" cy="865244"/>
            </a:xfrm>
            <a:custGeom>
              <a:avLst/>
              <a:gdLst/>
              <a:ahLst/>
              <a:cxnLst/>
              <a:rect l="l" t="t" r="r" b="b"/>
              <a:pathLst>
                <a:path w="4820507" h="865244">
                  <a:moveTo>
                    <a:pt x="0" y="0"/>
                  </a:moveTo>
                  <a:lnTo>
                    <a:pt x="4820507" y="0"/>
                  </a:lnTo>
                  <a:lnTo>
                    <a:pt x="4820507" y="865244"/>
                  </a:lnTo>
                  <a:lnTo>
                    <a:pt x="0" y="865244"/>
                  </a:lnTo>
                  <a:close/>
                </a:path>
              </a:pathLst>
            </a:custGeom>
            <a:solidFill>
              <a:srgbClr val="0F4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4820507" cy="9319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188816" y="2956867"/>
            <a:ext cx="9220200" cy="130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99"/>
              </a:lnSpc>
              <a:spcBef>
                <a:spcPct val="0"/>
              </a:spcBef>
            </a:pPr>
            <a:r>
              <a:rPr lang="en-US" sz="9999" u="none">
                <a:solidFill>
                  <a:srgbClr val="0F4C75"/>
                </a:solidFill>
                <a:latin typeface="Garet Bold"/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09096" y="1271514"/>
            <a:ext cx="10421388" cy="5203971"/>
            <a:chOff x="0" y="-28575"/>
            <a:chExt cx="13895185" cy="6938627"/>
          </a:xfrm>
        </p:grpSpPr>
        <p:sp>
          <p:nvSpPr>
            <p:cNvPr id="3" name="TextBox 3"/>
            <p:cNvSpPr txBox="1"/>
            <p:nvPr/>
          </p:nvSpPr>
          <p:spPr>
            <a:xfrm>
              <a:off x="0" y="1223881"/>
              <a:ext cx="13895185" cy="5686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00"/>
                </a:lnSpc>
              </a:pPr>
              <a:r>
                <a:rPr lang="en-US" sz="3600" dirty="0">
                  <a:solidFill>
                    <a:srgbClr val="0F4C75"/>
                  </a:solidFill>
                  <a:latin typeface="Garet"/>
                </a:rPr>
                <a:t>(5) </a:t>
              </a:r>
              <a:r>
                <a:rPr lang="en-US" sz="3600" b="1" dirty="0">
                  <a:solidFill>
                    <a:srgbClr val="0F4C75"/>
                  </a:solidFill>
                  <a:latin typeface="Garet"/>
                </a:rPr>
                <a:t>All revenue </a:t>
              </a:r>
              <a:r>
                <a:rPr lang="en-US" sz="3600" dirty="0">
                  <a:solidFill>
                    <a:srgbClr val="0F4C75"/>
                  </a:solidFill>
                  <a:latin typeface="Garet"/>
                </a:rPr>
                <a:t>from taxes on intangible property or from a tax on income shall be used:</a:t>
              </a:r>
            </a:p>
            <a:p>
              <a:pPr marL="0" lvl="0" indent="0" algn="l">
                <a:lnSpc>
                  <a:spcPts val="3300"/>
                </a:lnSpc>
              </a:pPr>
              <a:endParaRPr lang="en-US" sz="3600" dirty="0">
                <a:solidFill>
                  <a:srgbClr val="0F4C75"/>
                </a:solidFill>
                <a:latin typeface="Garet"/>
              </a:endParaRPr>
            </a:p>
            <a:p>
              <a:pPr marL="457200" lvl="0" indent="-457200" algn="l">
                <a:lnSpc>
                  <a:spcPts val="3300"/>
                </a:lnSpc>
                <a:buAutoNum type="alphaLcParenBoth"/>
              </a:pPr>
              <a:r>
                <a:rPr lang="en-US" sz="3600" u="none" strike="noStrike" dirty="0">
                  <a:solidFill>
                    <a:srgbClr val="0F4C75"/>
                  </a:solidFill>
                  <a:latin typeface="Garet"/>
                </a:rPr>
                <a:t>To support the systems of public education and higher education as defined in Article X, Section 2; and</a:t>
              </a:r>
            </a:p>
            <a:p>
              <a:pPr marL="457200" lvl="0" indent="-457200" algn="l">
                <a:lnSpc>
                  <a:spcPts val="3300"/>
                </a:lnSpc>
                <a:buAutoNum type="alphaLcParenBoth"/>
              </a:pPr>
              <a:endParaRPr lang="en-US" sz="3600" u="none" strike="noStrike" dirty="0">
                <a:solidFill>
                  <a:srgbClr val="0F4C75"/>
                </a:solidFill>
                <a:latin typeface="Garet"/>
              </a:endParaRPr>
            </a:p>
            <a:p>
              <a:pPr marL="457200" lvl="0" indent="-457200" algn="l">
                <a:lnSpc>
                  <a:spcPts val="3300"/>
                </a:lnSpc>
                <a:buAutoNum type="alphaLcParenBoth"/>
              </a:pPr>
              <a:r>
                <a:rPr lang="en-US" sz="3600" dirty="0">
                  <a:solidFill>
                    <a:srgbClr val="0F4C75"/>
                  </a:solidFill>
                  <a:latin typeface="Garet"/>
                </a:rPr>
                <a:t>To support children and to support individuals with a disability.</a:t>
              </a:r>
              <a:endParaRPr lang="en-US" sz="3600" u="none" strike="noStrike" dirty="0">
                <a:solidFill>
                  <a:srgbClr val="0F4C75"/>
                </a:solidFill>
                <a:latin typeface="Gare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895185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F4C75"/>
                  </a:solidFill>
                  <a:latin typeface="Garet Bold"/>
                </a:rPr>
                <a:t>Article XIII, Section 5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74504" y="1855645"/>
            <a:ext cx="6918494" cy="1927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90"/>
              </a:lnSpc>
              <a:spcBef>
                <a:spcPct val="0"/>
              </a:spcBef>
            </a:pPr>
            <a:r>
              <a:rPr lang="en-US" sz="8100" u="none" strike="noStrike">
                <a:solidFill>
                  <a:srgbClr val="0F4C75"/>
                </a:solidFill>
                <a:latin typeface="Open Sans 1 Bold"/>
              </a:rPr>
              <a:t>Utah’s Constitution</a:t>
            </a:r>
          </a:p>
        </p:txBody>
      </p:sp>
      <p:sp>
        <p:nvSpPr>
          <p:cNvPr id="6" name="AutoShape 6"/>
          <p:cNvSpPr/>
          <p:nvPr/>
        </p:nvSpPr>
        <p:spPr>
          <a:xfrm>
            <a:off x="0" y="704643"/>
            <a:ext cx="18288049" cy="9525"/>
          </a:xfrm>
          <a:prstGeom prst="line">
            <a:avLst/>
          </a:prstGeom>
          <a:ln w="19050" cap="flat">
            <a:solidFill>
              <a:srgbClr val="0F4C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flipV="1">
            <a:off x="6908964" y="0"/>
            <a:ext cx="0" cy="10395005"/>
          </a:xfrm>
          <a:prstGeom prst="line">
            <a:avLst/>
          </a:prstGeom>
          <a:ln w="19050" cap="flat">
            <a:solidFill>
              <a:srgbClr val="0F4C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2188" y="3309156"/>
            <a:ext cx="3746045" cy="6309129"/>
          </a:xfrm>
          <a:custGeom>
            <a:avLst/>
            <a:gdLst/>
            <a:ahLst/>
            <a:cxnLst/>
            <a:rect l="l" t="t" r="r" b="b"/>
            <a:pathLst>
              <a:path w="3746045" h="6309129">
                <a:moveTo>
                  <a:pt x="0" y="0"/>
                </a:moveTo>
                <a:lnTo>
                  <a:pt x="3746046" y="0"/>
                </a:lnTo>
                <a:lnTo>
                  <a:pt x="3746046" y="6309130"/>
                </a:lnTo>
                <a:lnTo>
                  <a:pt x="0" y="6309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342206" y="6377996"/>
            <a:ext cx="2823279" cy="2513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5"/>
              </a:lnSpc>
            </a:pPr>
            <a:r>
              <a:rPr lang="en-US" sz="4811">
                <a:solidFill>
                  <a:srgbClr val="0F4C75"/>
                </a:solidFill>
                <a:latin typeface="Open Sans 2 Bold"/>
              </a:rPr>
              <a:t>Income Tax</a:t>
            </a:r>
          </a:p>
          <a:p>
            <a:pPr marL="0" lvl="0" indent="0" algn="ctr">
              <a:lnSpc>
                <a:spcPts val="6735"/>
              </a:lnSpc>
              <a:spcBef>
                <a:spcPct val="0"/>
              </a:spcBef>
            </a:pPr>
            <a:r>
              <a:rPr lang="en-US" sz="4811">
                <a:solidFill>
                  <a:srgbClr val="0F4C75"/>
                </a:solidFill>
                <a:latin typeface="Open Sans 2 Bold"/>
              </a:rPr>
              <a:t>Revenue</a:t>
            </a:r>
          </a:p>
        </p:txBody>
      </p:sp>
      <p:sp>
        <p:nvSpPr>
          <p:cNvPr id="4" name="Freeform 4"/>
          <p:cNvSpPr/>
          <p:nvPr/>
        </p:nvSpPr>
        <p:spPr>
          <a:xfrm>
            <a:off x="3026519" y="3309156"/>
            <a:ext cx="3746045" cy="6309129"/>
          </a:xfrm>
          <a:custGeom>
            <a:avLst/>
            <a:gdLst/>
            <a:ahLst/>
            <a:cxnLst/>
            <a:rect l="l" t="t" r="r" b="b"/>
            <a:pathLst>
              <a:path w="3746045" h="6309129">
                <a:moveTo>
                  <a:pt x="0" y="0"/>
                </a:moveTo>
                <a:lnTo>
                  <a:pt x="3746045" y="0"/>
                </a:lnTo>
                <a:lnTo>
                  <a:pt x="3746045" y="6309130"/>
                </a:lnTo>
                <a:lnTo>
                  <a:pt x="0" y="6309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021158">
            <a:off x="6685212" y="3047866"/>
            <a:ext cx="1678168" cy="476180"/>
          </a:xfrm>
          <a:custGeom>
            <a:avLst/>
            <a:gdLst/>
            <a:ahLst/>
            <a:cxnLst/>
            <a:rect l="l" t="t" r="r" b="b"/>
            <a:pathLst>
              <a:path w="1678168" h="476180">
                <a:moveTo>
                  <a:pt x="0" y="0"/>
                </a:moveTo>
                <a:lnTo>
                  <a:pt x="1678167" y="0"/>
                </a:lnTo>
                <a:lnTo>
                  <a:pt x="1678167" y="476181"/>
                </a:lnTo>
                <a:lnTo>
                  <a:pt x="0" y="476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899541" y="265091"/>
            <a:ext cx="7620792" cy="96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6"/>
              </a:lnSpc>
              <a:spcBef>
                <a:spcPct val="0"/>
              </a:spcBef>
            </a:pPr>
            <a:r>
              <a:rPr lang="en-US" sz="5654">
                <a:solidFill>
                  <a:srgbClr val="0F4C75"/>
                </a:solidFill>
                <a:latin typeface="Garet Bold"/>
              </a:rPr>
              <a:t>Artificial Silos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33425" y="6706496"/>
            <a:ext cx="3063572" cy="178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5100">
                <a:solidFill>
                  <a:srgbClr val="0F4C75"/>
                </a:solidFill>
                <a:latin typeface="Open Sans 2 Bold"/>
              </a:rPr>
              <a:t>General </a:t>
            </a:r>
          </a:p>
          <a:p>
            <a:pPr algn="ctr">
              <a:lnSpc>
                <a:spcPts val="7140"/>
              </a:lnSpc>
            </a:pPr>
            <a:r>
              <a:rPr lang="en-US" sz="5100">
                <a:solidFill>
                  <a:srgbClr val="0F4C75"/>
                </a:solidFill>
                <a:latin typeface="Open Sans 2 Bold"/>
              </a:rPr>
              <a:t>Revenue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65485" y="1539418"/>
            <a:ext cx="5504631" cy="61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17"/>
              </a:lnSpc>
              <a:spcBef>
                <a:spcPct val="0"/>
              </a:spcBef>
            </a:pPr>
            <a:r>
              <a:rPr lang="en-US" sz="3583" dirty="0">
                <a:solidFill>
                  <a:srgbClr val="0F4C75"/>
                </a:solidFill>
                <a:latin typeface="Garet"/>
              </a:rPr>
              <a:t>State Revenue</a:t>
            </a:r>
          </a:p>
        </p:txBody>
      </p:sp>
      <p:sp>
        <p:nvSpPr>
          <p:cNvPr id="9" name="Freeform 9"/>
          <p:cNvSpPr/>
          <p:nvPr/>
        </p:nvSpPr>
        <p:spPr>
          <a:xfrm rot="2592532">
            <a:off x="9378517" y="3071066"/>
            <a:ext cx="1678168" cy="476180"/>
          </a:xfrm>
          <a:custGeom>
            <a:avLst/>
            <a:gdLst/>
            <a:ahLst/>
            <a:cxnLst/>
            <a:rect l="l" t="t" r="r" b="b"/>
            <a:pathLst>
              <a:path w="1678168" h="476180">
                <a:moveTo>
                  <a:pt x="0" y="0"/>
                </a:moveTo>
                <a:lnTo>
                  <a:pt x="1678168" y="0"/>
                </a:lnTo>
                <a:lnTo>
                  <a:pt x="1678168" y="476180"/>
                </a:lnTo>
                <a:lnTo>
                  <a:pt x="0" y="476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02900" y="1186040"/>
            <a:ext cx="7017050" cy="4613711"/>
          </a:xfrm>
          <a:custGeom>
            <a:avLst/>
            <a:gdLst/>
            <a:ahLst/>
            <a:cxnLst/>
            <a:rect l="l" t="t" r="r" b="b"/>
            <a:pathLst>
              <a:path w="7017050" h="4613711">
                <a:moveTo>
                  <a:pt x="0" y="0"/>
                </a:moveTo>
                <a:lnTo>
                  <a:pt x="7017050" y="0"/>
                </a:lnTo>
                <a:lnTo>
                  <a:pt x="7017050" y="4613710"/>
                </a:lnTo>
                <a:lnTo>
                  <a:pt x="0" y="4613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902900" y="5799750"/>
            <a:ext cx="7017050" cy="4201459"/>
          </a:xfrm>
          <a:custGeom>
            <a:avLst/>
            <a:gdLst/>
            <a:ahLst/>
            <a:cxnLst/>
            <a:rect l="l" t="t" r="r" b="b"/>
            <a:pathLst>
              <a:path w="7017050" h="4201459">
                <a:moveTo>
                  <a:pt x="0" y="0"/>
                </a:moveTo>
                <a:lnTo>
                  <a:pt x="7017050" y="0"/>
                </a:lnTo>
                <a:lnTo>
                  <a:pt x="7017050" y="4201459"/>
                </a:lnTo>
                <a:lnTo>
                  <a:pt x="0" y="4201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01313" y="5588842"/>
            <a:ext cx="7263155" cy="4412367"/>
          </a:xfrm>
          <a:custGeom>
            <a:avLst/>
            <a:gdLst/>
            <a:ahLst/>
            <a:cxnLst/>
            <a:rect l="l" t="t" r="r" b="b"/>
            <a:pathLst>
              <a:path w="7263155" h="4412367">
                <a:moveTo>
                  <a:pt x="0" y="0"/>
                </a:moveTo>
                <a:lnTo>
                  <a:pt x="7263155" y="0"/>
                </a:lnTo>
                <a:lnTo>
                  <a:pt x="7263155" y="4412367"/>
                </a:lnTo>
                <a:lnTo>
                  <a:pt x="0" y="44123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01313" y="545855"/>
            <a:ext cx="7263155" cy="4839077"/>
          </a:xfrm>
          <a:custGeom>
            <a:avLst/>
            <a:gdLst/>
            <a:ahLst/>
            <a:cxnLst/>
            <a:rect l="l" t="t" r="r" b="b"/>
            <a:pathLst>
              <a:path w="7263155" h="4839077">
                <a:moveTo>
                  <a:pt x="0" y="0"/>
                </a:moveTo>
                <a:lnTo>
                  <a:pt x="7263155" y="0"/>
                </a:lnTo>
                <a:lnTo>
                  <a:pt x="7263155" y="4839078"/>
                </a:lnTo>
                <a:lnTo>
                  <a:pt x="0" y="48390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8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010434" y="3965624"/>
            <a:ext cx="6267131" cy="4167642"/>
          </a:xfrm>
          <a:custGeom>
            <a:avLst/>
            <a:gdLst/>
            <a:ahLst/>
            <a:cxnLst/>
            <a:rect l="l" t="t" r="r" b="b"/>
            <a:pathLst>
              <a:path w="6267131" h="4167642">
                <a:moveTo>
                  <a:pt x="0" y="0"/>
                </a:moveTo>
                <a:lnTo>
                  <a:pt x="6267132" y="0"/>
                </a:lnTo>
                <a:lnTo>
                  <a:pt x="6267132" y="4167642"/>
                </a:lnTo>
                <a:lnTo>
                  <a:pt x="0" y="41676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273399" y="536872"/>
            <a:ext cx="8400991" cy="1298335"/>
          </a:xfrm>
          <a:custGeom>
            <a:avLst/>
            <a:gdLst/>
            <a:ahLst/>
            <a:cxnLst/>
            <a:rect l="l" t="t" r="r" b="b"/>
            <a:pathLst>
              <a:path w="8400991" h="1298335">
                <a:moveTo>
                  <a:pt x="0" y="0"/>
                </a:moveTo>
                <a:lnTo>
                  <a:pt x="8400990" y="0"/>
                </a:lnTo>
                <a:lnTo>
                  <a:pt x="8400990" y="1298335"/>
                </a:lnTo>
                <a:lnTo>
                  <a:pt x="0" y="12983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4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593700" y="530719"/>
            <a:ext cx="9760389" cy="117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F9F9F9"/>
                </a:solidFill>
                <a:latin typeface="Open Sans 2 Bold"/>
              </a:rPr>
              <a:t>Utah’s Challenges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73278" y="2942615"/>
            <a:ext cx="6484952" cy="6484952"/>
          </a:xfrm>
          <a:custGeom>
            <a:avLst/>
            <a:gdLst/>
            <a:ahLst/>
            <a:cxnLst/>
            <a:rect l="l" t="t" r="r" b="b"/>
            <a:pathLst>
              <a:path w="6484952" h="6484952">
                <a:moveTo>
                  <a:pt x="0" y="0"/>
                </a:moveTo>
                <a:lnTo>
                  <a:pt x="6484953" y="0"/>
                </a:lnTo>
                <a:lnTo>
                  <a:pt x="6484953" y="6484952"/>
                </a:lnTo>
                <a:lnTo>
                  <a:pt x="0" y="6484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873278" y="3416639"/>
            <a:ext cx="6202791" cy="418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F9F9F9"/>
                </a:solidFill>
                <a:latin typeface="Garet Bold"/>
              </a:rPr>
              <a:t>Utah ranks 49th in </a:t>
            </a:r>
          </a:p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F9F9F9"/>
                </a:solidFill>
                <a:latin typeface="Garet Bold"/>
              </a:rPr>
              <a:t>per pupil </a:t>
            </a:r>
          </a:p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F9F9F9"/>
                </a:solidFill>
                <a:latin typeface="Garet Bold"/>
              </a:rPr>
              <a:t>spending</a:t>
            </a:r>
          </a:p>
        </p:txBody>
      </p:sp>
      <p:sp>
        <p:nvSpPr>
          <p:cNvPr id="4" name="Freeform 4"/>
          <p:cNvSpPr/>
          <p:nvPr/>
        </p:nvSpPr>
        <p:spPr>
          <a:xfrm>
            <a:off x="5816788" y="2886124"/>
            <a:ext cx="6541443" cy="6541443"/>
          </a:xfrm>
          <a:custGeom>
            <a:avLst/>
            <a:gdLst/>
            <a:ahLst/>
            <a:cxnLst/>
            <a:rect l="l" t="t" r="r" b="b"/>
            <a:pathLst>
              <a:path w="6541443" h="6541443">
                <a:moveTo>
                  <a:pt x="0" y="0"/>
                </a:moveTo>
                <a:lnTo>
                  <a:pt x="6541443" y="0"/>
                </a:lnTo>
                <a:lnTo>
                  <a:pt x="6541443" y="6541443"/>
                </a:lnTo>
                <a:lnTo>
                  <a:pt x="0" y="65414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556848" y="904875"/>
            <a:ext cx="12278990" cy="1127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599">
                <a:solidFill>
                  <a:srgbClr val="0F4C75"/>
                </a:solidFill>
                <a:latin typeface="Garet Bold"/>
              </a:rPr>
              <a:t>Per Pupil Spending Ranking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56254" y="7563977"/>
            <a:ext cx="1862510" cy="613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3599" dirty="0">
                <a:solidFill>
                  <a:srgbClr val="F9F9F9"/>
                </a:solidFill>
                <a:latin typeface="Garet"/>
              </a:rPr>
              <a:t>FY 2022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01200" y="8847996"/>
            <a:ext cx="2197224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9"/>
              </a:lnSpc>
              <a:spcBef>
                <a:spcPct val="0"/>
              </a:spcBef>
            </a:pPr>
            <a:r>
              <a:rPr lang="en-US" sz="2099" dirty="0">
                <a:solidFill>
                  <a:srgbClr val="F9F9F9"/>
                </a:solidFill>
                <a:latin typeface="Garet"/>
              </a:rPr>
              <a:t>Source: NEA.org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430959" cy="10287000"/>
            <a:chOff x="0" y="0"/>
            <a:chExt cx="248387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874" cy="2709333"/>
            </a:xfrm>
            <a:custGeom>
              <a:avLst/>
              <a:gdLst/>
              <a:ahLst/>
              <a:cxnLst/>
              <a:rect l="l" t="t" r="r" b="b"/>
              <a:pathLst>
                <a:path w="2483874" h="2709333">
                  <a:moveTo>
                    <a:pt x="0" y="0"/>
                  </a:moveTo>
                  <a:lnTo>
                    <a:pt x="2483874" y="0"/>
                  </a:lnTo>
                  <a:lnTo>
                    <a:pt x="248387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4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483874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98738" y="874162"/>
            <a:ext cx="7433482" cy="4269338"/>
          </a:xfrm>
          <a:custGeom>
            <a:avLst/>
            <a:gdLst/>
            <a:ahLst/>
            <a:cxnLst/>
            <a:rect l="l" t="t" r="r" b="b"/>
            <a:pathLst>
              <a:path w="7433482" h="4269338">
                <a:moveTo>
                  <a:pt x="0" y="0"/>
                </a:moveTo>
                <a:lnTo>
                  <a:pt x="7433483" y="0"/>
                </a:lnTo>
                <a:lnTo>
                  <a:pt x="7433483" y="4269338"/>
                </a:lnTo>
                <a:lnTo>
                  <a:pt x="0" y="4269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3000"/>
            </a:blip>
            <a:stretch>
              <a:fillRect t="-6488" b="-103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98738" y="5143500"/>
            <a:ext cx="7433482" cy="4269338"/>
          </a:xfrm>
          <a:custGeom>
            <a:avLst/>
            <a:gdLst/>
            <a:ahLst/>
            <a:cxnLst/>
            <a:rect l="l" t="t" r="r" b="b"/>
            <a:pathLst>
              <a:path w="7433482" h="4269338">
                <a:moveTo>
                  <a:pt x="0" y="0"/>
                </a:moveTo>
                <a:lnTo>
                  <a:pt x="7433483" y="0"/>
                </a:lnTo>
                <a:lnTo>
                  <a:pt x="7433483" y="4269338"/>
                </a:lnTo>
                <a:lnTo>
                  <a:pt x="0" y="426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4000"/>
            </a:blip>
            <a:stretch>
              <a:fillRect t="-8768" b="-14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868037" y="2053818"/>
            <a:ext cx="5122944" cy="220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590"/>
              </a:lnSpc>
            </a:pPr>
            <a:r>
              <a:rPr lang="en-US" sz="8181">
                <a:solidFill>
                  <a:srgbClr val="0F4C75"/>
                </a:solidFill>
                <a:latin typeface="Garet Bold"/>
              </a:rPr>
              <a:t>Sales Tax on Food</a:t>
            </a:r>
          </a:p>
        </p:txBody>
      </p:sp>
      <p:sp>
        <p:nvSpPr>
          <p:cNvPr id="8" name="AutoShape 8"/>
          <p:cNvSpPr/>
          <p:nvPr/>
        </p:nvSpPr>
        <p:spPr>
          <a:xfrm>
            <a:off x="10868037" y="5048123"/>
            <a:ext cx="5617996" cy="0"/>
          </a:xfrm>
          <a:prstGeom prst="line">
            <a:avLst/>
          </a:prstGeom>
          <a:ln w="38100" cap="flat">
            <a:solidFill>
              <a:srgbClr val="0F4C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67800" y="0"/>
            <a:ext cx="9220200" cy="5370048"/>
            <a:chOff x="0" y="0"/>
            <a:chExt cx="2428365" cy="1414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8365" cy="1414334"/>
            </a:xfrm>
            <a:custGeom>
              <a:avLst/>
              <a:gdLst/>
              <a:ahLst/>
              <a:cxnLst/>
              <a:rect l="l" t="t" r="r" b="b"/>
              <a:pathLst>
                <a:path w="2428365" h="1414334">
                  <a:moveTo>
                    <a:pt x="0" y="0"/>
                  </a:moveTo>
                  <a:lnTo>
                    <a:pt x="2428365" y="0"/>
                  </a:lnTo>
                  <a:lnTo>
                    <a:pt x="2428365" y="1414334"/>
                  </a:lnTo>
                  <a:lnTo>
                    <a:pt x="0" y="1414334"/>
                  </a:lnTo>
                  <a:close/>
                </a:path>
              </a:pathLst>
            </a:custGeom>
            <a:solidFill>
              <a:srgbClr val="7C94B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428365" cy="1481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94515" y="3539548"/>
            <a:ext cx="7873285" cy="253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99"/>
              </a:lnSpc>
              <a:spcBef>
                <a:spcPct val="0"/>
              </a:spcBef>
            </a:pPr>
            <a:r>
              <a:rPr lang="en-US" sz="9999" u="none">
                <a:solidFill>
                  <a:srgbClr val="0F4C75"/>
                </a:solidFill>
                <a:latin typeface="Garet Bold"/>
              </a:rPr>
              <a:t>So Now What?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067800" y="5143500"/>
            <a:ext cx="4610100" cy="5143500"/>
            <a:chOff x="0" y="0"/>
            <a:chExt cx="1214183" cy="13546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4183" cy="1354667"/>
            </a:xfrm>
            <a:custGeom>
              <a:avLst/>
              <a:gdLst/>
              <a:ahLst/>
              <a:cxnLst/>
              <a:rect l="l" t="t" r="r" b="b"/>
              <a:pathLst>
                <a:path w="1214183" h="1354667">
                  <a:moveTo>
                    <a:pt x="0" y="0"/>
                  </a:moveTo>
                  <a:lnTo>
                    <a:pt x="1214183" y="0"/>
                  </a:lnTo>
                  <a:lnTo>
                    <a:pt x="121418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A4B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214183" cy="1421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677900" y="5143500"/>
            <a:ext cx="4610100" cy="5143500"/>
            <a:chOff x="0" y="0"/>
            <a:chExt cx="1214183" cy="13546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14183" cy="1354667"/>
            </a:xfrm>
            <a:custGeom>
              <a:avLst/>
              <a:gdLst/>
              <a:ahLst/>
              <a:cxnLst/>
              <a:rect l="l" t="t" r="r" b="b"/>
              <a:pathLst>
                <a:path w="1214183" h="1354667">
                  <a:moveTo>
                    <a:pt x="0" y="0"/>
                  </a:moveTo>
                  <a:lnTo>
                    <a:pt x="1214183" y="0"/>
                  </a:lnTo>
                  <a:lnTo>
                    <a:pt x="121418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A4B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214183" cy="1421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9034463" y="44"/>
            <a:ext cx="19050" cy="10287000"/>
          </a:xfrm>
          <a:prstGeom prst="line">
            <a:avLst/>
          </a:prstGeom>
          <a:ln w="47625" cap="flat">
            <a:solidFill>
              <a:srgbClr val="C3C3C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2630" y="1028700"/>
            <a:ext cx="15875000" cy="2721077"/>
            <a:chOff x="0" y="0"/>
            <a:chExt cx="21166667" cy="3628103"/>
          </a:xfrm>
        </p:grpSpPr>
        <p:sp>
          <p:nvSpPr>
            <p:cNvPr id="3" name="TextBox 3"/>
            <p:cNvSpPr txBox="1"/>
            <p:nvPr/>
          </p:nvSpPr>
          <p:spPr>
            <a:xfrm>
              <a:off x="6597" y="104775"/>
              <a:ext cx="21160069" cy="2452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955"/>
                </a:lnSpc>
              </a:pPr>
              <a:r>
                <a:rPr lang="en-US" sz="6818" u="none" strike="noStrike">
                  <a:solidFill>
                    <a:srgbClr val="0F4C75"/>
                  </a:solidFill>
                  <a:latin typeface="Garet Bold"/>
                </a:rPr>
                <a:t>Changing the Language in the Utah Constitution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080408"/>
              <a:ext cx="21166667" cy="547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58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704643"/>
            <a:ext cx="18288049" cy="9525"/>
          </a:xfrm>
          <a:prstGeom prst="line">
            <a:avLst/>
          </a:prstGeom>
          <a:ln w="19050" cap="flat">
            <a:solidFill>
              <a:srgbClr val="0F4C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62000" y="2948742"/>
            <a:ext cx="16572690" cy="6385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2800" dirty="0">
                <a:solidFill>
                  <a:srgbClr val="0F4C75"/>
                </a:solidFill>
                <a:latin typeface="Garet"/>
              </a:rPr>
              <a:t>Article X, Section 2;</a:t>
            </a: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>
                <a:solidFill>
                  <a:srgbClr val="0F4C75"/>
                </a:solidFill>
                <a:latin typeface="Garet"/>
              </a:rPr>
              <a:t>(a) To support the systems of public education and higher education as defined in Article X, Section 2; </a:t>
            </a: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>
                <a:solidFill>
                  <a:srgbClr val="0F4C75"/>
                </a:solidFill>
                <a:latin typeface="Garet"/>
              </a:rPr>
              <a:t>(b) to maintain a statutory public education funding framework that:</a:t>
            </a: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>
                <a:solidFill>
                  <a:srgbClr val="0F4C75"/>
                </a:solidFill>
                <a:latin typeface="Garet"/>
              </a:rPr>
              <a:t>	(</a:t>
            </a:r>
            <a:r>
              <a:rPr lang="en-US" sz="2800" dirty="0" err="1">
                <a:solidFill>
                  <a:srgbClr val="0F4C75"/>
                </a:solidFill>
                <a:latin typeface="Garet"/>
              </a:rPr>
              <a:t>i</a:t>
            </a:r>
            <a:r>
              <a:rPr lang="en-US" sz="2800" dirty="0">
                <a:solidFill>
                  <a:srgbClr val="0F4C75"/>
                </a:solidFill>
                <a:latin typeface="Garet"/>
              </a:rPr>
              <a:t>) uses a portion of revenue growth for expenditures from the Uniform School Fund for changes in student enrollment and long-term inflation; and</a:t>
            </a: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>
                <a:solidFill>
                  <a:srgbClr val="0F4C75"/>
                </a:solidFill>
                <a:latin typeface="Garet"/>
              </a:rPr>
              <a:t>	(ii) provides a budgetary stabilization account;</a:t>
            </a: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>
                <a:solidFill>
                  <a:srgbClr val="0F4C75"/>
                </a:solidFill>
                <a:latin typeface="Garet"/>
              </a:rPr>
              <a:t>(c) to support children and to support individuals with a disability; and</a:t>
            </a: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>
                <a:solidFill>
                  <a:srgbClr val="0F4C75"/>
                </a:solidFill>
                <a:latin typeface="Garet"/>
              </a:rPr>
              <a:t>(d) to support other state needs </a:t>
            </a:r>
            <a:r>
              <a:rPr lang="en-US" sz="2800" b="1" dirty="0">
                <a:solidFill>
                  <a:srgbClr val="0F4C75"/>
                </a:solidFill>
                <a:latin typeface="Garet"/>
              </a:rPr>
              <a:t>AFTER</a:t>
            </a:r>
            <a:r>
              <a:rPr lang="en-US" sz="2800" dirty="0">
                <a:solidFill>
                  <a:srgbClr val="0F4C75"/>
                </a:solidFill>
                <a:latin typeface="Garet"/>
              </a:rPr>
              <a:t> the fulfillment of the requirements in Subsection 5(b).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0662" y="3076692"/>
            <a:ext cx="6181608" cy="6181608"/>
          </a:xfrm>
          <a:custGeom>
            <a:avLst/>
            <a:gdLst/>
            <a:ahLst/>
            <a:cxnLst/>
            <a:rect l="l" t="t" r="r" b="b"/>
            <a:pathLst>
              <a:path w="6181608" h="6181608">
                <a:moveTo>
                  <a:pt x="0" y="0"/>
                </a:moveTo>
                <a:lnTo>
                  <a:pt x="6181609" y="0"/>
                </a:lnTo>
                <a:lnTo>
                  <a:pt x="6181609" y="6181608"/>
                </a:lnTo>
                <a:lnTo>
                  <a:pt x="0" y="61816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125935" y="3076692"/>
            <a:ext cx="6181608" cy="6181608"/>
          </a:xfrm>
          <a:custGeom>
            <a:avLst/>
            <a:gdLst/>
            <a:ahLst/>
            <a:cxnLst/>
            <a:rect l="l" t="t" r="r" b="b"/>
            <a:pathLst>
              <a:path w="6181608" h="6181608">
                <a:moveTo>
                  <a:pt x="0" y="0"/>
                </a:moveTo>
                <a:lnTo>
                  <a:pt x="6181608" y="0"/>
                </a:lnTo>
                <a:lnTo>
                  <a:pt x="6181608" y="6181608"/>
                </a:lnTo>
                <a:lnTo>
                  <a:pt x="0" y="61816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56946" y="5565311"/>
            <a:ext cx="3229025" cy="3229025"/>
          </a:xfrm>
          <a:custGeom>
            <a:avLst/>
            <a:gdLst/>
            <a:ahLst/>
            <a:cxnLst/>
            <a:rect l="l" t="t" r="r" b="b"/>
            <a:pathLst>
              <a:path w="3229025" h="3229025">
                <a:moveTo>
                  <a:pt x="0" y="0"/>
                </a:moveTo>
                <a:lnTo>
                  <a:pt x="3229025" y="0"/>
                </a:lnTo>
                <a:lnTo>
                  <a:pt x="3229025" y="3229025"/>
                </a:lnTo>
                <a:lnTo>
                  <a:pt x="0" y="3229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710898" y="5457968"/>
            <a:ext cx="3011682" cy="3443712"/>
          </a:xfrm>
          <a:custGeom>
            <a:avLst/>
            <a:gdLst/>
            <a:ahLst/>
            <a:cxnLst/>
            <a:rect l="l" t="t" r="r" b="b"/>
            <a:pathLst>
              <a:path w="3011682" h="3443712">
                <a:moveTo>
                  <a:pt x="0" y="0"/>
                </a:moveTo>
                <a:lnTo>
                  <a:pt x="3011682" y="0"/>
                </a:lnTo>
                <a:lnTo>
                  <a:pt x="3011682" y="3443712"/>
                </a:lnTo>
                <a:lnTo>
                  <a:pt x="0" y="3443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522106" y="3801107"/>
            <a:ext cx="4640693" cy="1371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59"/>
              </a:lnSpc>
              <a:spcBef>
                <a:spcPct val="0"/>
              </a:spcBef>
            </a:pPr>
            <a:r>
              <a:rPr lang="en-US" sz="7899" dirty="0">
                <a:solidFill>
                  <a:srgbClr val="F9F9F9"/>
                </a:solidFill>
                <a:latin typeface="Garet Bold"/>
              </a:rPr>
              <a:t>Inflation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16214" y="866775"/>
            <a:ext cx="9655572" cy="1434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9"/>
              </a:lnSpc>
              <a:spcBef>
                <a:spcPct val="0"/>
              </a:spcBef>
            </a:pPr>
            <a:r>
              <a:rPr lang="en-US" sz="8399">
                <a:solidFill>
                  <a:srgbClr val="0F4C75"/>
                </a:solidFill>
                <a:latin typeface="Garet Bold"/>
              </a:rPr>
              <a:t>New Guarantees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08676" y="3801107"/>
            <a:ext cx="4183724" cy="1371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59"/>
              </a:lnSpc>
              <a:spcBef>
                <a:spcPct val="0"/>
              </a:spcBef>
            </a:pPr>
            <a:r>
              <a:rPr lang="en-US" sz="7899" dirty="0">
                <a:solidFill>
                  <a:srgbClr val="F9F9F9"/>
                </a:solidFill>
                <a:latin typeface="Garet Bold"/>
              </a:rPr>
              <a:t>Growth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3102</TotalTime>
  <Words>300</Words>
  <Application>Microsoft Macintosh PowerPoint</Application>
  <PresentationFormat>Custom</PresentationFormat>
  <Paragraphs>56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Garet Bold</vt:lpstr>
      <vt:lpstr>Open Sans 1 Bold</vt:lpstr>
      <vt:lpstr>Calibri</vt:lpstr>
      <vt:lpstr>Garet</vt:lpstr>
      <vt:lpstr>Open Sans 2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Declining Enrollment Presentation</dc:title>
  <dc:creator>Karen Peterson</dc:creator>
  <cp:lastModifiedBy>Malah Armstrong</cp:lastModifiedBy>
  <cp:revision>4</cp:revision>
  <dcterms:created xsi:type="dcterms:W3CDTF">2006-08-16T00:00:00Z</dcterms:created>
  <dcterms:modified xsi:type="dcterms:W3CDTF">2024-05-10T04:19:40Z</dcterms:modified>
  <dc:identifier>DAF00W9WZis</dc:identifier>
</cp:coreProperties>
</file>