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5287" r:id="rId2"/>
    <p:sldId id="2003" r:id="rId3"/>
    <p:sldId id="5409" r:id="rId4"/>
    <p:sldId id="5403" r:id="rId5"/>
    <p:sldId id="5405" r:id="rId6"/>
    <p:sldId id="2636" r:id="rId7"/>
    <p:sldId id="5407" r:id="rId8"/>
    <p:sldId id="5410" r:id="rId9"/>
    <p:sldId id="5383" r:id="rId10"/>
    <p:sldId id="5397" r:id="rId11"/>
    <p:sldId id="5281" r:id="rId12"/>
    <p:sldId id="2113" r:id="rId13"/>
    <p:sldId id="5415" r:id="rId14"/>
    <p:sldId id="2294" r:id="rId15"/>
    <p:sldId id="5308" r:id="rId16"/>
    <p:sldId id="5338" r:id="rId17"/>
    <p:sldId id="5396" r:id="rId18"/>
    <p:sldId id="2605" r:id="rId19"/>
    <p:sldId id="2377" r:id="rId20"/>
    <p:sldId id="5325" r:id="rId21"/>
    <p:sldId id="5327" r:id="rId22"/>
    <p:sldId id="1899" r:id="rId23"/>
    <p:sldId id="5298" r:id="rId24"/>
    <p:sldId id="5254" r:id="rId25"/>
    <p:sldId id="5411" r:id="rId26"/>
    <p:sldId id="5412" r:id="rId27"/>
    <p:sldId id="5414" r:id="rId28"/>
    <p:sldId id="5374" r:id="rId29"/>
    <p:sldId id="5406" r:id="rId30"/>
    <p:sldId id="1889" r:id="rId31"/>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Todd" initials="BT" lastIdx="2" clrIdx="0">
    <p:extLst>
      <p:ext uri="{19B8F6BF-5375-455C-9EA6-DF929625EA0E}">
        <p15:presenceInfo xmlns:p15="http://schemas.microsoft.com/office/powerpoint/2012/main" userId="bbf91afd65e8df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AA29"/>
    <a:srgbClr val="66BC29"/>
    <a:srgbClr val="0051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p:restoredTop sz="84085"/>
  </p:normalViewPr>
  <p:slideViewPr>
    <p:cSldViewPr snapToGrid="0" snapToObjects="1">
      <p:cViewPr varScale="1">
        <p:scale>
          <a:sx n="137" d="100"/>
          <a:sy n="137" d="100"/>
        </p:scale>
        <p:origin x="848" y="18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63" d="100"/>
          <a:sy n="163" d="100"/>
        </p:scale>
        <p:origin x="-4976" y="-10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10543151344047E-2"/>
          <c:y val="4.4353889523274723E-2"/>
          <c:w val="0.88330567114067704"/>
          <c:h val="0.74321412589919489"/>
        </c:manualLayout>
      </c:layout>
      <c:areaChart>
        <c:grouping val="stacked"/>
        <c:varyColors val="0"/>
        <c:ser>
          <c:idx val="1"/>
          <c:order val="1"/>
          <c:tx>
            <c:strRef>
              <c:f>Sheet1!$C$1</c:f>
              <c:strCache>
                <c:ptCount val="1"/>
                <c:pt idx="0">
                  <c:v>Column1</c:v>
                </c:pt>
              </c:strCache>
            </c:strRef>
          </c:tx>
          <c:spPr>
            <a:solidFill>
              <a:schemeClr val="accent2"/>
            </a:solidFill>
            <a:ln>
              <a:noFill/>
            </a:ln>
            <a:effectLst/>
          </c:spPr>
          <c:cat>
            <c:numRef>
              <c:f>Sheet1!$A$2:$A$10000</c:f>
              <c:numCache>
                <c:formatCode>m/d/yy</c:formatCode>
                <c:ptCount val="99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numCache>
            </c:numRef>
          </c:cat>
          <c:val>
            <c:numRef>
              <c:f>Sheet1!$C$2:$C$10000</c:f>
              <c:numCache>
                <c:formatCode>General</c:formatCode>
                <c:ptCount val="9999"/>
              </c:numCache>
            </c:numRef>
          </c:val>
          <c:extLst>
            <c:ext xmlns:c16="http://schemas.microsoft.com/office/drawing/2014/chart" uri="{C3380CC4-5D6E-409C-BE32-E72D297353CC}">
              <c16:uniqueId val="{00000001-BDF6-E64C-9098-17C48B4513B8}"/>
            </c:ext>
          </c:extLst>
        </c:ser>
        <c:ser>
          <c:idx val="2"/>
          <c:order val="2"/>
          <c:tx>
            <c:strRef>
              <c:f>Sheet1!$D$1</c:f>
              <c:strCache>
                <c:ptCount val="1"/>
                <c:pt idx="0">
                  <c:v>U.S. Treasury Securities</c:v>
                </c:pt>
              </c:strCache>
            </c:strRef>
          </c:tx>
          <c:spPr>
            <a:solidFill>
              <a:srgbClr val="1D6195"/>
            </a:solidFill>
            <a:ln>
              <a:noFill/>
            </a:ln>
            <a:effectLst/>
          </c:spPr>
          <c:cat>
            <c:numRef>
              <c:f>Sheet1!$A$2:$A$10000</c:f>
              <c:numCache>
                <c:formatCode>m/d/yy</c:formatCode>
                <c:ptCount val="99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numCache>
            </c:numRef>
          </c:cat>
          <c:val>
            <c:numRef>
              <c:f>Sheet1!$D$2:$D$10000</c:f>
              <c:numCache>
                <c:formatCode>General</c:formatCode>
                <c:ptCount val="9999"/>
                <c:pt idx="0">
                  <c:v>778886.6</c:v>
                </c:pt>
                <c:pt idx="1">
                  <c:v>779365</c:v>
                </c:pt>
                <c:pt idx="2">
                  <c:v>780854</c:v>
                </c:pt>
                <c:pt idx="3">
                  <c:v>783437.75</c:v>
                </c:pt>
                <c:pt idx="4">
                  <c:v>789556</c:v>
                </c:pt>
                <c:pt idx="5">
                  <c:v>790409.5</c:v>
                </c:pt>
                <c:pt idx="6">
                  <c:v>790633.25</c:v>
                </c:pt>
                <c:pt idx="7">
                  <c:v>789095.8</c:v>
                </c:pt>
                <c:pt idx="8">
                  <c:v>779636.5</c:v>
                </c:pt>
                <c:pt idx="9">
                  <c:v>779596.6</c:v>
                </c:pt>
                <c:pt idx="10">
                  <c:v>779653.75</c:v>
                </c:pt>
                <c:pt idx="11">
                  <c:v>769704.25</c:v>
                </c:pt>
                <c:pt idx="12">
                  <c:v>727755</c:v>
                </c:pt>
                <c:pt idx="13">
                  <c:v>713365.5</c:v>
                </c:pt>
                <c:pt idx="14">
                  <c:v>672403.25</c:v>
                </c:pt>
                <c:pt idx="15">
                  <c:v>557467.80000000005</c:v>
                </c:pt>
                <c:pt idx="16">
                  <c:v>511581</c:v>
                </c:pt>
                <c:pt idx="17">
                  <c:v>481635</c:v>
                </c:pt>
                <c:pt idx="18">
                  <c:v>479036</c:v>
                </c:pt>
                <c:pt idx="19">
                  <c:v>479486</c:v>
                </c:pt>
                <c:pt idx="20">
                  <c:v>478981.25</c:v>
                </c:pt>
                <c:pt idx="21">
                  <c:v>476547.2</c:v>
                </c:pt>
                <c:pt idx="22">
                  <c:v>476432</c:v>
                </c:pt>
                <c:pt idx="23">
                  <c:v>476134.6</c:v>
                </c:pt>
                <c:pt idx="24">
                  <c:v>475421</c:v>
                </c:pt>
                <c:pt idx="25">
                  <c:v>474812.5</c:v>
                </c:pt>
                <c:pt idx="26">
                  <c:v>474682.5</c:v>
                </c:pt>
                <c:pt idx="27">
                  <c:v>522172.4</c:v>
                </c:pt>
                <c:pt idx="28">
                  <c:v>580276.25</c:v>
                </c:pt>
                <c:pt idx="29">
                  <c:v>631679.75</c:v>
                </c:pt>
                <c:pt idx="30">
                  <c:v>681896.8</c:v>
                </c:pt>
                <c:pt idx="31">
                  <c:v>728817.25</c:v>
                </c:pt>
                <c:pt idx="32">
                  <c:v>761041.8</c:v>
                </c:pt>
                <c:pt idx="33">
                  <c:v>772673</c:v>
                </c:pt>
                <c:pt idx="34">
                  <c:v>776523.5</c:v>
                </c:pt>
                <c:pt idx="35">
                  <c:v>776565</c:v>
                </c:pt>
                <c:pt idx="36">
                  <c:v>776607</c:v>
                </c:pt>
                <c:pt idx="37">
                  <c:v>776581.5</c:v>
                </c:pt>
                <c:pt idx="38">
                  <c:v>776629</c:v>
                </c:pt>
                <c:pt idx="39">
                  <c:v>776712.5</c:v>
                </c:pt>
                <c:pt idx="40">
                  <c:v>776813</c:v>
                </c:pt>
                <c:pt idx="41">
                  <c:v>776951</c:v>
                </c:pt>
                <c:pt idx="42">
                  <c:v>777009</c:v>
                </c:pt>
                <c:pt idx="43">
                  <c:v>779518.75</c:v>
                </c:pt>
                <c:pt idx="44">
                  <c:v>797519.8</c:v>
                </c:pt>
                <c:pt idx="45">
                  <c:v>827549.25</c:v>
                </c:pt>
                <c:pt idx="46">
                  <c:v>867476.25</c:v>
                </c:pt>
                <c:pt idx="47">
                  <c:v>971591</c:v>
                </c:pt>
                <c:pt idx="48">
                  <c:v>1071768</c:v>
                </c:pt>
                <c:pt idx="49">
                  <c:v>1177254.75</c:v>
                </c:pt>
                <c:pt idx="50">
                  <c:v>1284279.3999999999</c:v>
                </c:pt>
                <c:pt idx="51">
                  <c:v>1387215.75</c:v>
                </c:pt>
                <c:pt idx="52">
                  <c:v>1480639.25</c:v>
                </c:pt>
                <c:pt idx="53">
                  <c:v>1576371.6</c:v>
                </c:pt>
                <c:pt idx="54">
                  <c:v>1631795.75</c:v>
                </c:pt>
                <c:pt idx="55">
                  <c:v>1646768.6</c:v>
                </c:pt>
                <c:pt idx="56">
                  <c:v>1660579.75</c:v>
                </c:pt>
                <c:pt idx="57">
                  <c:v>1672204.5</c:v>
                </c:pt>
                <c:pt idx="58">
                  <c:v>1666995</c:v>
                </c:pt>
                <c:pt idx="59">
                  <c:v>1676212.5</c:v>
                </c:pt>
                <c:pt idx="60">
                  <c:v>1656829</c:v>
                </c:pt>
                <c:pt idx="61">
                  <c:v>1661680.8</c:v>
                </c:pt>
                <c:pt idx="62">
                  <c:v>1661860.5</c:v>
                </c:pt>
                <c:pt idx="63">
                  <c:v>1672592.75</c:v>
                </c:pt>
                <c:pt idx="64">
                  <c:v>1660772.2</c:v>
                </c:pt>
                <c:pt idx="65">
                  <c:v>1663639.25</c:v>
                </c:pt>
                <c:pt idx="66">
                  <c:v>1657284.5</c:v>
                </c:pt>
                <c:pt idx="67">
                  <c:v>1644927</c:v>
                </c:pt>
                <c:pt idx="68">
                  <c:v>1648553.5</c:v>
                </c:pt>
                <c:pt idx="69">
                  <c:v>1651524.6</c:v>
                </c:pt>
                <c:pt idx="70">
                  <c:v>1651314</c:v>
                </c:pt>
                <c:pt idx="71">
                  <c:v>1657545.25</c:v>
                </c:pt>
                <c:pt idx="72">
                  <c:v>1687612</c:v>
                </c:pt>
                <c:pt idx="73">
                  <c:v>1732915</c:v>
                </c:pt>
                <c:pt idx="74">
                  <c:v>1777715.25</c:v>
                </c:pt>
                <c:pt idx="75">
                  <c:v>1820347.5</c:v>
                </c:pt>
                <c:pt idx="76">
                  <c:v>1865507.6</c:v>
                </c:pt>
                <c:pt idx="77">
                  <c:v>1912802.75</c:v>
                </c:pt>
                <c:pt idx="78">
                  <c:v>1961857.6</c:v>
                </c:pt>
                <c:pt idx="79">
                  <c:v>2007561.75</c:v>
                </c:pt>
                <c:pt idx="80">
                  <c:v>2047109.25</c:v>
                </c:pt>
                <c:pt idx="81">
                  <c:v>2096585.4</c:v>
                </c:pt>
                <c:pt idx="82">
                  <c:v>2144303</c:v>
                </c:pt>
                <c:pt idx="83">
                  <c:v>2190407</c:v>
                </c:pt>
                <c:pt idx="84">
                  <c:v>2223451.6</c:v>
                </c:pt>
                <c:pt idx="85">
                  <c:v>2265050</c:v>
                </c:pt>
                <c:pt idx="86">
                  <c:v>2300431.25</c:v>
                </c:pt>
                <c:pt idx="87">
                  <c:v>2334953.7999999998</c:v>
                </c:pt>
                <c:pt idx="88">
                  <c:v>2363551</c:v>
                </c:pt>
                <c:pt idx="89">
                  <c:v>2388109</c:v>
                </c:pt>
                <c:pt idx="90">
                  <c:v>2411464.6</c:v>
                </c:pt>
                <c:pt idx="91">
                  <c:v>2429385</c:v>
                </c:pt>
                <c:pt idx="92">
                  <c:v>2443205</c:v>
                </c:pt>
                <c:pt idx="93">
                  <c:v>2456463</c:v>
                </c:pt>
                <c:pt idx="94">
                  <c:v>2461612.5</c:v>
                </c:pt>
                <c:pt idx="95">
                  <c:v>2461492.7999999998</c:v>
                </c:pt>
                <c:pt idx="96">
                  <c:v>2461014</c:v>
                </c:pt>
                <c:pt idx="97">
                  <c:v>2460409.25</c:v>
                </c:pt>
                <c:pt idx="98">
                  <c:v>2459847.25</c:v>
                </c:pt>
                <c:pt idx="99">
                  <c:v>2459806.2000000002</c:v>
                </c:pt>
                <c:pt idx="100">
                  <c:v>2460410.25</c:v>
                </c:pt>
                <c:pt idx="101">
                  <c:v>2460830</c:v>
                </c:pt>
                <c:pt idx="102">
                  <c:v>2461238.4</c:v>
                </c:pt>
                <c:pt idx="103">
                  <c:v>2461739.5</c:v>
                </c:pt>
                <c:pt idx="104">
                  <c:v>2461944.4</c:v>
                </c:pt>
                <c:pt idx="105">
                  <c:v>2461855.5</c:v>
                </c:pt>
                <c:pt idx="106">
                  <c:v>2461695.5</c:v>
                </c:pt>
                <c:pt idx="107">
                  <c:v>2461577.6</c:v>
                </c:pt>
                <c:pt idx="108">
                  <c:v>2461423</c:v>
                </c:pt>
                <c:pt idx="109">
                  <c:v>2461183.5</c:v>
                </c:pt>
                <c:pt idx="110">
                  <c:v>2461239.2000000002</c:v>
                </c:pt>
                <c:pt idx="111">
                  <c:v>2461379</c:v>
                </c:pt>
                <c:pt idx="112">
                  <c:v>2461613</c:v>
                </c:pt>
                <c:pt idx="113">
                  <c:v>2462032.2000000002</c:v>
                </c:pt>
                <c:pt idx="114">
                  <c:v>2462595.75</c:v>
                </c:pt>
                <c:pt idx="115">
                  <c:v>2463290.2000000002</c:v>
                </c:pt>
                <c:pt idx="116">
                  <c:v>2463529.5</c:v>
                </c:pt>
                <c:pt idx="117">
                  <c:v>2463508.5</c:v>
                </c:pt>
                <c:pt idx="118">
                  <c:v>2463724.7999999998</c:v>
                </c:pt>
                <c:pt idx="119">
                  <c:v>2463548.5</c:v>
                </c:pt>
                <c:pt idx="120">
                  <c:v>2463526.25</c:v>
                </c:pt>
                <c:pt idx="121">
                  <c:v>2463441</c:v>
                </c:pt>
                <c:pt idx="122">
                  <c:v>2463851.7999999998</c:v>
                </c:pt>
                <c:pt idx="123">
                  <c:v>2464592</c:v>
                </c:pt>
                <c:pt idx="124">
                  <c:v>2464720.2000000002</c:v>
                </c:pt>
                <c:pt idx="125">
                  <c:v>2464914.5</c:v>
                </c:pt>
                <c:pt idx="126">
                  <c:v>2465133</c:v>
                </c:pt>
                <c:pt idx="127">
                  <c:v>2465247.2000000002</c:v>
                </c:pt>
                <c:pt idx="128">
                  <c:v>2465408</c:v>
                </c:pt>
                <c:pt idx="129">
                  <c:v>2465597.25</c:v>
                </c:pt>
                <c:pt idx="130">
                  <c:v>2458046.7999999998</c:v>
                </c:pt>
                <c:pt idx="131">
                  <c:v>2454296.5</c:v>
                </c:pt>
                <c:pt idx="132">
                  <c:v>2445329.2000000002</c:v>
                </c:pt>
                <c:pt idx="133">
                  <c:v>2432168.25</c:v>
                </c:pt>
                <c:pt idx="134">
                  <c:v>2424642.5</c:v>
                </c:pt>
                <c:pt idx="135">
                  <c:v>2413097</c:v>
                </c:pt>
                <c:pt idx="136">
                  <c:v>2390418.4</c:v>
                </c:pt>
                <c:pt idx="137">
                  <c:v>2378061</c:v>
                </c:pt>
                <c:pt idx="138">
                  <c:v>2360135</c:v>
                </c:pt>
                <c:pt idx="139">
                  <c:v>2329464.2000000002</c:v>
                </c:pt>
                <c:pt idx="140">
                  <c:v>2313205</c:v>
                </c:pt>
                <c:pt idx="141">
                  <c:v>2289459.2000000002</c:v>
                </c:pt>
                <c:pt idx="142">
                  <c:v>2261764.5</c:v>
                </c:pt>
                <c:pt idx="143">
                  <c:v>2240633.75</c:v>
                </c:pt>
                <c:pt idx="144">
                  <c:v>2221055</c:v>
                </c:pt>
                <c:pt idx="145">
                  <c:v>2193902.5</c:v>
                </c:pt>
                <c:pt idx="146">
                  <c:v>2175508</c:v>
                </c:pt>
                <c:pt idx="147">
                  <c:v>2153426</c:v>
                </c:pt>
                <c:pt idx="148">
                  <c:v>2118368</c:v>
                </c:pt>
                <c:pt idx="149">
                  <c:v>2110020.5</c:v>
                </c:pt>
                <c:pt idx="150">
                  <c:v>2091915.2</c:v>
                </c:pt>
                <c:pt idx="151">
                  <c:v>2086366</c:v>
                </c:pt>
                <c:pt idx="152">
                  <c:v>2102460.5</c:v>
                </c:pt>
                <c:pt idx="153">
                  <c:v>2137275.7999999998</c:v>
                </c:pt>
                <c:pt idx="154">
                  <c:v>2216176.5</c:v>
                </c:pt>
                <c:pt idx="155">
                  <c:v>2292897.25</c:v>
                </c:pt>
                <c:pt idx="156">
                  <c:v>2365882</c:v>
                </c:pt>
                <c:pt idx="157">
                  <c:v>2449062.25</c:v>
                </c:pt>
                <c:pt idx="158">
                  <c:v>2661199.5</c:v>
                </c:pt>
                <c:pt idx="159">
                  <c:v>3728969.4</c:v>
                </c:pt>
                <c:pt idx="160">
                  <c:v>4069075.5</c:v>
                </c:pt>
                <c:pt idx="161">
                  <c:v>4162877.25</c:v>
                </c:pt>
                <c:pt idx="162">
                  <c:v>4251449</c:v>
                </c:pt>
                <c:pt idx="163">
                  <c:v>4332461.75</c:v>
                </c:pt>
                <c:pt idx="164">
                  <c:v>4412852.5999999996</c:v>
                </c:pt>
                <c:pt idx="165">
                  <c:v>4497947.5</c:v>
                </c:pt>
                <c:pt idx="166">
                  <c:v>4570455.25</c:v>
                </c:pt>
                <c:pt idx="167">
                  <c:v>4655917.2</c:v>
                </c:pt>
                <c:pt idx="168">
                  <c:v>4733203.25</c:v>
                </c:pt>
                <c:pt idx="169">
                  <c:v>4809901.5</c:v>
                </c:pt>
                <c:pt idx="170">
                  <c:v>4906299.5999999996</c:v>
                </c:pt>
                <c:pt idx="171">
                  <c:v>4986900</c:v>
                </c:pt>
                <c:pt idx="172">
                  <c:v>5063447.75</c:v>
                </c:pt>
                <c:pt idx="173">
                  <c:v>5149903</c:v>
                </c:pt>
                <c:pt idx="174">
                  <c:v>5232755.5</c:v>
                </c:pt>
                <c:pt idx="175">
                  <c:v>5312788.25</c:v>
                </c:pt>
                <c:pt idx="176">
                  <c:v>5394942.5999999996</c:v>
                </c:pt>
                <c:pt idx="177">
                  <c:v>5481949.25</c:v>
                </c:pt>
                <c:pt idx="178">
                  <c:v>5559562.75</c:v>
                </c:pt>
                <c:pt idx="179">
                  <c:v>5627334.4000000004</c:v>
                </c:pt>
                <c:pt idx="180">
                  <c:v>5688893</c:v>
                </c:pt>
                <c:pt idx="181">
                  <c:v>5735092.5</c:v>
                </c:pt>
                <c:pt idx="182">
                  <c:v>5755987.4000000004</c:v>
                </c:pt>
                <c:pt idx="183">
                  <c:v>5762538.5</c:v>
                </c:pt>
                <c:pt idx="184">
                  <c:v>5767323</c:v>
                </c:pt>
                <c:pt idx="185">
                  <c:v>5766435.7999999998</c:v>
                </c:pt>
                <c:pt idx="186">
                  <c:v>5739269.75</c:v>
                </c:pt>
                <c:pt idx="187">
                  <c:v>5706898.2000000002</c:v>
                </c:pt>
                <c:pt idx="188">
                  <c:v>5680889.5</c:v>
                </c:pt>
                <c:pt idx="189">
                  <c:v>5621114.5</c:v>
                </c:pt>
                <c:pt idx="190">
                  <c:v>5547311</c:v>
                </c:pt>
                <c:pt idx="191">
                  <c:v>5507528.5</c:v>
                </c:pt>
                <c:pt idx="192">
                  <c:v>5446620.25</c:v>
                </c:pt>
                <c:pt idx="193">
                  <c:v>5380827</c:v>
                </c:pt>
                <c:pt idx="194">
                  <c:v>5331860.2</c:v>
                </c:pt>
                <c:pt idx="195">
                  <c:v>5272999.75</c:v>
                </c:pt>
                <c:pt idx="196">
                  <c:v>5199927.5999999996</c:v>
                </c:pt>
                <c:pt idx="197">
                  <c:v>5153216.25</c:v>
                </c:pt>
                <c:pt idx="198">
                  <c:v>5093706.25</c:v>
                </c:pt>
                <c:pt idx="199">
                  <c:v>5023161</c:v>
                </c:pt>
              </c:numCache>
            </c:numRef>
          </c:val>
          <c:extLst>
            <c:ext xmlns:c16="http://schemas.microsoft.com/office/drawing/2014/chart" uri="{C3380CC4-5D6E-409C-BE32-E72D297353CC}">
              <c16:uniqueId val="{00000002-BDF6-E64C-9098-17C48B4513B8}"/>
            </c:ext>
          </c:extLst>
        </c:ser>
        <c:ser>
          <c:idx val="3"/>
          <c:order val="3"/>
          <c:tx>
            <c:strRef>
              <c:f>Sheet1!$E$1</c:f>
              <c:strCache>
                <c:ptCount val="1"/>
                <c:pt idx="0">
                  <c:v>Mortgage-Backed Securities</c:v>
                </c:pt>
              </c:strCache>
            </c:strRef>
          </c:tx>
          <c:spPr>
            <a:solidFill>
              <a:srgbClr val="65A002"/>
            </a:solidFill>
            <a:ln>
              <a:noFill/>
            </a:ln>
            <a:effectLst/>
          </c:spPr>
          <c:cat>
            <c:numRef>
              <c:f>Sheet1!$A$2:$A$10000</c:f>
              <c:numCache>
                <c:formatCode>m/d/yy</c:formatCode>
                <c:ptCount val="99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numCache>
            </c:numRef>
          </c:cat>
          <c:val>
            <c:numRef>
              <c:f>Sheet1!$E$2:$E$10000</c:f>
              <c:numCache>
                <c:formatCode>General</c:formatCode>
                <c:ptCount val="99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4750.5</c:v>
                </c:pt>
                <c:pt idx="25">
                  <c:v>37197.75</c:v>
                </c:pt>
                <c:pt idx="26">
                  <c:v>152626.25</c:v>
                </c:pt>
                <c:pt idx="27">
                  <c:v>312533.59999999998</c:v>
                </c:pt>
                <c:pt idx="28">
                  <c:v>414099.25</c:v>
                </c:pt>
                <c:pt idx="29">
                  <c:v>444559.75</c:v>
                </c:pt>
                <c:pt idx="30">
                  <c:v>507933.8</c:v>
                </c:pt>
                <c:pt idx="31">
                  <c:v>579541.25</c:v>
                </c:pt>
                <c:pt idx="32">
                  <c:v>664309.4</c:v>
                </c:pt>
                <c:pt idx="33">
                  <c:v>751553.75</c:v>
                </c:pt>
                <c:pt idx="34">
                  <c:v>812283.25</c:v>
                </c:pt>
                <c:pt idx="35">
                  <c:v>885281.2</c:v>
                </c:pt>
                <c:pt idx="36">
                  <c:v>954489</c:v>
                </c:pt>
                <c:pt idx="37">
                  <c:v>1001323.25</c:v>
                </c:pt>
                <c:pt idx="38">
                  <c:v>1052987.3999999999</c:v>
                </c:pt>
                <c:pt idx="39">
                  <c:v>1092238.75</c:v>
                </c:pt>
                <c:pt idx="40">
                  <c:v>1107041.25</c:v>
                </c:pt>
                <c:pt idx="41">
                  <c:v>1120334.8</c:v>
                </c:pt>
                <c:pt idx="42">
                  <c:v>1122228.5</c:v>
                </c:pt>
                <c:pt idx="43">
                  <c:v>1113344.25</c:v>
                </c:pt>
                <c:pt idx="44">
                  <c:v>1093796.3999999999</c:v>
                </c:pt>
                <c:pt idx="45">
                  <c:v>1068466.5</c:v>
                </c:pt>
                <c:pt idx="46">
                  <c:v>1044538.75</c:v>
                </c:pt>
                <c:pt idx="47">
                  <c:v>1010938.4</c:v>
                </c:pt>
                <c:pt idx="48">
                  <c:v>982379</c:v>
                </c:pt>
                <c:pt idx="49">
                  <c:v>961699.75</c:v>
                </c:pt>
                <c:pt idx="50">
                  <c:v>944594</c:v>
                </c:pt>
                <c:pt idx="51">
                  <c:v>933638.25</c:v>
                </c:pt>
                <c:pt idx="52">
                  <c:v>923869.25</c:v>
                </c:pt>
                <c:pt idx="53">
                  <c:v>914679.4</c:v>
                </c:pt>
                <c:pt idx="54">
                  <c:v>904793.25</c:v>
                </c:pt>
                <c:pt idx="55">
                  <c:v>892886.8</c:v>
                </c:pt>
                <c:pt idx="56">
                  <c:v>880003.25</c:v>
                </c:pt>
                <c:pt idx="57">
                  <c:v>863275.5</c:v>
                </c:pt>
                <c:pt idx="58">
                  <c:v>841831.4</c:v>
                </c:pt>
                <c:pt idx="59">
                  <c:v>843537.75</c:v>
                </c:pt>
                <c:pt idx="60">
                  <c:v>840267.75</c:v>
                </c:pt>
                <c:pt idx="61">
                  <c:v>842737.6</c:v>
                </c:pt>
                <c:pt idx="62">
                  <c:v>845681.75</c:v>
                </c:pt>
                <c:pt idx="63">
                  <c:v>844185.75</c:v>
                </c:pt>
                <c:pt idx="64">
                  <c:v>854122</c:v>
                </c:pt>
                <c:pt idx="65">
                  <c:v>860677.5</c:v>
                </c:pt>
                <c:pt idx="66">
                  <c:v>856615.25</c:v>
                </c:pt>
                <c:pt idx="67">
                  <c:v>852806.6</c:v>
                </c:pt>
                <c:pt idx="68">
                  <c:v>843140.25</c:v>
                </c:pt>
                <c:pt idx="69">
                  <c:v>850481.8</c:v>
                </c:pt>
                <c:pt idx="70">
                  <c:v>881301.25</c:v>
                </c:pt>
                <c:pt idx="71">
                  <c:v>918099</c:v>
                </c:pt>
                <c:pt idx="72">
                  <c:v>949993.8</c:v>
                </c:pt>
                <c:pt idx="73">
                  <c:v>1006043.75</c:v>
                </c:pt>
                <c:pt idx="74">
                  <c:v>1058312.75</c:v>
                </c:pt>
                <c:pt idx="75">
                  <c:v>1101046</c:v>
                </c:pt>
                <c:pt idx="76">
                  <c:v>1147460</c:v>
                </c:pt>
                <c:pt idx="77">
                  <c:v>1186774</c:v>
                </c:pt>
                <c:pt idx="78">
                  <c:v>1231743.3999999999</c:v>
                </c:pt>
                <c:pt idx="79">
                  <c:v>1285331.25</c:v>
                </c:pt>
                <c:pt idx="80">
                  <c:v>1316162</c:v>
                </c:pt>
                <c:pt idx="81">
                  <c:v>1373279.6</c:v>
                </c:pt>
                <c:pt idx="82">
                  <c:v>1425496.75</c:v>
                </c:pt>
                <c:pt idx="83">
                  <c:v>1476295</c:v>
                </c:pt>
                <c:pt idx="84">
                  <c:v>1515444.8</c:v>
                </c:pt>
                <c:pt idx="85">
                  <c:v>1550806.5</c:v>
                </c:pt>
                <c:pt idx="86">
                  <c:v>1586584</c:v>
                </c:pt>
                <c:pt idx="87">
                  <c:v>1621970.8</c:v>
                </c:pt>
                <c:pt idx="88">
                  <c:v>1647925.5</c:v>
                </c:pt>
                <c:pt idx="89">
                  <c:v>1657067.25</c:v>
                </c:pt>
                <c:pt idx="90">
                  <c:v>1672681.2</c:v>
                </c:pt>
                <c:pt idx="91">
                  <c:v>1680786.75</c:v>
                </c:pt>
                <c:pt idx="92">
                  <c:v>1690854.25</c:v>
                </c:pt>
                <c:pt idx="93">
                  <c:v>1707932.2</c:v>
                </c:pt>
                <c:pt idx="94">
                  <c:v>1725117.75</c:v>
                </c:pt>
                <c:pt idx="95">
                  <c:v>1737157.2</c:v>
                </c:pt>
                <c:pt idx="96">
                  <c:v>1744444.25</c:v>
                </c:pt>
                <c:pt idx="97">
                  <c:v>1741652.75</c:v>
                </c:pt>
                <c:pt idx="98">
                  <c:v>1739575</c:v>
                </c:pt>
                <c:pt idx="99">
                  <c:v>1730842.4</c:v>
                </c:pt>
                <c:pt idx="100">
                  <c:v>1730649.25</c:v>
                </c:pt>
                <c:pt idx="101">
                  <c:v>1733035.75</c:v>
                </c:pt>
                <c:pt idx="102">
                  <c:v>1738444.2</c:v>
                </c:pt>
                <c:pt idx="103">
                  <c:v>1738608</c:v>
                </c:pt>
                <c:pt idx="104">
                  <c:v>1742472.2</c:v>
                </c:pt>
                <c:pt idx="105">
                  <c:v>1749256.25</c:v>
                </c:pt>
                <c:pt idx="106">
                  <c:v>1746624.25</c:v>
                </c:pt>
                <c:pt idx="107">
                  <c:v>1749593.2</c:v>
                </c:pt>
                <c:pt idx="108">
                  <c:v>1750630.75</c:v>
                </c:pt>
                <c:pt idx="109">
                  <c:v>1751512</c:v>
                </c:pt>
                <c:pt idx="110">
                  <c:v>1755551.2</c:v>
                </c:pt>
                <c:pt idx="111">
                  <c:v>1755913.25</c:v>
                </c:pt>
                <c:pt idx="112">
                  <c:v>1746865.25</c:v>
                </c:pt>
                <c:pt idx="113">
                  <c:v>1747906</c:v>
                </c:pt>
                <c:pt idx="114">
                  <c:v>1746356.75</c:v>
                </c:pt>
                <c:pt idx="115">
                  <c:v>1747713.8</c:v>
                </c:pt>
                <c:pt idx="116">
                  <c:v>1750418.75</c:v>
                </c:pt>
                <c:pt idx="117">
                  <c:v>1740082</c:v>
                </c:pt>
                <c:pt idx="118">
                  <c:v>1743839.2</c:v>
                </c:pt>
                <c:pt idx="119">
                  <c:v>1750240</c:v>
                </c:pt>
                <c:pt idx="120">
                  <c:v>1744580.75</c:v>
                </c:pt>
                <c:pt idx="121">
                  <c:v>1755649.75</c:v>
                </c:pt>
                <c:pt idx="122">
                  <c:v>1768864.8</c:v>
                </c:pt>
                <c:pt idx="123">
                  <c:v>1774035.75</c:v>
                </c:pt>
                <c:pt idx="124">
                  <c:v>1773496.2</c:v>
                </c:pt>
                <c:pt idx="125">
                  <c:v>1776234.5</c:v>
                </c:pt>
                <c:pt idx="126">
                  <c:v>1772238.75</c:v>
                </c:pt>
                <c:pt idx="127">
                  <c:v>1772456.4</c:v>
                </c:pt>
                <c:pt idx="128">
                  <c:v>1772145.75</c:v>
                </c:pt>
                <c:pt idx="129">
                  <c:v>1771207</c:v>
                </c:pt>
                <c:pt idx="130">
                  <c:v>1772578.4</c:v>
                </c:pt>
                <c:pt idx="131">
                  <c:v>1771927.5</c:v>
                </c:pt>
                <c:pt idx="132">
                  <c:v>1766401</c:v>
                </c:pt>
                <c:pt idx="133">
                  <c:v>1765485</c:v>
                </c:pt>
                <c:pt idx="134">
                  <c:v>1761529.5</c:v>
                </c:pt>
                <c:pt idx="135">
                  <c:v>1752498.5</c:v>
                </c:pt>
                <c:pt idx="136">
                  <c:v>1742845</c:v>
                </c:pt>
                <c:pt idx="137">
                  <c:v>1731771.25</c:v>
                </c:pt>
                <c:pt idx="138">
                  <c:v>1718591.5</c:v>
                </c:pt>
                <c:pt idx="139">
                  <c:v>1706202.6</c:v>
                </c:pt>
                <c:pt idx="140">
                  <c:v>1692752</c:v>
                </c:pt>
                <c:pt idx="141">
                  <c:v>1677921.4</c:v>
                </c:pt>
                <c:pt idx="142">
                  <c:v>1663778</c:v>
                </c:pt>
                <c:pt idx="143">
                  <c:v>1648187.5</c:v>
                </c:pt>
                <c:pt idx="144">
                  <c:v>1631535.8</c:v>
                </c:pt>
                <c:pt idx="145">
                  <c:v>1616381</c:v>
                </c:pt>
                <c:pt idx="146">
                  <c:v>1601892.75</c:v>
                </c:pt>
                <c:pt idx="147">
                  <c:v>1589241.5</c:v>
                </c:pt>
                <c:pt idx="148">
                  <c:v>1568056.6</c:v>
                </c:pt>
                <c:pt idx="149">
                  <c:v>1548083</c:v>
                </c:pt>
                <c:pt idx="150">
                  <c:v>1525172.4</c:v>
                </c:pt>
                <c:pt idx="151">
                  <c:v>1504056.5</c:v>
                </c:pt>
                <c:pt idx="152">
                  <c:v>1482725.25</c:v>
                </c:pt>
                <c:pt idx="153">
                  <c:v>1460269.2</c:v>
                </c:pt>
                <c:pt idx="154">
                  <c:v>1439196.5</c:v>
                </c:pt>
                <c:pt idx="155">
                  <c:v>1422466.5</c:v>
                </c:pt>
                <c:pt idx="156">
                  <c:v>1401520.4</c:v>
                </c:pt>
                <c:pt idx="157">
                  <c:v>1384110.5</c:v>
                </c:pt>
                <c:pt idx="158">
                  <c:v>1373732.75</c:v>
                </c:pt>
                <c:pt idx="159">
                  <c:v>1542560</c:v>
                </c:pt>
                <c:pt idx="160">
                  <c:v>1771773</c:v>
                </c:pt>
                <c:pt idx="161">
                  <c:v>1883342.75</c:v>
                </c:pt>
                <c:pt idx="162">
                  <c:v>1935030</c:v>
                </c:pt>
                <c:pt idx="163">
                  <c:v>1948534.75</c:v>
                </c:pt>
                <c:pt idx="164">
                  <c:v>1982302.6</c:v>
                </c:pt>
                <c:pt idx="165">
                  <c:v>2019292</c:v>
                </c:pt>
                <c:pt idx="166">
                  <c:v>2013865</c:v>
                </c:pt>
                <c:pt idx="167">
                  <c:v>2042482.4</c:v>
                </c:pt>
                <c:pt idx="168">
                  <c:v>2062157.25</c:v>
                </c:pt>
                <c:pt idx="169">
                  <c:v>2122704.75</c:v>
                </c:pt>
                <c:pt idx="170">
                  <c:v>2181551</c:v>
                </c:pt>
                <c:pt idx="171">
                  <c:v>2217999.25</c:v>
                </c:pt>
                <c:pt idx="172">
                  <c:v>2226119</c:v>
                </c:pt>
                <c:pt idx="173">
                  <c:v>2298091.2000000002</c:v>
                </c:pt>
                <c:pt idx="174">
                  <c:v>2382238.75</c:v>
                </c:pt>
                <c:pt idx="175">
                  <c:v>2418318.75</c:v>
                </c:pt>
                <c:pt idx="176">
                  <c:v>2484306.6</c:v>
                </c:pt>
                <c:pt idx="177">
                  <c:v>2516054.25</c:v>
                </c:pt>
                <c:pt idx="178">
                  <c:v>2583586.75</c:v>
                </c:pt>
                <c:pt idx="179">
                  <c:v>2607017</c:v>
                </c:pt>
                <c:pt idx="180">
                  <c:v>2644552.25</c:v>
                </c:pt>
                <c:pt idx="181">
                  <c:v>2686044</c:v>
                </c:pt>
                <c:pt idx="182">
                  <c:v>2713332</c:v>
                </c:pt>
                <c:pt idx="183">
                  <c:v>2725309.75</c:v>
                </c:pt>
                <c:pt idx="184">
                  <c:v>2717827.5</c:v>
                </c:pt>
                <c:pt idx="185">
                  <c:v>2716120.4</c:v>
                </c:pt>
                <c:pt idx="186">
                  <c:v>2715578.25</c:v>
                </c:pt>
                <c:pt idx="187">
                  <c:v>2719557.4</c:v>
                </c:pt>
                <c:pt idx="188">
                  <c:v>2710215.5</c:v>
                </c:pt>
                <c:pt idx="189">
                  <c:v>2693371.5</c:v>
                </c:pt>
                <c:pt idx="190">
                  <c:v>2672953.4</c:v>
                </c:pt>
                <c:pt idx="191">
                  <c:v>2653003.25</c:v>
                </c:pt>
                <c:pt idx="192">
                  <c:v>2636869.75</c:v>
                </c:pt>
                <c:pt idx="193">
                  <c:v>2623307.5</c:v>
                </c:pt>
                <c:pt idx="194">
                  <c:v>2605707.2000000002</c:v>
                </c:pt>
                <c:pt idx="195">
                  <c:v>2589444.5</c:v>
                </c:pt>
                <c:pt idx="196">
                  <c:v>2570929.7999999998</c:v>
                </c:pt>
                <c:pt idx="197">
                  <c:v>2551974</c:v>
                </c:pt>
                <c:pt idx="198">
                  <c:v>2532973.5</c:v>
                </c:pt>
                <c:pt idx="199">
                  <c:v>2512922</c:v>
                </c:pt>
              </c:numCache>
            </c:numRef>
          </c:val>
          <c:extLst>
            <c:ext xmlns:c16="http://schemas.microsoft.com/office/drawing/2014/chart" uri="{C3380CC4-5D6E-409C-BE32-E72D297353CC}">
              <c16:uniqueId val="{00000003-BDF6-E64C-9098-17C48B4513B8}"/>
            </c:ext>
          </c:extLst>
        </c:ser>
        <c:ser>
          <c:idx val="4"/>
          <c:order val="4"/>
          <c:tx>
            <c:strRef>
              <c:f>Sheet1!$F$1</c:f>
              <c:strCache>
                <c:ptCount val="1"/>
                <c:pt idx="0">
                  <c:v>Federal Agency Debt Securities</c:v>
                </c:pt>
              </c:strCache>
            </c:strRef>
          </c:tx>
          <c:spPr>
            <a:solidFill>
              <a:srgbClr val="FFD24E"/>
            </a:solidFill>
            <a:ln>
              <a:noFill/>
            </a:ln>
            <a:effectLst/>
          </c:spPr>
          <c:cat>
            <c:numRef>
              <c:f>Sheet1!$A$2:$A$10000</c:f>
              <c:numCache>
                <c:formatCode>m/d/yy</c:formatCode>
                <c:ptCount val="99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numCache>
            </c:numRef>
          </c:cat>
          <c:val>
            <c:numRef>
              <c:f>Sheet1!$F$2:$F$10000</c:f>
              <c:numCache>
                <c:formatCode>0.0</c:formatCode>
                <c:ptCount val="99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2500</c:v>
                </c:pt>
                <c:pt idx="21">
                  <c:v>14087</c:v>
                </c:pt>
                <c:pt idx="22">
                  <c:v>12731.5</c:v>
                </c:pt>
                <c:pt idx="23">
                  <c:v>17118.2</c:v>
                </c:pt>
                <c:pt idx="24">
                  <c:v>23984.75</c:v>
                </c:pt>
                <c:pt idx="25">
                  <c:v>33495</c:v>
                </c:pt>
                <c:pt idx="26">
                  <c:v>45333.75</c:v>
                </c:pt>
                <c:pt idx="27">
                  <c:v>60802.8</c:v>
                </c:pt>
                <c:pt idx="28">
                  <c:v>75214</c:v>
                </c:pt>
                <c:pt idx="29">
                  <c:v>88682.75</c:v>
                </c:pt>
                <c:pt idx="30">
                  <c:v>101190.39999999999</c:v>
                </c:pt>
                <c:pt idx="31">
                  <c:v>111812</c:v>
                </c:pt>
                <c:pt idx="32">
                  <c:v>125598.8</c:v>
                </c:pt>
                <c:pt idx="33">
                  <c:v>137909.25</c:v>
                </c:pt>
                <c:pt idx="34">
                  <c:v>151186.75</c:v>
                </c:pt>
                <c:pt idx="35">
                  <c:v>157730.79999999999</c:v>
                </c:pt>
                <c:pt idx="36">
                  <c:v>161646</c:v>
                </c:pt>
                <c:pt idx="37">
                  <c:v>165432.5</c:v>
                </c:pt>
                <c:pt idx="38">
                  <c:v>168097.2</c:v>
                </c:pt>
                <c:pt idx="39">
                  <c:v>168924.25</c:v>
                </c:pt>
                <c:pt idx="40">
                  <c:v>167794.5</c:v>
                </c:pt>
                <c:pt idx="41">
                  <c:v>166002.4</c:v>
                </c:pt>
                <c:pt idx="42">
                  <c:v>161408.75</c:v>
                </c:pt>
                <c:pt idx="43">
                  <c:v>158118.75</c:v>
                </c:pt>
                <c:pt idx="44">
                  <c:v>155146.6</c:v>
                </c:pt>
                <c:pt idx="45">
                  <c:v>151677.75</c:v>
                </c:pt>
                <c:pt idx="46">
                  <c:v>149133.5</c:v>
                </c:pt>
                <c:pt idx="47">
                  <c:v>147832</c:v>
                </c:pt>
                <c:pt idx="48">
                  <c:v>146075</c:v>
                </c:pt>
                <c:pt idx="49">
                  <c:v>144433</c:v>
                </c:pt>
                <c:pt idx="50">
                  <c:v>138296.4</c:v>
                </c:pt>
                <c:pt idx="51">
                  <c:v>129507.25</c:v>
                </c:pt>
                <c:pt idx="52">
                  <c:v>122521.75</c:v>
                </c:pt>
                <c:pt idx="53">
                  <c:v>118324</c:v>
                </c:pt>
                <c:pt idx="54">
                  <c:v>114152.75</c:v>
                </c:pt>
                <c:pt idx="55">
                  <c:v>111016.4</c:v>
                </c:pt>
                <c:pt idx="56">
                  <c:v>109022</c:v>
                </c:pt>
                <c:pt idx="57">
                  <c:v>107968</c:v>
                </c:pt>
                <c:pt idx="58">
                  <c:v>106930.2</c:v>
                </c:pt>
                <c:pt idx="59">
                  <c:v>105127</c:v>
                </c:pt>
                <c:pt idx="60">
                  <c:v>102347.75</c:v>
                </c:pt>
                <c:pt idx="61">
                  <c:v>101225.60000000001</c:v>
                </c:pt>
                <c:pt idx="62">
                  <c:v>98769</c:v>
                </c:pt>
                <c:pt idx="63">
                  <c:v>95681.75</c:v>
                </c:pt>
                <c:pt idx="64">
                  <c:v>93962.4</c:v>
                </c:pt>
                <c:pt idx="65">
                  <c:v>92368</c:v>
                </c:pt>
                <c:pt idx="66">
                  <c:v>91256.5</c:v>
                </c:pt>
                <c:pt idx="67">
                  <c:v>89115.8</c:v>
                </c:pt>
                <c:pt idx="68">
                  <c:v>86230.75</c:v>
                </c:pt>
                <c:pt idx="69">
                  <c:v>82709</c:v>
                </c:pt>
                <c:pt idx="70">
                  <c:v>80592.5</c:v>
                </c:pt>
                <c:pt idx="71">
                  <c:v>78658</c:v>
                </c:pt>
                <c:pt idx="72">
                  <c:v>75695.399999999994</c:v>
                </c:pt>
                <c:pt idx="73">
                  <c:v>74481.25</c:v>
                </c:pt>
                <c:pt idx="74">
                  <c:v>73005.5</c:v>
                </c:pt>
                <c:pt idx="75">
                  <c:v>72145.5</c:v>
                </c:pt>
                <c:pt idx="76">
                  <c:v>71820.399999999994</c:v>
                </c:pt>
                <c:pt idx="77">
                  <c:v>70774</c:v>
                </c:pt>
                <c:pt idx="78">
                  <c:v>67584.600000000006</c:v>
                </c:pt>
                <c:pt idx="79">
                  <c:v>65915</c:v>
                </c:pt>
                <c:pt idx="80">
                  <c:v>64308.25</c:v>
                </c:pt>
                <c:pt idx="81">
                  <c:v>59925.8</c:v>
                </c:pt>
                <c:pt idx="82">
                  <c:v>58726</c:v>
                </c:pt>
                <c:pt idx="83">
                  <c:v>57508.75</c:v>
                </c:pt>
                <c:pt idx="84">
                  <c:v>55522.2</c:v>
                </c:pt>
                <c:pt idx="85">
                  <c:v>51411</c:v>
                </c:pt>
                <c:pt idx="86">
                  <c:v>49377</c:v>
                </c:pt>
                <c:pt idx="87">
                  <c:v>46242</c:v>
                </c:pt>
                <c:pt idx="88">
                  <c:v>44523.5</c:v>
                </c:pt>
                <c:pt idx="89">
                  <c:v>43870.5</c:v>
                </c:pt>
                <c:pt idx="90">
                  <c:v>42949</c:v>
                </c:pt>
                <c:pt idx="91">
                  <c:v>41703.25</c:v>
                </c:pt>
                <c:pt idx="92">
                  <c:v>40784</c:v>
                </c:pt>
                <c:pt idx="93">
                  <c:v>39822.400000000001</c:v>
                </c:pt>
                <c:pt idx="94">
                  <c:v>39444.25</c:v>
                </c:pt>
                <c:pt idx="95">
                  <c:v>38677</c:v>
                </c:pt>
                <c:pt idx="96">
                  <c:v>38132.5</c:v>
                </c:pt>
                <c:pt idx="97">
                  <c:v>37054.75</c:v>
                </c:pt>
                <c:pt idx="98">
                  <c:v>36877</c:v>
                </c:pt>
                <c:pt idx="99">
                  <c:v>36287.800000000003</c:v>
                </c:pt>
                <c:pt idx="100">
                  <c:v>35895</c:v>
                </c:pt>
                <c:pt idx="101">
                  <c:v>35895</c:v>
                </c:pt>
                <c:pt idx="102">
                  <c:v>35574.199999999997</c:v>
                </c:pt>
                <c:pt idx="103">
                  <c:v>35093</c:v>
                </c:pt>
                <c:pt idx="104">
                  <c:v>35093</c:v>
                </c:pt>
                <c:pt idx="105">
                  <c:v>34619.5</c:v>
                </c:pt>
                <c:pt idx="106">
                  <c:v>33545</c:v>
                </c:pt>
                <c:pt idx="107">
                  <c:v>32944</c:v>
                </c:pt>
                <c:pt idx="108">
                  <c:v>32131</c:v>
                </c:pt>
                <c:pt idx="109">
                  <c:v>31318</c:v>
                </c:pt>
                <c:pt idx="110">
                  <c:v>30081.4</c:v>
                </c:pt>
                <c:pt idx="111">
                  <c:v>28176.5</c:v>
                </c:pt>
                <c:pt idx="112">
                  <c:v>26096</c:v>
                </c:pt>
                <c:pt idx="113">
                  <c:v>25096</c:v>
                </c:pt>
                <c:pt idx="114">
                  <c:v>23794</c:v>
                </c:pt>
                <c:pt idx="115">
                  <c:v>22492</c:v>
                </c:pt>
                <c:pt idx="116">
                  <c:v>21492</c:v>
                </c:pt>
                <c:pt idx="117">
                  <c:v>19492.5</c:v>
                </c:pt>
                <c:pt idx="118">
                  <c:v>18493</c:v>
                </c:pt>
                <c:pt idx="119" formatCode="General">
                  <c:v>17336.5</c:v>
                </c:pt>
                <c:pt idx="120" formatCode="General">
                  <c:v>16180</c:v>
                </c:pt>
                <c:pt idx="121" formatCode="General">
                  <c:v>15129.5</c:v>
                </c:pt>
                <c:pt idx="122" formatCode="General">
                  <c:v>13329</c:v>
                </c:pt>
                <c:pt idx="123" formatCode="General">
                  <c:v>12579</c:v>
                </c:pt>
                <c:pt idx="124" formatCode="General">
                  <c:v>10032</c:v>
                </c:pt>
                <c:pt idx="125" formatCode="General">
                  <c:v>8281.25</c:v>
                </c:pt>
                <c:pt idx="126" formatCode="General">
                  <c:v>8097</c:v>
                </c:pt>
                <c:pt idx="127" formatCode="General">
                  <c:v>7561</c:v>
                </c:pt>
                <c:pt idx="128" formatCode="General">
                  <c:v>6757</c:v>
                </c:pt>
                <c:pt idx="129" formatCode="General">
                  <c:v>6757</c:v>
                </c:pt>
                <c:pt idx="130" formatCode="General">
                  <c:v>5810.6</c:v>
                </c:pt>
                <c:pt idx="131" formatCode="General">
                  <c:v>4391</c:v>
                </c:pt>
                <c:pt idx="132" formatCode="General">
                  <c:v>4391</c:v>
                </c:pt>
                <c:pt idx="133" formatCode="General">
                  <c:v>4391</c:v>
                </c:pt>
                <c:pt idx="134" formatCode="General">
                  <c:v>4391</c:v>
                </c:pt>
                <c:pt idx="135" formatCode="General">
                  <c:v>4391</c:v>
                </c:pt>
                <c:pt idx="136" formatCode="General">
                  <c:v>4391</c:v>
                </c:pt>
                <c:pt idx="137" formatCode="General">
                  <c:v>2904.5</c:v>
                </c:pt>
                <c:pt idx="138" formatCode="General">
                  <c:v>2409</c:v>
                </c:pt>
                <c:pt idx="139" formatCode="General">
                  <c:v>2409</c:v>
                </c:pt>
                <c:pt idx="140" formatCode="General">
                  <c:v>2409</c:v>
                </c:pt>
                <c:pt idx="141" formatCode="General">
                  <c:v>2409</c:v>
                </c:pt>
                <c:pt idx="142" formatCode="General">
                  <c:v>2409</c:v>
                </c:pt>
                <c:pt idx="143" formatCode="General">
                  <c:v>2409</c:v>
                </c:pt>
                <c:pt idx="144" formatCode="General">
                  <c:v>2409</c:v>
                </c:pt>
                <c:pt idx="145" formatCode="General">
                  <c:v>2409</c:v>
                </c:pt>
                <c:pt idx="146" formatCode="General">
                  <c:v>2393.5</c:v>
                </c:pt>
                <c:pt idx="147" formatCode="General">
                  <c:v>2347</c:v>
                </c:pt>
                <c:pt idx="148" formatCode="General">
                  <c:v>2347</c:v>
                </c:pt>
                <c:pt idx="149" formatCode="General">
                  <c:v>2347</c:v>
                </c:pt>
                <c:pt idx="150" formatCode="General">
                  <c:v>2347</c:v>
                </c:pt>
                <c:pt idx="151" formatCode="General">
                  <c:v>2347</c:v>
                </c:pt>
                <c:pt idx="152" formatCode="General">
                  <c:v>2347</c:v>
                </c:pt>
                <c:pt idx="153" formatCode="General">
                  <c:v>2347</c:v>
                </c:pt>
                <c:pt idx="154" formatCode="General">
                  <c:v>2347</c:v>
                </c:pt>
                <c:pt idx="155" formatCode="General">
                  <c:v>2347</c:v>
                </c:pt>
                <c:pt idx="156" formatCode="General">
                  <c:v>2347</c:v>
                </c:pt>
                <c:pt idx="157" formatCode="General">
                  <c:v>2347</c:v>
                </c:pt>
                <c:pt idx="158" formatCode="General">
                  <c:v>2347</c:v>
                </c:pt>
                <c:pt idx="159" formatCode="General">
                  <c:v>2347</c:v>
                </c:pt>
                <c:pt idx="160" formatCode="General">
                  <c:v>2347</c:v>
                </c:pt>
                <c:pt idx="161" formatCode="General">
                  <c:v>2347</c:v>
                </c:pt>
                <c:pt idx="162" formatCode="General">
                  <c:v>2347</c:v>
                </c:pt>
                <c:pt idx="163" formatCode="General">
                  <c:v>2347</c:v>
                </c:pt>
                <c:pt idx="164" formatCode="General">
                  <c:v>2347</c:v>
                </c:pt>
                <c:pt idx="165" formatCode="General">
                  <c:v>2347</c:v>
                </c:pt>
                <c:pt idx="166" formatCode="General">
                  <c:v>2347</c:v>
                </c:pt>
                <c:pt idx="167" formatCode="General">
                  <c:v>2347</c:v>
                </c:pt>
                <c:pt idx="168" formatCode="General">
                  <c:v>2347</c:v>
                </c:pt>
                <c:pt idx="169" formatCode="General">
                  <c:v>2347</c:v>
                </c:pt>
                <c:pt idx="170" formatCode="General">
                  <c:v>2347</c:v>
                </c:pt>
                <c:pt idx="171" formatCode="General">
                  <c:v>2347</c:v>
                </c:pt>
                <c:pt idx="172" formatCode="General">
                  <c:v>2347</c:v>
                </c:pt>
                <c:pt idx="173" formatCode="General">
                  <c:v>2347</c:v>
                </c:pt>
                <c:pt idx="174" formatCode="General">
                  <c:v>2347</c:v>
                </c:pt>
                <c:pt idx="175" formatCode="General">
                  <c:v>2347</c:v>
                </c:pt>
                <c:pt idx="176" formatCode="General">
                  <c:v>2347</c:v>
                </c:pt>
                <c:pt idx="177" formatCode="General">
                  <c:v>2347</c:v>
                </c:pt>
                <c:pt idx="178" formatCode="General">
                  <c:v>2347</c:v>
                </c:pt>
                <c:pt idx="179" formatCode="General">
                  <c:v>2347</c:v>
                </c:pt>
                <c:pt idx="180" formatCode="General">
                  <c:v>2347</c:v>
                </c:pt>
                <c:pt idx="181" formatCode="General">
                  <c:v>2347</c:v>
                </c:pt>
                <c:pt idx="182" formatCode="General">
                  <c:v>2347</c:v>
                </c:pt>
                <c:pt idx="183" formatCode="General">
                  <c:v>2347</c:v>
                </c:pt>
                <c:pt idx="184" formatCode="General">
                  <c:v>2347</c:v>
                </c:pt>
                <c:pt idx="185" formatCode="General">
                  <c:v>2347</c:v>
                </c:pt>
                <c:pt idx="186" formatCode="General">
                  <c:v>2347</c:v>
                </c:pt>
                <c:pt idx="187" formatCode="General">
                  <c:v>2347</c:v>
                </c:pt>
                <c:pt idx="188" formatCode="General">
                  <c:v>2347</c:v>
                </c:pt>
                <c:pt idx="189" formatCode="General">
                  <c:v>2347</c:v>
                </c:pt>
                <c:pt idx="190" formatCode="General">
                  <c:v>2347</c:v>
                </c:pt>
                <c:pt idx="191" formatCode="General">
                  <c:v>2347</c:v>
                </c:pt>
                <c:pt idx="192" formatCode="General">
                  <c:v>2347</c:v>
                </c:pt>
                <c:pt idx="193" formatCode="General">
                  <c:v>2347</c:v>
                </c:pt>
                <c:pt idx="194" formatCode="General">
                  <c:v>2347</c:v>
                </c:pt>
                <c:pt idx="195" formatCode="General">
                  <c:v>2347</c:v>
                </c:pt>
                <c:pt idx="196" formatCode="General">
                  <c:v>2347</c:v>
                </c:pt>
                <c:pt idx="197" formatCode="General">
                  <c:v>2347</c:v>
                </c:pt>
                <c:pt idx="198" formatCode="General">
                  <c:v>2347</c:v>
                </c:pt>
                <c:pt idx="199" formatCode="General">
                  <c:v>2347</c:v>
                </c:pt>
              </c:numCache>
            </c:numRef>
          </c:val>
          <c:extLst>
            <c:ext xmlns:c16="http://schemas.microsoft.com/office/drawing/2014/chart" uri="{C3380CC4-5D6E-409C-BE32-E72D297353CC}">
              <c16:uniqueId val="{00000004-BDF6-E64C-9098-17C48B4513B8}"/>
            </c:ext>
          </c:extLst>
        </c:ser>
        <c:ser>
          <c:idx val="5"/>
          <c:order val="5"/>
          <c:tx>
            <c:strRef>
              <c:f>Sheet1!$G$1</c:f>
              <c:strCache>
                <c:ptCount val="1"/>
                <c:pt idx="0">
                  <c:v>Other</c:v>
                </c:pt>
              </c:strCache>
            </c:strRef>
          </c:tx>
          <c:spPr>
            <a:solidFill>
              <a:srgbClr val="FF9300"/>
            </a:solidFill>
            <a:ln>
              <a:noFill/>
            </a:ln>
            <a:effectLst/>
          </c:spPr>
          <c:cat>
            <c:numRef>
              <c:f>Sheet1!$A$2:$A$10000</c:f>
              <c:numCache>
                <c:formatCode>m/d/yy</c:formatCode>
                <c:ptCount val="99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numCache>
            </c:numRef>
          </c:cat>
          <c:val>
            <c:numRef>
              <c:f>Sheet1!$G$2:$G$10000</c:f>
              <c:numCache>
                <c:formatCode>General</c:formatCode>
                <c:ptCount val="9999"/>
                <c:pt idx="0">
                  <c:v>82372</c:v>
                </c:pt>
                <c:pt idx="1">
                  <c:v>87860</c:v>
                </c:pt>
                <c:pt idx="2">
                  <c:v>87516.75</c:v>
                </c:pt>
                <c:pt idx="3">
                  <c:v>83757.5</c:v>
                </c:pt>
                <c:pt idx="4">
                  <c:v>85765.400000000023</c:v>
                </c:pt>
                <c:pt idx="5">
                  <c:v>76812.75</c:v>
                </c:pt>
                <c:pt idx="6">
                  <c:v>80072.75</c:v>
                </c:pt>
                <c:pt idx="7">
                  <c:v>78162.79999999993</c:v>
                </c:pt>
                <c:pt idx="8">
                  <c:v>99139</c:v>
                </c:pt>
                <c:pt idx="9">
                  <c:v>98344</c:v>
                </c:pt>
                <c:pt idx="10">
                  <c:v>106772.75</c:v>
                </c:pt>
                <c:pt idx="11">
                  <c:v>116085.5</c:v>
                </c:pt>
                <c:pt idx="12">
                  <c:v>167052.80000000005</c:v>
                </c:pt>
                <c:pt idx="13">
                  <c:v>168334.75</c:v>
                </c:pt>
                <c:pt idx="14">
                  <c:v>217692.75</c:v>
                </c:pt>
                <c:pt idx="15">
                  <c:v>329042.79999999993</c:v>
                </c:pt>
                <c:pt idx="16">
                  <c:v>381405</c:v>
                </c:pt>
                <c:pt idx="17">
                  <c:v>413756.5</c:v>
                </c:pt>
                <c:pt idx="18">
                  <c:v>426957.4</c:v>
                </c:pt>
                <c:pt idx="19">
                  <c:v>426747.75</c:v>
                </c:pt>
                <c:pt idx="20">
                  <c:v>527992.75</c:v>
                </c:pt>
                <c:pt idx="21">
                  <c:v>1236980.4000000001</c:v>
                </c:pt>
                <c:pt idx="22">
                  <c:v>1655914.25</c:v>
                </c:pt>
                <c:pt idx="23">
                  <c:v>1729484.5999999999</c:v>
                </c:pt>
                <c:pt idx="24">
                  <c:v>1529680.5</c:v>
                </c:pt>
                <c:pt idx="25">
                  <c:v>1336123.25</c:v>
                </c:pt>
                <c:pt idx="26">
                  <c:v>1312189.75</c:v>
                </c:pt>
                <c:pt idx="27">
                  <c:v>1227997.4000000001</c:v>
                </c:pt>
                <c:pt idx="28">
                  <c:v>1064874.5</c:v>
                </c:pt>
                <c:pt idx="29">
                  <c:v>892100.25</c:v>
                </c:pt>
                <c:pt idx="30">
                  <c:v>731052.2</c:v>
                </c:pt>
                <c:pt idx="31">
                  <c:v>614740.75</c:v>
                </c:pt>
                <c:pt idx="32">
                  <c:v>571269.99999999977</c:v>
                </c:pt>
                <c:pt idx="33">
                  <c:v>511246.25</c:v>
                </c:pt>
                <c:pt idx="34">
                  <c:v>438802</c:v>
                </c:pt>
                <c:pt idx="35">
                  <c:v>399641</c:v>
                </c:pt>
                <c:pt idx="36">
                  <c:v>363682</c:v>
                </c:pt>
                <c:pt idx="37">
                  <c:v>324087.5</c:v>
                </c:pt>
                <c:pt idx="38">
                  <c:v>300469.80000000005</c:v>
                </c:pt>
                <c:pt idx="39">
                  <c:v>290861.5</c:v>
                </c:pt>
                <c:pt idx="40">
                  <c:v>285150.75</c:v>
                </c:pt>
                <c:pt idx="41">
                  <c:v>274193.59999999986</c:v>
                </c:pt>
                <c:pt idx="42">
                  <c:v>271942.25</c:v>
                </c:pt>
                <c:pt idx="43">
                  <c:v>266190.5</c:v>
                </c:pt>
                <c:pt idx="44">
                  <c:v>255484.99999999977</c:v>
                </c:pt>
                <c:pt idx="45">
                  <c:v>256955.5</c:v>
                </c:pt>
                <c:pt idx="46">
                  <c:v>257321.25</c:v>
                </c:pt>
                <c:pt idx="47">
                  <c:v>262330.39999999991</c:v>
                </c:pt>
                <c:pt idx="48">
                  <c:v>242999.5</c:v>
                </c:pt>
                <c:pt idx="49">
                  <c:v>219609.75</c:v>
                </c:pt>
                <c:pt idx="50">
                  <c:v>218651.20000000019</c:v>
                </c:pt>
                <c:pt idx="51">
                  <c:v>222351.5</c:v>
                </c:pt>
                <c:pt idx="52">
                  <c:v>222034.75</c:v>
                </c:pt>
                <c:pt idx="53">
                  <c:v>220451.39999999991</c:v>
                </c:pt>
                <c:pt idx="54">
                  <c:v>220021.75</c:v>
                </c:pt>
                <c:pt idx="55">
                  <c:v>211501.19999999972</c:v>
                </c:pt>
                <c:pt idx="56">
                  <c:v>208112</c:v>
                </c:pt>
                <c:pt idx="57">
                  <c:v>211201.5</c:v>
                </c:pt>
                <c:pt idx="58">
                  <c:v>210165.60000000009</c:v>
                </c:pt>
                <c:pt idx="59">
                  <c:v>266462.5</c:v>
                </c:pt>
                <c:pt idx="60">
                  <c:v>314507</c:v>
                </c:pt>
                <c:pt idx="61">
                  <c:v>324286</c:v>
                </c:pt>
                <c:pt idx="62">
                  <c:v>280961.25</c:v>
                </c:pt>
                <c:pt idx="63">
                  <c:v>256217</c:v>
                </c:pt>
                <c:pt idx="64">
                  <c:v>247456</c:v>
                </c:pt>
                <c:pt idx="65">
                  <c:v>247185.75</c:v>
                </c:pt>
                <c:pt idx="66">
                  <c:v>253519</c:v>
                </c:pt>
                <c:pt idx="67">
                  <c:v>248967.20000000019</c:v>
                </c:pt>
                <c:pt idx="68">
                  <c:v>239987.5</c:v>
                </c:pt>
                <c:pt idx="69">
                  <c:v>241515.79999999981</c:v>
                </c:pt>
                <c:pt idx="70">
                  <c:v>244431.75</c:v>
                </c:pt>
                <c:pt idx="71">
                  <c:v>246847.25</c:v>
                </c:pt>
                <c:pt idx="72">
                  <c:v>252724.80000000028</c:v>
                </c:pt>
                <c:pt idx="73">
                  <c:v>255297.5</c:v>
                </c:pt>
                <c:pt idx="74">
                  <c:v>261802.75</c:v>
                </c:pt>
                <c:pt idx="75">
                  <c:v>270699</c:v>
                </c:pt>
                <c:pt idx="76">
                  <c:v>271195.79999999981</c:v>
                </c:pt>
                <c:pt idx="77">
                  <c:v>269706</c:v>
                </c:pt>
                <c:pt idx="78">
                  <c:v>275028.19999999972</c:v>
                </c:pt>
                <c:pt idx="79">
                  <c:v>271643.5</c:v>
                </c:pt>
                <c:pt idx="80">
                  <c:v>265527.25</c:v>
                </c:pt>
                <c:pt idx="81">
                  <c:v>270624.80000000028</c:v>
                </c:pt>
                <c:pt idx="82">
                  <c:v>269360</c:v>
                </c:pt>
                <c:pt idx="83">
                  <c:v>267593.75</c:v>
                </c:pt>
                <c:pt idx="84">
                  <c:v>270262.39999999944</c:v>
                </c:pt>
                <c:pt idx="85">
                  <c:v>267221.25</c:v>
                </c:pt>
                <c:pt idx="86">
                  <c:v>264151.5</c:v>
                </c:pt>
                <c:pt idx="87">
                  <c:v>268230.20000000019</c:v>
                </c:pt>
                <c:pt idx="88">
                  <c:v>266501.5</c:v>
                </c:pt>
                <c:pt idx="89">
                  <c:v>263037.5</c:v>
                </c:pt>
                <c:pt idx="90">
                  <c:v>268108.40000000037</c:v>
                </c:pt>
                <c:pt idx="91">
                  <c:v>265298.5</c:v>
                </c:pt>
                <c:pt idx="92">
                  <c:v>261565</c:v>
                </c:pt>
                <c:pt idx="93">
                  <c:v>265460.99999999907</c:v>
                </c:pt>
                <c:pt idx="94">
                  <c:v>262368</c:v>
                </c:pt>
                <c:pt idx="95">
                  <c:v>259557.79999999981</c:v>
                </c:pt>
                <c:pt idx="96">
                  <c:v>263559.5</c:v>
                </c:pt>
                <c:pt idx="97">
                  <c:v>257285.5</c:v>
                </c:pt>
                <c:pt idx="98">
                  <c:v>252039</c:v>
                </c:pt>
                <c:pt idx="99">
                  <c:v>255419.19999999925</c:v>
                </c:pt>
                <c:pt idx="100">
                  <c:v>252609.5</c:v>
                </c:pt>
                <c:pt idx="101">
                  <c:v>249298.5</c:v>
                </c:pt>
                <c:pt idx="102">
                  <c:v>252744.60000000056</c:v>
                </c:pt>
                <c:pt idx="103">
                  <c:v>249032.5</c:v>
                </c:pt>
                <c:pt idx="104">
                  <c:v>245191</c:v>
                </c:pt>
                <c:pt idx="105">
                  <c:v>249668.75</c:v>
                </c:pt>
                <c:pt idx="106">
                  <c:v>244516</c:v>
                </c:pt>
                <c:pt idx="107">
                  <c:v>242126.79999999981</c:v>
                </c:pt>
                <c:pt idx="108">
                  <c:v>245687.75</c:v>
                </c:pt>
                <c:pt idx="109">
                  <c:v>241786</c:v>
                </c:pt>
                <c:pt idx="110">
                  <c:v>237447.79999999888</c:v>
                </c:pt>
                <c:pt idx="111">
                  <c:v>241679.75</c:v>
                </c:pt>
                <c:pt idx="112">
                  <c:v>238059</c:v>
                </c:pt>
                <c:pt idx="113">
                  <c:v>234214.39999999944</c:v>
                </c:pt>
                <c:pt idx="114">
                  <c:v>239323</c:v>
                </c:pt>
                <c:pt idx="115">
                  <c:v>233293</c:v>
                </c:pt>
                <c:pt idx="116">
                  <c:v>231075.5</c:v>
                </c:pt>
                <c:pt idx="117">
                  <c:v>236620.25</c:v>
                </c:pt>
                <c:pt idx="118">
                  <c:v>228722.20000000019</c:v>
                </c:pt>
                <c:pt idx="119">
                  <c:v>228907.75</c:v>
                </c:pt>
                <c:pt idx="120">
                  <c:v>230514.5</c:v>
                </c:pt>
                <c:pt idx="121">
                  <c:v>224153.5</c:v>
                </c:pt>
                <c:pt idx="122">
                  <c:v>221012.20000000019</c:v>
                </c:pt>
                <c:pt idx="123">
                  <c:v>225927.75</c:v>
                </c:pt>
                <c:pt idx="124">
                  <c:v>220267.39999999944</c:v>
                </c:pt>
                <c:pt idx="125">
                  <c:v>219648.75</c:v>
                </c:pt>
                <c:pt idx="126">
                  <c:v>223571.5</c:v>
                </c:pt>
                <c:pt idx="127">
                  <c:v>217734.80000000075</c:v>
                </c:pt>
                <c:pt idx="128">
                  <c:v>215410.5</c:v>
                </c:pt>
                <c:pt idx="129">
                  <c:v>219108</c:v>
                </c:pt>
                <c:pt idx="130">
                  <c:v>213951.20000000112</c:v>
                </c:pt>
                <c:pt idx="131">
                  <c:v>215891</c:v>
                </c:pt>
                <c:pt idx="132">
                  <c:v>221772.20000000019</c:v>
                </c:pt>
                <c:pt idx="133">
                  <c:v>213123</c:v>
                </c:pt>
                <c:pt idx="134">
                  <c:v>208630.75</c:v>
                </c:pt>
                <c:pt idx="135">
                  <c:v>212157.75</c:v>
                </c:pt>
                <c:pt idx="136">
                  <c:v>205698.60000000009</c:v>
                </c:pt>
                <c:pt idx="137">
                  <c:v>203634.25</c:v>
                </c:pt>
                <c:pt idx="138">
                  <c:v>206429.75</c:v>
                </c:pt>
                <c:pt idx="139">
                  <c:v>199991.99999999953</c:v>
                </c:pt>
                <c:pt idx="140">
                  <c:v>196703</c:v>
                </c:pt>
                <c:pt idx="141">
                  <c:v>198181.79999999981</c:v>
                </c:pt>
                <c:pt idx="142">
                  <c:v>194847.5</c:v>
                </c:pt>
                <c:pt idx="143">
                  <c:v>192336.75</c:v>
                </c:pt>
                <c:pt idx="144">
                  <c:v>195343.20000000019</c:v>
                </c:pt>
                <c:pt idx="145">
                  <c:v>190005.25</c:v>
                </c:pt>
                <c:pt idx="146">
                  <c:v>184970.25</c:v>
                </c:pt>
                <c:pt idx="147">
                  <c:v>188083.75</c:v>
                </c:pt>
                <c:pt idx="148">
                  <c:v>182935.39999999991</c:v>
                </c:pt>
                <c:pt idx="149">
                  <c:v>181657.75</c:v>
                </c:pt>
                <c:pt idx="150">
                  <c:v>184342.20000000019</c:v>
                </c:pt>
                <c:pt idx="151">
                  <c:v>180323.75</c:v>
                </c:pt>
                <c:pt idx="152">
                  <c:v>220865</c:v>
                </c:pt>
                <c:pt idx="153">
                  <c:v>370264</c:v>
                </c:pt>
                <c:pt idx="154">
                  <c:v>384892.25</c:v>
                </c:pt>
                <c:pt idx="155">
                  <c:v>398246.75</c:v>
                </c:pt>
                <c:pt idx="156">
                  <c:v>389563</c:v>
                </c:pt>
                <c:pt idx="157">
                  <c:v>334381</c:v>
                </c:pt>
                <c:pt idx="158">
                  <c:v>581697.75</c:v>
                </c:pt>
                <c:pt idx="159">
                  <c:v>1024463.5999999996</c:v>
                </c:pt>
                <c:pt idx="160">
                  <c:v>1104359.75</c:v>
                </c:pt>
                <c:pt idx="161">
                  <c:v>1079219.25</c:v>
                </c:pt>
                <c:pt idx="162">
                  <c:v>771603.40000000037</c:v>
                </c:pt>
                <c:pt idx="163">
                  <c:v>692548.75</c:v>
                </c:pt>
                <c:pt idx="164">
                  <c:v>650872.00000000093</c:v>
                </c:pt>
                <c:pt idx="165">
                  <c:v>617825</c:v>
                </c:pt>
                <c:pt idx="166">
                  <c:v>611446.75</c:v>
                </c:pt>
                <c:pt idx="167">
                  <c:v>618264.20000000019</c:v>
                </c:pt>
                <c:pt idx="168">
                  <c:v>574453.75</c:v>
                </c:pt>
                <c:pt idx="169">
                  <c:v>565130.75</c:v>
                </c:pt>
                <c:pt idx="170">
                  <c:v>557710.60000000056</c:v>
                </c:pt>
                <c:pt idx="171">
                  <c:v>568727.75</c:v>
                </c:pt>
                <c:pt idx="172">
                  <c:v>574979.5</c:v>
                </c:pt>
                <c:pt idx="173">
                  <c:v>576214</c:v>
                </c:pt>
                <c:pt idx="174">
                  <c:v>573015.5</c:v>
                </c:pt>
                <c:pt idx="175">
                  <c:v>558439.25</c:v>
                </c:pt>
                <c:pt idx="176">
                  <c:v>537016.20000000112</c:v>
                </c:pt>
                <c:pt idx="177">
                  <c:v>516174</c:v>
                </c:pt>
                <c:pt idx="178">
                  <c:v>503185.75</c:v>
                </c:pt>
                <c:pt idx="179">
                  <c:v>487211</c:v>
                </c:pt>
                <c:pt idx="180">
                  <c:v>484787.25</c:v>
                </c:pt>
                <c:pt idx="181">
                  <c:v>474112</c:v>
                </c:pt>
                <c:pt idx="182">
                  <c:v>462158.59999999963</c:v>
                </c:pt>
                <c:pt idx="183">
                  <c:v>459337</c:v>
                </c:pt>
                <c:pt idx="184">
                  <c:v>448042.25</c:v>
                </c:pt>
                <c:pt idx="185">
                  <c:v>437821.40000000037</c:v>
                </c:pt>
                <c:pt idx="186">
                  <c:v>437038.75</c:v>
                </c:pt>
                <c:pt idx="187">
                  <c:v>427407.20000000112</c:v>
                </c:pt>
                <c:pt idx="188">
                  <c:v>423430.25</c:v>
                </c:pt>
                <c:pt idx="189">
                  <c:v>429425.5</c:v>
                </c:pt>
                <c:pt idx="190">
                  <c:v>414857</c:v>
                </c:pt>
                <c:pt idx="191">
                  <c:v>407553.25</c:v>
                </c:pt>
                <c:pt idx="192">
                  <c:v>408066</c:v>
                </c:pt>
                <c:pt idx="193">
                  <c:v>402502.5</c:v>
                </c:pt>
                <c:pt idx="194">
                  <c:v>612284.79999999888</c:v>
                </c:pt>
                <c:pt idx="195">
                  <c:v>736011.75</c:v>
                </c:pt>
                <c:pt idx="196">
                  <c:v>683971.60000000056</c:v>
                </c:pt>
                <c:pt idx="197">
                  <c:v>662618.25</c:v>
                </c:pt>
                <c:pt idx="198">
                  <c:v>649256</c:v>
                </c:pt>
                <c:pt idx="199">
                  <c:v>625793</c:v>
                </c:pt>
              </c:numCache>
            </c:numRef>
          </c:val>
          <c:extLst>
            <c:ext xmlns:c16="http://schemas.microsoft.com/office/drawing/2014/chart" uri="{C3380CC4-5D6E-409C-BE32-E72D297353CC}">
              <c16:uniqueId val="{00000005-BDF6-E64C-9098-17C48B4513B8}"/>
            </c:ext>
          </c:extLst>
        </c:ser>
        <c:dLbls>
          <c:showLegendKey val="0"/>
          <c:showVal val="0"/>
          <c:showCatName val="0"/>
          <c:showSerName val="0"/>
          <c:showPercent val="0"/>
          <c:showBubbleSize val="0"/>
        </c:dLbls>
        <c:axId val="1530572128"/>
        <c:axId val="1091083504"/>
      </c:areaChart>
      <c:areaChart>
        <c:grouping val="stacked"/>
        <c:varyColors val="0"/>
        <c:ser>
          <c:idx val="0"/>
          <c:order val="0"/>
          <c:tx>
            <c:strRef>
              <c:f>Sheet1!$B$1</c:f>
              <c:strCache>
                <c:ptCount val="1"/>
                <c:pt idx="0">
                  <c:v>Column2</c:v>
                </c:pt>
              </c:strCache>
            </c:strRef>
          </c:tx>
          <c:spPr>
            <a:solidFill>
              <a:schemeClr val="tx1">
                <a:alpha val="20000"/>
              </a:schemeClr>
            </a:solidFill>
            <a:ln>
              <a:noFill/>
            </a:ln>
            <a:effectLst/>
          </c:spPr>
          <c:cat>
            <c:numRef>
              <c:f>Sheet1!$A$2:$A$10000</c:f>
              <c:numCache>
                <c:formatCode>m/d/yy</c:formatCode>
                <c:ptCount val="99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numCache>
            </c:numRef>
          </c:cat>
          <c:val>
            <c:numRef>
              <c:f>Sheet1!$B$2:$B$10000</c:f>
              <c:numCache>
                <c:formatCode>General</c:formatCode>
                <c:ptCount val="9999"/>
                <c:pt idx="11">
                  <c:v>100000000</c:v>
                </c:pt>
                <c:pt idx="12">
                  <c:v>100000000</c:v>
                </c:pt>
                <c:pt idx="13">
                  <c:v>100000000</c:v>
                </c:pt>
                <c:pt idx="14">
                  <c:v>100000000</c:v>
                </c:pt>
                <c:pt idx="15">
                  <c:v>100000000</c:v>
                </c:pt>
                <c:pt idx="16">
                  <c:v>100000000</c:v>
                </c:pt>
                <c:pt idx="17">
                  <c:v>100000000</c:v>
                </c:pt>
                <c:pt idx="18">
                  <c:v>100000000</c:v>
                </c:pt>
                <c:pt idx="19">
                  <c:v>100000000</c:v>
                </c:pt>
                <c:pt idx="20">
                  <c:v>100000000</c:v>
                </c:pt>
                <c:pt idx="21">
                  <c:v>100000000</c:v>
                </c:pt>
                <c:pt idx="22">
                  <c:v>100000000</c:v>
                </c:pt>
                <c:pt idx="23">
                  <c:v>100000000</c:v>
                </c:pt>
                <c:pt idx="24">
                  <c:v>100000000</c:v>
                </c:pt>
                <c:pt idx="25">
                  <c:v>100000000</c:v>
                </c:pt>
                <c:pt idx="26">
                  <c:v>100000000</c:v>
                </c:pt>
                <c:pt idx="27">
                  <c:v>100000000</c:v>
                </c:pt>
                <c:pt idx="28">
                  <c:v>100000000</c:v>
                </c:pt>
                <c:pt idx="29">
                  <c:v>100000000</c:v>
                </c:pt>
                <c:pt idx="157">
                  <c:v>100000000</c:v>
                </c:pt>
                <c:pt idx="158">
                  <c:v>100000000</c:v>
                </c:pt>
                <c:pt idx="159">
                  <c:v>100000000</c:v>
                </c:pt>
              </c:numCache>
            </c:numRef>
          </c:val>
          <c:extLst>
            <c:ext xmlns:c16="http://schemas.microsoft.com/office/drawing/2014/chart" uri="{C3380CC4-5D6E-409C-BE32-E72D297353CC}">
              <c16:uniqueId val="{00000000-BDF6-E64C-9098-17C48B4513B8}"/>
            </c:ext>
          </c:extLst>
        </c:ser>
        <c:dLbls>
          <c:showLegendKey val="0"/>
          <c:showVal val="0"/>
          <c:showCatName val="0"/>
          <c:showSerName val="0"/>
          <c:showPercent val="0"/>
          <c:showBubbleSize val="0"/>
        </c:dLbls>
        <c:axId val="1304654672"/>
        <c:axId val="2059036240"/>
      </c:areaChart>
      <c:dateAx>
        <c:axId val="153057212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1083504"/>
        <c:crosses val="autoZero"/>
        <c:auto val="1"/>
        <c:lblOffset val="100"/>
        <c:baseTimeUnit val="months"/>
        <c:majorUnit val="4"/>
        <c:majorTimeUnit val="years"/>
      </c:dateAx>
      <c:valAx>
        <c:axId val="1091083504"/>
        <c:scaling>
          <c:orientation val="minMax"/>
          <c:max val="10000000"/>
          <c:min val="0"/>
        </c:scaling>
        <c:delete val="0"/>
        <c:axPos val="l"/>
        <c:majorGridlines>
          <c:spPr>
            <a:ln w="9525" cap="flat" cmpd="sng" algn="ctr">
              <a:solidFill>
                <a:schemeClr val="tx1"/>
              </a:solidFill>
              <a:round/>
            </a:ln>
            <a:effectLst/>
          </c:spPr>
        </c:majorGridlines>
        <c:numFmt formatCode="&quot;$&quot;#,##0,,\ &quot;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30572128"/>
        <c:crosses val="autoZero"/>
        <c:crossBetween val="midCat"/>
        <c:majorUnit val="2000000"/>
      </c:valAx>
      <c:valAx>
        <c:axId val="2059036240"/>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304654672"/>
        <c:crosses val="max"/>
        <c:crossBetween val="midCat"/>
      </c:valAx>
      <c:dateAx>
        <c:axId val="1304654672"/>
        <c:scaling>
          <c:orientation val="minMax"/>
        </c:scaling>
        <c:delete val="1"/>
        <c:axPos val="b"/>
        <c:numFmt formatCode="m/d/yy" sourceLinked="1"/>
        <c:majorTickMark val="out"/>
        <c:minorTickMark val="none"/>
        <c:tickLblPos val="nextTo"/>
        <c:crossAx val="2059036240"/>
        <c:crosses val="autoZero"/>
        <c:auto val="1"/>
        <c:lblOffset val="100"/>
        <c:baseTimeUnit val="months"/>
        <c:majorUnit val="1"/>
        <c:minorUnit val="1"/>
      </c:dateAx>
      <c:spPr>
        <a:noFill/>
        <a:ln>
          <a:noFill/>
        </a:ln>
        <a:effectLst/>
      </c:spPr>
    </c:plotArea>
    <c:legend>
      <c:legendPos val="b"/>
      <c:legendEntry>
        <c:idx val="0"/>
        <c:delete val="1"/>
      </c:legendEntry>
      <c:legendEntry>
        <c:idx val="5"/>
        <c:delete val="1"/>
      </c:legendEntry>
      <c:layout>
        <c:manualLayout>
          <c:xMode val="edge"/>
          <c:yMode val="edge"/>
          <c:x val="1.7352968460629711E-2"/>
          <c:y val="0.91249854286240739"/>
          <c:w val="0.95251904779468055"/>
          <c:h val="6.83988533423916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0357901456543659E-2"/>
          <c:y val="3.2576176904885519E-2"/>
          <c:w val="0.88532973732614129"/>
          <c:h val="0.66274146362757724"/>
        </c:manualLayout>
      </c:layout>
      <c:barChart>
        <c:barDir val="col"/>
        <c:grouping val="stacked"/>
        <c:varyColors val="0"/>
        <c:ser>
          <c:idx val="0"/>
          <c:order val="0"/>
          <c:tx>
            <c:strRef>
              <c:f>Sheet1!$B$1</c:f>
              <c:strCache>
                <c:ptCount val="1"/>
                <c:pt idx="0">
                  <c:v>Personal Consumption</c:v>
                </c:pt>
              </c:strCache>
            </c:strRef>
          </c:tx>
          <c:spPr>
            <a:solidFill>
              <a:srgbClr val="0065A4"/>
            </a:solidFill>
          </c:spPr>
          <c:invertIfNegative val="0"/>
          <c:cat>
            <c:numRef>
              <c:f>Sheet1!$A$2:$A$15</c:f>
              <c:numCache>
                <c:formatCode>m/d/yy</c:formatCode>
                <c:ptCount val="14"/>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numCache>
            </c:numRef>
          </c:cat>
          <c:val>
            <c:numRef>
              <c:f>Sheet1!$B$2:$B$15</c:f>
              <c:numCache>
                <c:formatCode>General</c:formatCode>
                <c:ptCount val="14"/>
                <c:pt idx="0">
                  <c:v>3.63</c:v>
                </c:pt>
                <c:pt idx="1">
                  <c:v>5.7</c:v>
                </c:pt>
                <c:pt idx="2">
                  <c:v>8.73</c:v>
                </c:pt>
                <c:pt idx="3">
                  <c:v>1.89</c:v>
                </c:pt>
                <c:pt idx="4">
                  <c:v>2.71</c:v>
                </c:pt>
                <c:pt idx="5">
                  <c:v>-0.03</c:v>
                </c:pt>
                <c:pt idx="6">
                  <c:v>1.32</c:v>
                </c:pt>
                <c:pt idx="7">
                  <c:v>1.05</c:v>
                </c:pt>
                <c:pt idx="8">
                  <c:v>0.79</c:v>
                </c:pt>
                <c:pt idx="9">
                  <c:v>2.54</c:v>
                </c:pt>
                <c:pt idx="10">
                  <c:v>0.55000000000000004</c:v>
                </c:pt>
                <c:pt idx="11">
                  <c:v>2.11</c:v>
                </c:pt>
              </c:numCache>
            </c:numRef>
          </c:val>
          <c:extLst>
            <c:ext xmlns:c16="http://schemas.microsoft.com/office/drawing/2014/chart" uri="{C3380CC4-5D6E-409C-BE32-E72D297353CC}">
              <c16:uniqueId val="{00000000-F165-4B41-8065-2B59B58BDFDB}"/>
            </c:ext>
          </c:extLst>
        </c:ser>
        <c:ser>
          <c:idx val="1"/>
          <c:order val="1"/>
          <c:tx>
            <c:strRef>
              <c:f>Sheet1!$C$1</c:f>
              <c:strCache>
                <c:ptCount val="1"/>
                <c:pt idx="0">
                  <c:v>Fixed Investment</c:v>
                </c:pt>
              </c:strCache>
            </c:strRef>
          </c:tx>
          <c:spPr>
            <a:solidFill>
              <a:srgbClr val="FFD24F"/>
            </a:solidFill>
          </c:spPr>
          <c:invertIfNegative val="0"/>
          <c:cat>
            <c:numRef>
              <c:f>Sheet1!$A$2:$A$15</c:f>
              <c:numCache>
                <c:formatCode>m/d/yy</c:formatCode>
                <c:ptCount val="14"/>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numCache>
            </c:numRef>
          </c:cat>
          <c:val>
            <c:numRef>
              <c:f>Sheet1!$C$2:$C$15</c:f>
              <c:numCache>
                <c:formatCode>General</c:formatCode>
                <c:ptCount val="14"/>
                <c:pt idx="0">
                  <c:v>2.5499999999999998</c:v>
                </c:pt>
                <c:pt idx="1">
                  <c:v>1.63</c:v>
                </c:pt>
                <c:pt idx="2">
                  <c:v>1.05</c:v>
                </c:pt>
                <c:pt idx="3">
                  <c:v>-0.28000000000000003</c:v>
                </c:pt>
                <c:pt idx="4">
                  <c:v>0.35</c:v>
                </c:pt>
                <c:pt idx="5">
                  <c:v>1.23</c:v>
                </c:pt>
                <c:pt idx="6">
                  <c:v>-0.05</c:v>
                </c:pt>
                <c:pt idx="7">
                  <c:v>-0.79</c:v>
                </c:pt>
                <c:pt idx="8">
                  <c:v>-0.99</c:v>
                </c:pt>
                <c:pt idx="9">
                  <c:v>0.53</c:v>
                </c:pt>
                <c:pt idx="10">
                  <c:v>0.9</c:v>
                </c:pt>
                <c:pt idx="11" formatCode="0.00">
                  <c:v>0.46</c:v>
                </c:pt>
              </c:numCache>
            </c:numRef>
          </c:val>
          <c:extLst>
            <c:ext xmlns:c16="http://schemas.microsoft.com/office/drawing/2014/chart" uri="{C3380CC4-5D6E-409C-BE32-E72D297353CC}">
              <c16:uniqueId val="{00000001-F165-4B41-8065-2B59B58BDFDB}"/>
            </c:ext>
          </c:extLst>
        </c:ser>
        <c:ser>
          <c:idx val="2"/>
          <c:order val="2"/>
          <c:tx>
            <c:strRef>
              <c:f>Sheet1!$D$1</c:f>
              <c:strCache>
                <c:ptCount val="1"/>
                <c:pt idx="0">
                  <c:v>Private Inventories</c:v>
                </c:pt>
              </c:strCache>
            </c:strRef>
          </c:tx>
          <c:spPr>
            <a:solidFill>
              <a:srgbClr val="63A100"/>
            </a:solidFill>
          </c:spPr>
          <c:invertIfNegative val="0"/>
          <c:cat>
            <c:numRef>
              <c:f>Sheet1!$A$2:$A$15</c:f>
              <c:numCache>
                <c:formatCode>m/d/yy</c:formatCode>
                <c:ptCount val="14"/>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numCache>
            </c:numRef>
          </c:cat>
          <c:val>
            <c:numRef>
              <c:f>Sheet1!$D$2:$D$15</c:f>
              <c:numCache>
                <c:formatCode>General</c:formatCode>
                <c:ptCount val="14"/>
                <c:pt idx="0">
                  <c:v>-0.18</c:v>
                </c:pt>
                <c:pt idx="1">
                  <c:v>-2.08</c:v>
                </c:pt>
                <c:pt idx="2">
                  <c:v>-1.89</c:v>
                </c:pt>
                <c:pt idx="3">
                  <c:v>2.99</c:v>
                </c:pt>
                <c:pt idx="4">
                  <c:v>4.28</c:v>
                </c:pt>
                <c:pt idx="5">
                  <c:v>-7.0000000000000007E-2</c:v>
                </c:pt>
                <c:pt idx="6">
                  <c:v>-2.0499999999999998</c:v>
                </c:pt>
                <c:pt idx="7">
                  <c:v>-0.66</c:v>
                </c:pt>
                <c:pt idx="8">
                  <c:v>1.61</c:v>
                </c:pt>
                <c:pt idx="9">
                  <c:v>-2.2200000000000002</c:v>
                </c:pt>
                <c:pt idx="10">
                  <c:v>0</c:v>
                </c:pt>
                <c:pt idx="11" formatCode="0.00">
                  <c:v>1.27</c:v>
                </c:pt>
              </c:numCache>
            </c:numRef>
          </c:val>
          <c:extLst>
            <c:ext xmlns:c16="http://schemas.microsoft.com/office/drawing/2014/chart" uri="{C3380CC4-5D6E-409C-BE32-E72D297353CC}">
              <c16:uniqueId val="{00000002-F165-4B41-8065-2B59B58BDFDB}"/>
            </c:ext>
          </c:extLst>
        </c:ser>
        <c:ser>
          <c:idx val="3"/>
          <c:order val="3"/>
          <c:tx>
            <c:strRef>
              <c:f>Sheet1!$E$1</c:f>
              <c:strCache>
                <c:ptCount val="1"/>
                <c:pt idx="0">
                  <c:v>Net Exports</c:v>
                </c:pt>
              </c:strCache>
            </c:strRef>
          </c:tx>
          <c:spPr>
            <a:solidFill>
              <a:schemeClr val="accent4"/>
            </a:solidFill>
          </c:spPr>
          <c:invertIfNegative val="0"/>
          <c:cat>
            <c:numRef>
              <c:f>Sheet1!$A$2:$A$15</c:f>
              <c:numCache>
                <c:formatCode>m/d/yy</c:formatCode>
                <c:ptCount val="14"/>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numCache>
            </c:numRef>
          </c:cat>
          <c:val>
            <c:numRef>
              <c:f>Sheet1!$E$2:$E$15</c:f>
              <c:numCache>
                <c:formatCode>General</c:formatCode>
                <c:ptCount val="14"/>
                <c:pt idx="0">
                  <c:v>-1.44</c:v>
                </c:pt>
                <c:pt idx="1">
                  <c:v>-1.04</c:v>
                </c:pt>
                <c:pt idx="2">
                  <c:v>-0.87</c:v>
                </c:pt>
                <c:pt idx="3">
                  <c:v>-1.03</c:v>
                </c:pt>
                <c:pt idx="4">
                  <c:v>-0.34</c:v>
                </c:pt>
                <c:pt idx="5">
                  <c:v>-2.59</c:v>
                </c:pt>
                <c:pt idx="6">
                  <c:v>0.56000000000000005</c:v>
                </c:pt>
                <c:pt idx="7">
                  <c:v>2.58</c:v>
                </c:pt>
                <c:pt idx="8">
                  <c:v>0.26</c:v>
                </c:pt>
                <c:pt idx="9">
                  <c:v>0.57999999999999996</c:v>
                </c:pt>
                <c:pt idx="10">
                  <c:v>0.04</c:v>
                </c:pt>
                <c:pt idx="11" formatCode="0.00">
                  <c:v>0.03</c:v>
                </c:pt>
              </c:numCache>
            </c:numRef>
          </c:val>
          <c:extLst>
            <c:ext xmlns:c16="http://schemas.microsoft.com/office/drawing/2014/chart" uri="{C3380CC4-5D6E-409C-BE32-E72D297353CC}">
              <c16:uniqueId val="{00000003-F165-4B41-8065-2B59B58BDFDB}"/>
            </c:ext>
          </c:extLst>
        </c:ser>
        <c:ser>
          <c:idx val="4"/>
          <c:order val="4"/>
          <c:tx>
            <c:strRef>
              <c:f>Sheet1!$F$1</c:f>
              <c:strCache>
                <c:ptCount val="1"/>
                <c:pt idx="0">
                  <c:v>Government</c:v>
                </c:pt>
              </c:strCache>
            </c:strRef>
          </c:tx>
          <c:spPr>
            <a:solidFill>
              <a:schemeClr val="accent6">
                <a:lumMod val="60000"/>
                <a:lumOff val="40000"/>
              </a:schemeClr>
            </a:solidFill>
          </c:spPr>
          <c:invertIfNegative val="0"/>
          <c:cat>
            <c:numRef>
              <c:f>Sheet1!$A$2:$A$15</c:f>
              <c:numCache>
                <c:formatCode>m/d/yy</c:formatCode>
                <c:ptCount val="14"/>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numCache>
            </c:numRef>
          </c:cat>
          <c:val>
            <c:numRef>
              <c:f>Sheet1!$F$2:$F$15</c:f>
              <c:numCache>
                <c:formatCode>General</c:formatCode>
                <c:ptCount val="14"/>
                <c:pt idx="0">
                  <c:v>-0.35</c:v>
                </c:pt>
                <c:pt idx="1">
                  <c:v>1.04</c:v>
                </c:pt>
                <c:pt idx="2">
                  <c:v>-0.8</c:v>
                </c:pt>
                <c:pt idx="3">
                  <c:v>-0.26</c:v>
                </c:pt>
                <c:pt idx="4">
                  <c:v>-0.04</c:v>
                </c:pt>
                <c:pt idx="5">
                  <c:v>-0.52</c:v>
                </c:pt>
                <c:pt idx="6">
                  <c:v>-0.34</c:v>
                </c:pt>
                <c:pt idx="7">
                  <c:v>0.49</c:v>
                </c:pt>
                <c:pt idx="8">
                  <c:v>0.9</c:v>
                </c:pt>
                <c:pt idx="9">
                  <c:v>0.82</c:v>
                </c:pt>
                <c:pt idx="10">
                  <c:v>0.56999999999999995</c:v>
                </c:pt>
                <c:pt idx="11" formatCode="0.00">
                  <c:v>0.99</c:v>
                </c:pt>
              </c:numCache>
            </c:numRef>
          </c:val>
          <c:extLst>
            <c:ext xmlns:c16="http://schemas.microsoft.com/office/drawing/2014/chart" uri="{C3380CC4-5D6E-409C-BE32-E72D297353CC}">
              <c16:uniqueId val="{00000004-F165-4B41-8065-2B59B58BDFDB}"/>
            </c:ext>
          </c:extLst>
        </c:ser>
        <c:dLbls>
          <c:showLegendKey val="0"/>
          <c:showVal val="0"/>
          <c:showCatName val="0"/>
          <c:showSerName val="0"/>
          <c:showPercent val="0"/>
          <c:showBubbleSize val="0"/>
        </c:dLbls>
        <c:gapWidth val="0"/>
        <c:overlap val="100"/>
        <c:axId val="-2132134960"/>
        <c:axId val="-2130244992"/>
      </c:barChart>
      <c:lineChart>
        <c:grouping val="standard"/>
        <c:varyColors val="0"/>
        <c:ser>
          <c:idx val="5"/>
          <c:order val="5"/>
          <c:tx>
            <c:strRef>
              <c:f>Sheet1!$H$1</c:f>
              <c:strCache>
                <c:ptCount val="1"/>
                <c:pt idx="0">
                  <c:v>Real GDP Growth</c:v>
                </c:pt>
              </c:strCache>
            </c:strRef>
          </c:tx>
          <c:spPr>
            <a:ln>
              <a:solidFill>
                <a:srgbClr val="FF0000"/>
              </a:solidFill>
            </a:ln>
          </c:spPr>
          <c:marker>
            <c:symbol val="none"/>
          </c:marker>
          <c:cat>
            <c:numRef>
              <c:f>Sheet1!$G$2:$G$15</c:f>
              <c:numCache>
                <c:formatCode>m/d/yy</c:formatCode>
                <c:ptCount val="14"/>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numCache>
            </c:numRef>
          </c:cat>
          <c:val>
            <c:numRef>
              <c:f>Sheet1!$H$2:$H$15</c:f>
              <c:numCache>
                <c:formatCode>General</c:formatCode>
                <c:ptCount val="14"/>
                <c:pt idx="0">
                  <c:v>4.2</c:v>
                </c:pt>
                <c:pt idx="1">
                  <c:v>5.2</c:v>
                </c:pt>
                <c:pt idx="2">
                  <c:v>6.2</c:v>
                </c:pt>
                <c:pt idx="3">
                  <c:v>3.3</c:v>
                </c:pt>
                <c:pt idx="4">
                  <c:v>7</c:v>
                </c:pt>
                <c:pt idx="5">
                  <c:v>-2</c:v>
                </c:pt>
                <c:pt idx="6">
                  <c:v>-0.6</c:v>
                </c:pt>
                <c:pt idx="7">
                  <c:v>2.7</c:v>
                </c:pt>
                <c:pt idx="8">
                  <c:v>2.6</c:v>
                </c:pt>
                <c:pt idx="9">
                  <c:v>2.2000000000000002</c:v>
                </c:pt>
                <c:pt idx="10">
                  <c:v>2.1</c:v>
                </c:pt>
                <c:pt idx="11" formatCode="0.0">
                  <c:v>4.9000000000000004</c:v>
                </c:pt>
              </c:numCache>
            </c:numRef>
          </c:val>
          <c:smooth val="0"/>
          <c:extLst>
            <c:ext xmlns:c16="http://schemas.microsoft.com/office/drawing/2014/chart" uri="{C3380CC4-5D6E-409C-BE32-E72D297353CC}">
              <c16:uniqueId val="{00000005-F165-4B41-8065-2B59B58BDFDB}"/>
            </c:ext>
          </c:extLst>
        </c:ser>
        <c:dLbls>
          <c:showLegendKey val="0"/>
          <c:showVal val="0"/>
          <c:showCatName val="0"/>
          <c:showSerName val="0"/>
          <c:showPercent val="0"/>
          <c:showBubbleSize val="0"/>
        </c:dLbls>
        <c:marker val="1"/>
        <c:smooth val="0"/>
        <c:axId val="-2132134960"/>
        <c:axId val="-2130244992"/>
      </c:lineChart>
      <c:dateAx>
        <c:axId val="-2132134960"/>
        <c:scaling>
          <c:orientation val="minMax"/>
        </c:scaling>
        <c:delete val="0"/>
        <c:axPos val="b"/>
        <c:numFmt formatCode="mmm\ yy" sourceLinked="0"/>
        <c:majorTickMark val="none"/>
        <c:minorTickMark val="none"/>
        <c:tickLblPos val="low"/>
        <c:spPr>
          <a:ln w="31750">
            <a:solidFill>
              <a:schemeClr val="tx1"/>
            </a:solidFill>
          </a:ln>
        </c:spPr>
        <c:txPr>
          <a:bodyPr rot="0" vert="horz" anchor="t" anchorCtr="0"/>
          <a:lstStyle/>
          <a:p>
            <a:pPr>
              <a:defRPr sz="1600">
                <a:solidFill>
                  <a:schemeClr val="tx1"/>
                </a:solidFill>
                <a:latin typeface="Arial" panose="020B0604020202020204" pitchFamily="34" charset="0"/>
                <a:cs typeface="Arial" panose="020B0604020202020204" pitchFamily="34" charset="0"/>
              </a:defRPr>
            </a:pPr>
            <a:endParaRPr lang="en-US"/>
          </a:p>
        </c:txPr>
        <c:crossAx val="-2130244992"/>
        <c:crosses val="autoZero"/>
        <c:auto val="1"/>
        <c:lblOffset val="100"/>
        <c:baseTimeUnit val="months"/>
        <c:majorUnit val="3"/>
        <c:majorTimeUnit val="months"/>
      </c:dateAx>
      <c:valAx>
        <c:axId val="-2130244992"/>
        <c:scaling>
          <c:orientation val="minMax"/>
          <c:min val="-6"/>
        </c:scaling>
        <c:delete val="0"/>
        <c:axPos val="l"/>
        <c:majorGridlines>
          <c:spPr>
            <a:ln>
              <a:solidFill>
                <a:schemeClr val="tx1"/>
              </a:solidFill>
            </a:ln>
          </c:spPr>
        </c:majorGridlines>
        <c:numFmt formatCode="0&quot;%&quot;" sourceLinked="0"/>
        <c:majorTickMark val="out"/>
        <c:minorTickMark val="none"/>
        <c:tickLblPos val="nextTo"/>
        <c:spPr>
          <a:ln>
            <a:noFill/>
          </a:ln>
        </c:spPr>
        <c:txPr>
          <a:bodyPr/>
          <a:lstStyle/>
          <a:p>
            <a:pPr>
              <a:defRPr sz="1600">
                <a:solidFill>
                  <a:schemeClr val="tx1"/>
                </a:solidFill>
                <a:latin typeface="Arial" panose="020B0604020202020204" pitchFamily="34" charset="0"/>
                <a:cs typeface="Arial" panose="020B0604020202020204" pitchFamily="34" charset="0"/>
              </a:defRPr>
            </a:pPr>
            <a:endParaRPr lang="en-US"/>
          </a:p>
        </c:txPr>
        <c:crossAx val="-2132134960"/>
        <c:crossesAt val="44166"/>
        <c:crossBetween val="between"/>
        <c:majorUnit val="3"/>
      </c:valAx>
      <c:spPr>
        <a:ln w="76200"/>
      </c:spPr>
    </c:plotArea>
    <c:legend>
      <c:legendPos val="b"/>
      <c:layout>
        <c:manualLayout>
          <c:xMode val="edge"/>
          <c:yMode val="edge"/>
          <c:x val="6.9624991101834054E-3"/>
          <c:y val="0.80307466608266032"/>
          <c:w val="0.98607500177963314"/>
          <c:h val="0.18135237534214529"/>
        </c:manualLayout>
      </c:layout>
      <c:overlay val="0"/>
    </c:legend>
    <c:plotVisOnly val="1"/>
    <c:dispBlanksAs val="gap"/>
    <c:showDLblsOverMax val="0"/>
  </c:chart>
  <c:txPr>
    <a:bodyPr/>
    <a:lstStyle/>
    <a:p>
      <a:pPr>
        <a:defRPr lang="en-US" sz="1800" noProof="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23310885356049E-2"/>
          <c:y val="0.24985735605136103"/>
          <c:w val="0.87255932371072586"/>
          <c:h val="0.56868980306416284"/>
        </c:manualLayout>
      </c:layout>
      <c:barChart>
        <c:barDir val="col"/>
        <c:grouping val="clustered"/>
        <c:varyColors val="0"/>
        <c:ser>
          <c:idx val="0"/>
          <c:order val="0"/>
          <c:tx>
            <c:strRef>
              <c:f>Sheet1!$B$1</c:f>
              <c:strCache>
                <c:ptCount val="1"/>
                <c:pt idx="0">
                  <c:v>Change in Nonfarm Employment</c:v>
                </c:pt>
              </c:strCache>
            </c:strRef>
          </c:tx>
          <c:spPr>
            <a:solidFill>
              <a:srgbClr val="005195"/>
            </a:solidFill>
            <a:ln>
              <a:noFill/>
            </a:ln>
            <a:effectLst/>
          </c:spPr>
          <c:invertIfNegative val="0"/>
          <c:dPt>
            <c:idx val="49"/>
            <c:invertIfNegative val="0"/>
            <c:bubble3D val="0"/>
            <c:extLst>
              <c:ext xmlns:c16="http://schemas.microsoft.com/office/drawing/2014/chart" uri="{C3380CC4-5D6E-409C-BE32-E72D297353CC}">
                <c16:uniqueId val="{00000030-6AFE-324C-91A0-23DAE14D1642}"/>
              </c:ext>
            </c:extLst>
          </c:dPt>
          <c:dPt>
            <c:idx val="50"/>
            <c:invertIfNegative val="0"/>
            <c:bubble3D val="0"/>
            <c:extLst>
              <c:ext xmlns:c16="http://schemas.microsoft.com/office/drawing/2014/chart" uri="{C3380CC4-5D6E-409C-BE32-E72D297353CC}">
                <c16:uniqueId val="{00000002-F820-8044-8DC3-81C07A3020B5}"/>
              </c:ext>
            </c:extLst>
          </c:dPt>
          <c:dPt>
            <c:idx val="51"/>
            <c:invertIfNegative val="0"/>
            <c:bubble3D val="0"/>
            <c:extLst>
              <c:ext xmlns:c16="http://schemas.microsoft.com/office/drawing/2014/chart" uri="{C3380CC4-5D6E-409C-BE32-E72D297353CC}">
                <c16:uniqueId val="{00000004-9BBE-8549-B605-F6468780CAAC}"/>
              </c:ext>
            </c:extLst>
          </c:dPt>
          <c:dPt>
            <c:idx val="52"/>
            <c:invertIfNegative val="0"/>
            <c:bubble3D val="0"/>
            <c:extLst>
              <c:ext xmlns:c16="http://schemas.microsoft.com/office/drawing/2014/chart" uri="{C3380CC4-5D6E-409C-BE32-E72D297353CC}">
                <c16:uniqueId val="{00000006-FC94-8E48-A58C-080DAAD2607A}"/>
              </c:ext>
            </c:extLst>
          </c:dPt>
          <c:dPt>
            <c:idx val="53"/>
            <c:invertIfNegative val="0"/>
            <c:bubble3D val="0"/>
            <c:extLst>
              <c:ext xmlns:c16="http://schemas.microsoft.com/office/drawing/2014/chart" uri="{C3380CC4-5D6E-409C-BE32-E72D297353CC}">
                <c16:uniqueId val="{00000008-63B8-4D46-80B5-157AD7156359}"/>
              </c:ext>
            </c:extLst>
          </c:dPt>
          <c:dPt>
            <c:idx val="54"/>
            <c:invertIfNegative val="0"/>
            <c:bubble3D val="0"/>
            <c:extLst>
              <c:ext xmlns:c16="http://schemas.microsoft.com/office/drawing/2014/chart" uri="{C3380CC4-5D6E-409C-BE32-E72D297353CC}">
                <c16:uniqueId val="{0000000B-1446-E345-8048-C57236212A11}"/>
              </c:ext>
            </c:extLst>
          </c:dPt>
          <c:dPt>
            <c:idx val="55"/>
            <c:invertIfNegative val="0"/>
            <c:bubble3D val="0"/>
            <c:extLst>
              <c:ext xmlns:c16="http://schemas.microsoft.com/office/drawing/2014/chart" uri="{C3380CC4-5D6E-409C-BE32-E72D297353CC}">
                <c16:uniqueId val="{0000000D-57D1-1C4E-86A7-C7B226A09919}"/>
              </c:ext>
            </c:extLst>
          </c:dPt>
          <c:dPt>
            <c:idx val="56"/>
            <c:invertIfNegative val="0"/>
            <c:bubble3D val="0"/>
            <c:extLst>
              <c:ext xmlns:c16="http://schemas.microsoft.com/office/drawing/2014/chart" uri="{C3380CC4-5D6E-409C-BE32-E72D297353CC}">
                <c16:uniqueId val="{0000000F-BB40-E444-8BFE-B5B057A2FCC1}"/>
              </c:ext>
            </c:extLst>
          </c:dPt>
          <c:dPt>
            <c:idx val="57"/>
            <c:invertIfNegative val="0"/>
            <c:bubble3D val="0"/>
            <c:extLst>
              <c:ext xmlns:c16="http://schemas.microsoft.com/office/drawing/2014/chart" uri="{C3380CC4-5D6E-409C-BE32-E72D297353CC}">
                <c16:uniqueId val="{00000011-03CD-5A4B-9145-E70477FC4D32}"/>
              </c:ext>
            </c:extLst>
          </c:dPt>
          <c:dPt>
            <c:idx val="58"/>
            <c:invertIfNegative val="0"/>
            <c:bubble3D val="0"/>
            <c:extLst>
              <c:ext xmlns:c16="http://schemas.microsoft.com/office/drawing/2014/chart" uri="{C3380CC4-5D6E-409C-BE32-E72D297353CC}">
                <c16:uniqueId val="{00000013-7AAE-D141-85EF-FBC11AACCF4B}"/>
              </c:ext>
            </c:extLst>
          </c:dPt>
          <c:dPt>
            <c:idx val="59"/>
            <c:invertIfNegative val="0"/>
            <c:bubble3D val="0"/>
            <c:extLst>
              <c:ext xmlns:c16="http://schemas.microsoft.com/office/drawing/2014/chart" uri="{C3380CC4-5D6E-409C-BE32-E72D297353CC}">
                <c16:uniqueId val="{00000014-CB28-FA4A-9BB1-727614D1A0C6}"/>
              </c:ext>
            </c:extLst>
          </c:dPt>
          <c:dPt>
            <c:idx val="60"/>
            <c:invertIfNegative val="0"/>
            <c:bubble3D val="0"/>
            <c:extLst>
              <c:ext xmlns:c16="http://schemas.microsoft.com/office/drawing/2014/chart" uri="{C3380CC4-5D6E-409C-BE32-E72D297353CC}">
                <c16:uniqueId val="{00000018-524F-F847-AB5B-FCC9C6F40D88}"/>
              </c:ext>
            </c:extLst>
          </c:dPt>
          <c:dPt>
            <c:idx val="61"/>
            <c:invertIfNegative val="0"/>
            <c:bubble3D val="0"/>
            <c:extLst>
              <c:ext xmlns:c16="http://schemas.microsoft.com/office/drawing/2014/chart" uri="{C3380CC4-5D6E-409C-BE32-E72D297353CC}">
                <c16:uniqueId val="{00000019-806C-8045-8893-456902F11F61}"/>
              </c:ext>
            </c:extLst>
          </c:dPt>
          <c:dPt>
            <c:idx val="62"/>
            <c:invertIfNegative val="0"/>
            <c:bubble3D val="0"/>
            <c:extLst>
              <c:ext xmlns:c16="http://schemas.microsoft.com/office/drawing/2014/chart" uri="{C3380CC4-5D6E-409C-BE32-E72D297353CC}">
                <c16:uniqueId val="{0000001B-77B1-3342-B93F-ED7807A03BD6}"/>
              </c:ext>
            </c:extLst>
          </c:dPt>
          <c:dPt>
            <c:idx val="63"/>
            <c:invertIfNegative val="0"/>
            <c:bubble3D val="0"/>
            <c:extLst>
              <c:ext xmlns:c16="http://schemas.microsoft.com/office/drawing/2014/chart" uri="{C3380CC4-5D6E-409C-BE32-E72D297353CC}">
                <c16:uniqueId val="{0000001D-60C9-9240-B1DD-32E79B199D6F}"/>
              </c:ext>
            </c:extLst>
          </c:dPt>
          <c:dPt>
            <c:idx val="64"/>
            <c:invertIfNegative val="0"/>
            <c:bubble3D val="0"/>
            <c:extLst>
              <c:ext xmlns:c16="http://schemas.microsoft.com/office/drawing/2014/chart" uri="{C3380CC4-5D6E-409C-BE32-E72D297353CC}">
                <c16:uniqueId val="{0000001F-1441-4D4C-A259-CFD1854AAE28}"/>
              </c:ext>
            </c:extLst>
          </c:dPt>
          <c:dPt>
            <c:idx val="65"/>
            <c:invertIfNegative val="0"/>
            <c:bubble3D val="0"/>
            <c:extLst>
              <c:ext xmlns:c16="http://schemas.microsoft.com/office/drawing/2014/chart" uri="{C3380CC4-5D6E-409C-BE32-E72D297353CC}">
                <c16:uniqueId val="{00000021-2E50-6E45-82EB-67A6ACA98D4A}"/>
              </c:ext>
            </c:extLst>
          </c:dPt>
          <c:dPt>
            <c:idx val="66"/>
            <c:invertIfNegative val="0"/>
            <c:bubble3D val="0"/>
            <c:extLst>
              <c:ext xmlns:c16="http://schemas.microsoft.com/office/drawing/2014/chart" uri="{C3380CC4-5D6E-409C-BE32-E72D297353CC}">
                <c16:uniqueId val="{00000023-0588-4A45-9D36-D33CB9064A55}"/>
              </c:ext>
            </c:extLst>
          </c:dPt>
          <c:dPt>
            <c:idx val="67"/>
            <c:invertIfNegative val="0"/>
            <c:bubble3D val="0"/>
            <c:extLst>
              <c:ext xmlns:c16="http://schemas.microsoft.com/office/drawing/2014/chart" uri="{C3380CC4-5D6E-409C-BE32-E72D297353CC}">
                <c16:uniqueId val="{00000025-5949-5449-B635-60E5A5322FBB}"/>
              </c:ext>
            </c:extLst>
          </c:dPt>
          <c:dPt>
            <c:idx val="68"/>
            <c:invertIfNegative val="0"/>
            <c:bubble3D val="0"/>
            <c:extLst>
              <c:ext xmlns:c16="http://schemas.microsoft.com/office/drawing/2014/chart" uri="{C3380CC4-5D6E-409C-BE32-E72D297353CC}">
                <c16:uniqueId val="{00000027-8A22-8D45-8FB0-AFE52570FA8A}"/>
              </c:ext>
            </c:extLst>
          </c:dPt>
          <c:dPt>
            <c:idx val="69"/>
            <c:invertIfNegative val="0"/>
            <c:bubble3D val="0"/>
            <c:extLst>
              <c:ext xmlns:c16="http://schemas.microsoft.com/office/drawing/2014/chart" uri="{C3380CC4-5D6E-409C-BE32-E72D297353CC}">
                <c16:uniqueId val="{00000029-BE48-BD4E-9690-0A5B2180D8E0}"/>
              </c:ext>
            </c:extLst>
          </c:dPt>
          <c:dPt>
            <c:idx val="70"/>
            <c:invertIfNegative val="0"/>
            <c:bubble3D val="0"/>
            <c:extLst>
              <c:ext xmlns:c16="http://schemas.microsoft.com/office/drawing/2014/chart" uri="{C3380CC4-5D6E-409C-BE32-E72D297353CC}">
                <c16:uniqueId val="{0000002B-7B21-CB4D-AD8D-445D7650D4AA}"/>
              </c:ext>
            </c:extLst>
          </c:dPt>
          <c:dPt>
            <c:idx val="71"/>
            <c:invertIfNegative val="0"/>
            <c:bubble3D val="0"/>
            <c:extLst>
              <c:ext xmlns:c16="http://schemas.microsoft.com/office/drawing/2014/chart" uri="{C3380CC4-5D6E-409C-BE32-E72D297353CC}">
                <c16:uniqueId val="{0000002D-795D-0D4C-8097-48E827BEBAEE}"/>
              </c:ext>
            </c:extLst>
          </c:dPt>
          <c:cat>
            <c:numRef>
              <c:f>Sheet1!$A$2:$A$100</c:f>
              <c:numCache>
                <c:formatCode>m/d/yy</c:formatCode>
                <c:ptCount val="99"/>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numCache>
            </c:numRef>
          </c:cat>
          <c:val>
            <c:numRef>
              <c:f>Sheet1!$B$2:$B$100</c:f>
              <c:numCache>
                <c:formatCode>General</c:formatCode>
                <c:ptCount val="99"/>
                <c:pt idx="0">
                  <c:v>115</c:v>
                </c:pt>
                <c:pt idx="1">
                  <c:v>212</c:v>
                </c:pt>
                <c:pt idx="2">
                  <c:v>256</c:v>
                </c:pt>
                <c:pt idx="3">
                  <c:v>190</c:v>
                </c:pt>
                <c:pt idx="4">
                  <c:v>45</c:v>
                </c:pt>
                <c:pt idx="5">
                  <c:v>251</c:v>
                </c:pt>
                <c:pt idx="6">
                  <c:v>363</c:v>
                </c:pt>
                <c:pt idx="7">
                  <c:v>149</c:v>
                </c:pt>
                <c:pt idx="8">
                  <c:v>297</c:v>
                </c:pt>
                <c:pt idx="9">
                  <c:v>108</c:v>
                </c:pt>
                <c:pt idx="10">
                  <c:v>120</c:v>
                </c:pt>
                <c:pt idx="11">
                  <c:v>219</c:v>
                </c:pt>
                <c:pt idx="12">
                  <c:v>231</c:v>
                </c:pt>
                <c:pt idx="13">
                  <c:v>206</c:v>
                </c:pt>
                <c:pt idx="14">
                  <c:v>130</c:v>
                </c:pt>
                <c:pt idx="15">
                  <c:v>197</c:v>
                </c:pt>
                <c:pt idx="16">
                  <c:v>217</c:v>
                </c:pt>
                <c:pt idx="17">
                  <c:v>199</c:v>
                </c:pt>
                <c:pt idx="18">
                  <c:v>184</c:v>
                </c:pt>
                <c:pt idx="19">
                  <c:v>135</c:v>
                </c:pt>
                <c:pt idx="20">
                  <c:v>92</c:v>
                </c:pt>
                <c:pt idx="21">
                  <c:v>148</c:v>
                </c:pt>
                <c:pt idx="22">
                  <c:v>230</c:v>
                </c:pt>
                <c:pt idx="23">
                  <c:v>144</c:v>
                </c:pt>
                <c:pt idx="24">
                  <c:v>149</c:v>
                </c:pt>
                <c:pt idx="25">
                  <c:v>388</c:v>
                </c:pt>
                <c:pt idx="26">
                  <c:v>223</c:v>
                </c:pt>
                <c:pt idx="27">
                  <c:v>145</c:v>
                </c:pt>
                <c:pt idx="28">
                  <c:v>329</c:v>
                </c:pt>
                <c:pt idx="29">
                  <c:v>211</c:v>
                </c:pt>
                <c:pt idx="30">
                  <c:v>56</c:v>
                </c:pt>
                <c:pt idx="31">
                  <c:v>250</c:v>
                </c:pt>
                <c:pt idx="32">
                  <c:v>89</c:v>
                </c:pt>
                <c:pt idx="33">
                  <c:v>165</c:v>
                </c:pt>
                <c:pt idx="34">
                  <c:v>96</c:v>
                </c:pt>
                <c:pt idx="35">
                  <c:v>183</c:v>
                </c:pt>
                <c:pt idx="36">
                  <c:v>309</c:v>
                </c:pt>
                <c:pt idx="37">
                  <c:v>-22</c:v>
                </c:pt>
                <c:pt idx="38">
                  <c:v>228</c:v>
                </c:pt>
                <c:pt idx="39">
                  <c:v>243</c:v>
                </c:pt>
                <c:pt idx="40">
                  <c:v>67</c:v>
                </c:pt>
                <c:pt idx="41">
                  <c:v>167</c:v>
                </c:pt>
                <c:pt idx="42">
                  <c:v>82</c:v>
                </c:pt>
                <c:pt idx="43">
                  <c:v>232</c:v>
                </c:pt>
                <c:pt idx="44">
                  <c:v>207</c:v>
                </c:pt>
                <c:pt idx="45">
                  <c:v>129</c:v>
                </c:pt>
                <c:pt idx="46">
                  <c:v>215</c:v>
                </c:pt>
                <c:pt idx="47">
                  <c:v>102</c:v>
                </c:pt>
                <c:pt idx="48">
                  <c:v>334</c:v>
                </c:pt>
                <c:pt idx="49">
                  <c:v>273</c:v>
                </c:pt>
                <c:pt idx="50">
                  <c:v>-1427</c:v>
                </c:pt>
                <c:pt idx="51">
                  <c:v>-20514</c:v>
                </c:pt>
                <c:pt idx="52">
                  <c:v>2625</c:v>
                </c:pt>
                <c:pt idx="53">
                  <c:v>4565</c:v>
                </c:pt>
                <c:pt idx="54">
                  <c:v>1444</c:v>
                </c:pt>
                <c:pt idx="55">
                  <c:v>1735</c:v>
                </c:pt>
                <c:pt idx="56">
                  <c:v>961</c:v>
                </c:pt>
                <c:pt idx="57">
                  <c:v>719</c:v>
                </c:pt>
                <c:pt idx="58">
                  <c:v>264</c:v>
                </c:pt>
                <c:pt idx="59">
                  <c:v>-268</c:v>
                </c:pt>
                <c:pt idx="60">
                  <c:v>494</c:v>
                </c:pt>
                <c:pt idx="61">
                  <c:v>575</c:v>
                </c:pt>
                <c:pt idx="62">
                  <c:v>784</c:v>
                </c:pt>
                <c:pt idx="63">
                  <c:v>286</c:v>
                </c:pt>
                <c:pt idx="64">
                  <c:v>482</c:v>
                </c:pt>
                <c:pt idx="65">
                  <c:v>693</c:v>
                </c:pt>
                <c:pt idx="66">
                  <c:v>769</c:v>
                </c:pt>
                <c:pt idx="67">
                  <c:v>663</c:v>
                </c:pt>
                <c:pt idx="68">
                  <c:v>557</c:v>
                </c:pt>
                <c:pt idx="69">
                  <c:v>781</c:v>
                </c:pt>
                <c:pt idx="70">
                  <c:v>614</c:v>
                </c:pt>
                <c:pt idx="71">
                  <c:v>569</c:v>
                </c:pt>
                <c:pt idx="72">
                  <c:v>364</c:v>
                </c:pt>
                <c:pt idx="73">
                  <c:v>904</c:v>
                </c:pt>
                <c:pt idx="74">
                  <c:v>414</c:v>
                </c:pt>
                <c:pt idx="75">
                  <c:v>254</c:v>
                </c:pt>
                <c:pt idx="76">
                  <c:v>364</c:v>
                </c:pt>
                <c:pt idx="77">
                  <c:v>370</c:v>
                </c:pt>
                <c:pt idx="78">
                  <c:v>568</c:v>
                </c:pt>
                <c:pt idx="79">
                  <c:v>352</c:v>
                </c:pt>
                <c:pt idx="80">
                  <c:v>350</c:v>
                </c:pt>
                <c:pt idx="81">
                  <c:v>324</c:v>
                </c:pt>
                <c:pt idx="82">
                  <c:v>290</c:v>
                </c:pt>
                <c:pt idx="83">
                  <c:v>239</c:v>
                </c:pt>
                <c:pt idx="84">
                  <c:v>472</c:v>
                </c:pt>
                <c:pt idx="85">
                  <c:v>248</c:v>
                </c:pt>
                <c:pt idx="86">
                  <c:v>217</c:v>
                </c:pt>
                <c:pt idx="87">
                  <c:v>217</c:v>
                </c:pt>
                <c:pt idx="88">
                  <c:v>281</c:v>
                </c:pt>
                <c:pt idx="89">
                  <c:v>105</c:v>
                </c:pt>
                <c:pt idx="90">
                  <c:v>236</c:v>
                </c:pt>
                <c:pt idx="91">
                  <c:v>165</c:v>
                </c:pt>
                <c:pt idx="92">
                  <c:v>262</c:v>
                </c:pt>
                <c:pt idx="93">
                  <c:v>105</c:v>
                </c:pt>
                <c:pt idx="94">
                  <c:v>173</c:v>
                </c:pt>
                <c:pt idx="95">
                  <c:v>216</c:v>
                </c:pt>
              </c:numCache>
            </c:numRef>
          </c:val>
          <c:extLst>
            <c:ext xmlns:c16="http://schemas.microsoft.com/office/drawing/2014/chart" uri="{C3380CC4-5D6E-409C-BE32-E72D297353CC}">
              <c16:uniqueId val="{00000000-7010-46EB-B649-7A0AF6DB3D54}"/>
            </c:ext>
          </c:extLst>
        </c:ser>
        <c:dLbls>
          <c:showLegendKey val="0"/>
          <c:showVal val="0"/>
          <c:showCatName val="0"/>
          <c:showSerName val="0"/>
          <c:showPercent val="0"/>
          <c:showBubbleSize val="0"/>
        </c:dLbls>
        <c:gapWidth val="64"/>
        <c:axId val="1339867744"/>
        <c:axId val="1339870496"/>
      </c:barChart>
      <c:lineChart>
        <c:grouping val="standard"/>
        <c:varyColors val="0"/>
        <c:ser>
          <c:idx val="1"/>
          <c:order val="1"/>
          <c:tx>
            <c:strRef>
              <c:f>Sheet1!$C$1</c:f>
              <c:strCache>
                <c:ptCount val="1"/>
              </c:strCache>
            </c:strRef>
          </c:tx>
          <c:spPr>
            <a:ln w="28575" cap="rnd">
              <a:solidFill>
                <a:schemeClr val="tx1"/>
              </a:solidFill>
              <a:round/>
            </a:ln>
            <a:effectLst/>
          </c:spPr>
          <c:marker>
            <c:symbol val="none"/>
          </c:marker>
          <c:cat>
            <c:numRef>
              <c:f>Sheet1!$A$2:$A$100</c:f>
              <c:numCache>
                <c:formatCode>m/d/yy</c:formatCode>
                <c:ptCount val="99"/>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numCache>
            </c:numRef>
          </c:cat>
          <c:val>
            <c:numRef>
              <c:f>Sheet1!$C$2:$C$100</c:f>
              <c:numCache>
                <c:formatCode>General</c:formatCode>
                <c:ptCount val="99"/>
              </c:numCache>
            </c:numRef>
          </c:val>
          <c:smooth val="0"/>
          <c:extLst>
            <c:ext xmlns:c16="http://schemas.microsoft.com/office/drawing/2014/chart" uri="{C3380CC4-5D6E-409C-BE32-E72D297353CC}">
              <c16:uniqueId val="{00000017-86F2-6D47-A9DA-D49104174A59}"/>
            </c:ext>
          </c:extLst>
        </c:ser>
        <c:dLbls>
          <c:showLegendKey val="0"/>
          <c:showVal val="0"/>
          <c:showCatName val="0"/>
          <c:showSerName val="0"/>
          <c:showPercent val="0"/>
          <c:showBubbleSize val="0"/>
        </c:dLbls>
        <c:marker val="1"/>
        <c:smooth val="0"/>
        <c:axId val="1339867744"/>
        <c:axId val="1339870496"/>
      </c:lineChart>
      <c:dateAx>
        <c:axId val="1339867744"/>
        <c:scaling>
          <c:orientation val="minMax"/>
          <c:min val="44562"/>
        </c:scaling>
        <c:delete val="0"/>
        <c:axPos val="b"/>
        <c:numFmt formatCode="mmm\ yy" sourceLinked="0"/>
        <c:majorTickMark val="none"/>
        <c:minorTickMark val="none"/>
        <c:tickLblPos val="low"/>
        <c:spPr>
          <a:noFill/>
          <a:ln w="9525" cap="flat" cmpd="sng" algn="ctr">
            <a:noFill/>
            <a:round/>
          </a:ln>
          <a:effectLst/>
        </c:spPr>
        <c:txPr>
          <a:bodyPr rot="0" spcFirstLastPara="1" vertOverflow="ellipsis" wrap="square" anchor="b" anchorCtr="0"/>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39870496"/>
        <c:crosses val="autoZero"/>
        <c:auto val="1"/>
        <c:lblOffset val="100"/>
        <c:baseTimeUnit val="months"/>
        <c:majorUnit val="3"/>
        <c:majorTimeUnit val="months"/>
      </c:dateAx>
      <c:valAx>
        <c:axId val="1339870496"/>
        <c:scaling>
          <c:orientation val="minMax"/>
          <c:max val="1150"/>
          <c:min val="0"/>
        </c:scaling>
        <c:delete val="0"/>
        <c:axPos val="l"/>
        <c:majorGridlines>
          <c:spPr>
            <a:ln w="9525" cap="flat" cmpd="sng" algn="ctr">
              <a:solidFill>
                <a:schemeClr val="tx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39867744"/>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95781082920193E-2"/>
          <c:y val="0.16222212685235562"/>
          <c:w val="0.90233107992191264"/>
          <c:h val="0.60466239595283566"/>
        </c:manualLayout>
      </c:layout>
      <c:barChart>
        <c:barDir val="col"/>
        <c:grouping val="clustered"/>
        <c:varyColors val="0"/>
        <c:ser>
          <c:idx val="2"/>
          <c:order val="0"/>
          <c:tx>
            <c:strRef>
              <c:f>Sheet1!$B$1</c:f>
              <c:strCache>
                <c:ptCount val="1"/>
                <c:pt idx="0">
                  <c:v>Column2</c:v>
                </c:pt>
              </c:strCache>
            </c:strRef>
          </c:tx>
          <c:spPr>
            <a:solidFill>
              <a:schemeClr val="tx1">
                <a:alpha val="20000"/>
              </a:schemeClr>
            </a:solidFill>
            <a:ln>
              <a:noFill/>
            </a:ln>
            <a:effectLst/>
          </c:spPr>
          <c:invertIfNegative val="0"/>
          <c:cat>
            <c:numRef>
              <c:f>Sheet1!$A$2:$A$1000</c:f>
              <c:numCache>
                <c:formatCode>m/d/yy</c:formatCode>
                <c:ptCount val="999"/>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pt idx="868">
                  <c:v>43952</c:v>
                </c:pt>
                <c:pt idx="869">
                  <c:v>43983</c:v>
                </c:pt>
                <c:pt idx="870">
                  <c:v>44013</c:v>
                </c:pt>
                <c:pt idx="871">
                  <c:v>44044</c:v>
                </c:pt>
                <c:pt idx="872">
                  <c:v>44075</c:v>
                </c:pt>
                <c:pt idx="873">
                  <c:v>44105</c:v>
                </c:pt>
                <c:pt idx="874">
                  <c:v>44136</c:v>
                </c:pt>
                <c:pt idx="875">
                  <c:v>44166</c:v>
                </c:pt>
                <c:pt idx="876">
                  <c:v>44197</c:v>
                </c:pt>
                <c:pt idx="877">
                  <c:v>44228</c:v>
                </c:pt>
                <c:pt idx="878">
                  <c:v>44256</c:v>
                </c:pt>
                <c:pt idx="879">
                  <c:v>44287</c:v>
                </c:pt>
                <c:pt idx="880">
                  <c:v>44317</c:v>
                </c:pt>
                <c:pt idx="881">
                  <c:v>44348</c:v>
                </c:pt>
                <c:pt idx="882">
                  <c:v>44378</c:v>
                </c:pt>
                <c:pt idx="883">
                  <c:v>44409</c:v>
                </c:pt>
                <c:pt idx="884">
                  <c:v>44440</c:v>
                </c:pt>
                <c:pt idx="885">
                  <c:v>44470</c:v>
                </c:pt>
                <c:pt idx="886">
                  <c:v>44501</c:v>
                </c:pt>
                <c:pt idx="887">
                  <c:v>44531</c:v>
                </c:pt>
                <c:pt idx="888">
                  <c:v>44562</c:v>
                </c:pt>
                <c:pt idx="889">
                  <c:v>44593</c:v>
                </c:pt>
                <c:pt idx="890">
                  <c:v>44621</c:v>
                </c:pt>
                <c:pt idx="891">
                  <c:v>44652</c:v>
                </c:pt>
                <c:pt idx="892">
                  <c:v>44682</c:v>
                </c:pt>
                <c:pt idx="893">
                  <c:v>44713</c:v>
                </c:pt>
                <c:pt idx="894">
                  <c:v>44743</c:v>
                </c:pt>
                <c:pt idx="895">
                  <c:v>44774</c:v>
                </c:pt>
                <c:pt idx="896">
                  <c:v>44805</c:v>
                </c:pt>
                <c:pt idx="897">
                  <c:v>44835</c:v>
                </c:pt>
                <c:pt idx="898">
                  <c:v>44866</c:v>
                </c:pt>
                <c:pt idx="899">
                  <c:v>44896</c:v>
                </c:pt>
                <c:pt idx="900">
                  <c:v>44927</c:v>
                </c:pt>
                <c:pt idx="901">
                  <c:v>44958</c:v>
                </c:pt>
                <c:pt idx="902">
                  <c:v>44986</c:v>
                </c:pt>
                <c:pt idx="903">
                  <c:v>45017</c:v>
                </c:pt>
                <c:pt idx="904">
                  <c:v>45047</c:v>
                </c:pt>
                <c:pt idx="905">
                  <c:v>45078</c:v>
                </c:pt>
                <c:pt idx="906">
                  <c:v>45108</c:v>
                </c:pt>
                <c:pt idx="907">
                  <c:v>45139</c:v>
                </c:pt>
                <c:pt idx="908">
                  <c:v>45170</c:v>
                </c:pt>
                <c:pt idx="909">
                  <c:v>45200</c:v>
                </c:pt>
                <c:pt idx="910">
                  <c:v>45231</c:v>
                </c:pt>
                <c:pt idx="911">
                  <c:v>45261</c:v>
                </c:pt>
              </c:numCache>
            </c:numRef>
          </c:cat>
          <c:val>
            <c:numRef>
              <c:f>Sheet1!$B$2:$B$1000</c:f>
              <c:numCache>
                <c:formatCode>General</c:formatCode>
                <c:ptCount val="999"/>
                <c:pt idx="65">
                  <c:v>30</c:v>
                </c:pt>
                <c:pt idx="66">
                  <c:v>30</c:v>
                </c:pt>
                <c:pt idx="67">
                  <c:v>30</c:v>
                </c:pt>
                <c:pt idx="68">
                  <c:v>30</c:v>
                </c:pt>
                <c:pt idx="69">
                  <c:v>30</c:v>
                </c:pt>
                <c:pt idx="70">
                  <c:v>30</c:v>
                </c:pt>
                <c:pt idx="71">
                  <c:v>30</c:v>
                </c:pt>
                <c:pt idx="72">
                  <c:v>30</c:v>
                </c:pt>
                <c:pt idx="73">
                  <c:v>30</c:v>
                </c:pt>
                <c:pt idx="74">
                  <c:v>30</c:v>
                </c:pt>
                <c:pt idx="75">
                  <c:v>30</c:v>
                </c:pt>
                <c:pt idx="76">
                  <c:v>30</c:v>
                </c:pt>
                <c:pt idx="111">
                  <c:v>30</c:v>
                </c:pt>
                <c:pt idx="112">
                  <c:v>30</c:v>
                </c:pt>
                <c:pt idx="113">
                  <c:v>30</c:v>
                </c:pt>
                <c:pt idx="114">
                  <c:v>30</c:v>
                </c:pt>
                <c:pt idx="115">
                  <c:v>30</c:v>
                </c:pt>
                <c:pt idx="116">
                  <c:v>30</c:v>
                </c:pt>
                <c:pt idx="117">
                  <c:v>30</c:v>
                </c:pt>
                <c:pt idx="118">
                  <c:v>30</c:v>
                </c:pt>
                <c:pt idx="119">
                  <c:v>30</c:v>
                </c:pt>
                <c:pt idx="120">
                  <c:v>30</c:v>
                </c:pt>
                <c:pt idx="121">
                  <c:v>30</c:v>
                </c:pt>
                <c:pt idx="122">
                  <c:v>30</c:v>
                </c:pt>
                <c:pt idx="123">
                  <c:v>30</c:v>
                </c:pt>
                <c:pt idx="147">
                  <c:v>30</c:v>
                </c:pt>
                <c:pt idx="148">
                  <c:v>30</c:v>
                </c:pt>
                <c:pt idx="149">
                  <c:v>30</c:v>
                </c:pt>
                <c:pt idx="150">
                  <c:v>30</c:v>
                </c:pt>
                <c:pt idx="151">
                  <c:v>30</c:v>
                </c:pt>
                <c:pt idx="152">
                  <c:v>30</c:v>
                </c:pt>
                <c:pt idx="153">
                  <c:v>30</c:v>
                </c:pt>
                <c:pt idx="154">
                  <c:v>30</c:v>
                </c:pt>
                <c:pt idx="155">
                  <c:v>30</c:v>
                </c:pt>
                <c:pt idx="156">
                  <c:v>30</c:v>
                </c:pt>
                <c:pt idx="157">
                  <c:v>30</c:v>
                </c:pt>
                <c:pt idx="263">
                  <c:v>30</c:v>
                </c:pt>
                <c:pt idx="264">
                  <c:v>30</c:v>
                </c:pt>
                <c:pt idx="265">
                  <c:v>30</c:v>
                </c:pt>
                <c:pt idx="266">
                  <c:v>30</c:v>
                </c:pt>
                <c:pt idx="267">
                  <c:v>30</c:v>
                </c:pt>
                <c:pt idx="268">
                  <c:v>30</c:v>
                </c:pt>
                <c:pt idx="269">
                  <c:v>30</c:v>
                </c:pt>
                <c:pt idx="270">
                  <c:v>30</c:v>
                </c:pt>
                <c:pt idx="271">
                  <c:v>30</c:v>
                </c:pt>
                <c:pt idx="272">
                  <c:v>30</c:v>
                </c:pt>
                <c:pt idx="273">
                  <c:v>30</c:v>
                </c:pt>
                <c:pt idx="274">
                  <c:v>30</c:v>
                </c:pt>
                <c:pt idx="310">
                  <c:v>30</c:v>
                </c:pt>
                <c:pt idx="311">
                  <c:v>30</c:v>
                </c:pt>
                <c:pt idx="312">
                  <c:v>30</c:v>
                </c:pt>
                <c:pt idx="313">
                  <c:v>30</c:v>
                </c:pt>
                <c:pt idx="314">
                  <c:v>30</c:v>
                </c:pt>
                <c:pt idx="315">
                  <c:v>30</c:v>
                </c:pt>
                <c:pt idx="316">
                  <c:v>30</c:v>
                </c:pt>
                <c:pt idx="317">
                  <c:v>30</c:v>
                </c:pt>
                <c:pt idx="318">
                  <c:v>30</c:v>
                </c:pt>
                <c:pt idx="319">
                  <c:v>30</c:v>
                </c:pt>
                <c:pt idx="320">
                  <c:v>30</c:v>
                </c:pt>
                <c:pt idx="321">
                  <c:v>30</c:v>
                </c:pt>
                <c:pt idx="322">
                  <c:v>30</c:v>
                </c:pt>
                <c:pt idx="323">
                  <c:v>30</c:v>
                </c:pt>
                <c:pt idx="324">
                  <c:v>30</c:v>
                </c:pt>
                <c:pt idx="325">
                  <c:v>30</c:v>
                </c:pt>
                <c:pt idx="326">
                  <c:v>30</c:v>
                </c:pt>
                <c:pt idx="384">
                  <c:v>30</c:v>
                </c:pt>
                <c:pt idx="385">
                  <c:v>30</c:v>
                </c:pt>
                <c:pt idx="386">
                  <c:v>30</c:v>
                </c:pt>
                <c:pt idx="387">
                  <c:v>30</c:v>
                </c:pt>
                <c:pt idx="388">
                  <c:v>30</c:v>
                </c:pt>
                <c:pt idx="389">
                  <c:v>30</c:v>
                </c:pt>
                <c:pt idx="390">
                  <c:v>30</c:v>
                </c:pt>
                <c:pt idx="402">
                  <c:v>30</c:v>
                </c:pt>
                <c:pt idx="403">
                  <c:v>30</c:v>
                </c:pt>
                <c:pt idx="404">
                  <c:v>30</c:v>
                </c:pt>
                <c:pt idx="405">
                  <c:v>30</c:v>
                </c:pt>
                <c:pt idx="406">
                  <c:v>30</c:v>
                </c:pt>
                <c:pt idx="407">
                  <c:v>30</c:v>
                </c:pt>
                <c:pt idx="408">
                  <c:v>30</c:v>
                </c:pt>
                <c:pt idx="409">
                  <c:v>30</c:v>
                </c:pt>
                <c:pt idx="410">
                  <c:v>30</c:v>
                </c:pt>
                <c:pt idx="411">
                  <c:v>30</c:v>
                </c:pt>
                <c:pt idx="412">
                  <c:v>30</c:v>
                </c:pt>
                <c:pt idx="413">
                  <c:v>30</c:v>
                </c:pt>
                <c:pt idx="414">
                  <c:v>30</c:v>
                </c:pt>
                <c:pt idx="415">
                  <c:v>30</c:v>
                </c:pt>
                <c:pt idx="416">
                  <c:v>30</c:v>
                </c:pt>
                <c:pt idx="417">
                  <c:v>30</c:v>
                </c:pt>
                <c:pt idx="418">
                  <c:v>30</c:v>
                </c:pt>
                <c:pt idx="510">
                  <c:v>30</c:v>
                </c:pt>
                <c:pt idx="511">
                  <c:v>30</c:v>
                </c:pt>
                <c:pt idx="512">
                  <c:v>30</c:v>
                </c:pt>
                <c:pt idx="513">
                  <c:v>30</c:v>
                </c:pt>
                <c:pt idx="514">
                  <c:v>30</c:v>
                </c:pt>
                <c:pt idx="515">
                  <c:v>30</c:v>
                </c:pt>
                <c:pt idx="516">
                  <c:v>30</c:v>
                </c:pt>
                <c:pt idx="517">
                  <c:v>30</c:v>
                </c:pt>
                <c:pt idx="518">
                  <c:v>30</c:v>
                </c:pt>
                <c:pt idx="638">
                  <c:v>30</c:v>
                </c:pt>
                <c:pt idx="639">
                  <c:v>30</c:v>
                </c:pt>
                <c:pt idx="640">
                  <c:v>30</c:v>
                </c:pt>
                <c:pt idx="641">
                  <c:v>30</c:v>
                </c:pt>
                <c:pt idx="642">
                  <c:v>30</c:v>
                </c:pt>
                <c:pt idx="643">
                  <c:v>30</c:v>
                </c:pt>
                <c:pt idx="644">
                  <c:v>30</c:v>
                </c:pt>
                <c:pt idx="645">
                  <c:v>30</c:v>
                </c:pt>
                <c:pt idx="646">
                  <c:v>30</c:v>
                </c:pt>
                <c:pt idx="719">
                  <c:v>30</c:v>
                </c:pt>
                <c:pt idx="720">
                  <c:v>30</c:v>
                </c:pt>
                <c:pt idx="721">
                  <c:v>30</c:v>
                </c:pt>
                <c:pt idx="722">
                  <c:v>30</c:v>
                </c:pt>
                <c:pt idx="723">
                  <c:v>30</c:v>
                </c:pt>
                <c:pt idx="724">
                  <c:v>30</c:v>
                </c:pt>
                <c:pt idx="725">
                  <c:v>30</c:v>
                </c:pt>
                <c:pt idx="726">
                  <c:v>30</c:v>
                </c:pt>
                <c:pt idx="727">
                  <c:v>30</c:v>
                </c:pt>
                <c:pt idx="728">
                  <c:v>30</c:v>
                </c:pt>
                <c:pt idx="729">
                  <c:v>30</c:v>
                </c:pt>
                <c:pt idx="730">
                  <c:v>30</c:v>
                </c:pt>
                <c:pt idx="731">
                  <c:v>30</c:v>
                </c:pt>
                <c:pt idx="732">
                  <c:v>30</c:v>
                </c:pt>
                <c:pt idx="733">
                  <c:v>30</c:v>
                </c:pt>
                <c:pt idx="734">
                  <c:v>30</c:v>
                </c:pt>
                <c:pt idx="735">
                  <c:v>30</c:v>
                </c:pt>
                <c:pt idx="736">
                  <c:v>30</c:v>
                </c:pt>
                <c:pt idx="737">
                  <c:v>30</c:v>
                </c:pt>
                <c:pt idx="865">
                  <c:v>30</c:v>
                </c:pt>
                <c:pt idx="866">
                  <c:v>30</c:v>
                </c:pt>
                <c:pt idx="867">
                  <c:v>30</c:v>
                </c:pt>
              </c:numCache>
            </c:numRef>
          </c:val>
          <c:extLst>
            <c:ext xmlns:c16="http://schemas.microsoft.com/office/drawing/2014/chart" uri="{C3380CC4-5D6E-409C-BE32-E72D297353CC}">
              <c16:uniqueId val="{00000002-99DF-214D-93B3-A22334867C23}"/>
            </c:ext>
          </c:extLst>
        </c:ser>
        <c:dLbls>
          <c:showLegendKey val="0"/>
          <c:showVal val="0"/>
          <c:showCatName val="0"/>
          <c:showSerName val="0"/>
          <c:showPercent val="0"/>
          <c:showBubbleSize val="0"/>
        </c:dLbls>
        <c:gapWidth val="0"/>
        <c:axId val="1280048304"/>
        <c:axId val="103956175"/>
      </c:barChart>
      <c:lineChart>
        <c:grouping val="standard"/>
        <c:varyColors val="0"/>
        <c:ser>
          <c:idx val="3"/>
          <c:order val="1"/>
          <c:tx>
            <c:strRef>
              <c:f>Sheet1!$C$1</c:f>
              <c:strCache>
                <c:ptCount val="1"/>
                <c:pt idx="0">
                  <c:v>Column3</c:v>
                </c:pt>
              </c:strCache>
            </c:strRef>
          </c:tx>
          <c:spPr>
            <a:ln w="28575" cap="rnd">
              <a:solidFill>
                <a:srgbClr val="66BC29"/>
              </a:solidFill>
              <a:round/>
            </a:ln>
            <a:effectLst/>
          </c:spPr>
          <c:marker>
            <c:symbol val="none"/>
          </c:marker>
          <c:cat>
            <c:numRef>
              <c:f>Sheet1!$A$2:$A$1000</c:f>
              <c:numCache>
                <c:formatCode>m/d/yy</c:formatCode>
                <c:ptCount val="999"/>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pt idx="868">
                  <c:v>43952</c:v>
                </c:pt>
                <c:pt idx="869">
                  <c:v>43983</c:v>
                </c:pt>
                <c:pt idx="870">
                  <c:v>44013</c:v>
                </c:pt>
                <c:pt idx="871">
                  <c:v>44044</c:v>
                </c:pt>
                <c:pt idx="872">
                  <c:v>44075</c:v>
                </c:pt>
                <c:pt idx="873">
                  <c:v>44105</c:v>
                </c:pt>
                <c:pt idx="874">
                  <c:v>44136</c:v>
                </c:pt>
                <c:pt idx="875">
                  <c:v>44166</c:v>
                </c:pt>
                <c:pt idx="876">
                  <c:v>44197</c:v>
                </c:pt>
                <c:pt idx="877">
                  <c:v>44228</c:v>
                </c:pt>
                <c:pt idx="878">
                  <c:v>44256</c:v>
                </c:pt>
                <c:pt idx="879">
                  <c:v>44287</c:v>
                </c:pt>
                <c:pt idx="880">
                  <c:v>44317</c:v>
                </c:pt>
                <c:pt idx="881">
                  <c:v>44348</c:v>
                </c:pt>
                <c:pt idx="882">
                  <c:v>44378</c:v>
                </c:pt>
                <c:pt idx="883">
                  <c:v>44409</c:v>
                </c:pt>
                <c:pt idx="884">
                  <c:v>44440</c:v>
                </c:pt>
                <c:pt idx="885">
                  <c:v>44470</c:v>
                </c:pt>
                <c:pt idx="886">
                  <c:v>44501</c:v>
                </c:pt>
                <c:pt idx="887">
                  <c:v>44531</c:v>
                </c:pt>
                <c:pt idx="888">
                  <c:v>44562</c:v>
                </c:pt>
                <c:pt idx="889">
                  <c:v>44593</c:v>
                </c:pt>
                <c:pt idx="890">
                  <c:v>44621</c:v>
                </c:pt>
                <c:pt idx="891">
                  <c:v>44652</c:v>
                </c:pt>
                <c:pt idx="892">
                  <c:v>44682</c:v>
                </c:pt>
                <c:pt idx="893">
                  <c:v>44713</c:v>
                </c:pt>
                <c:pt idx="894">
                  <c:v>44743</c:v>
                </c:pt>
                <c:pt idx="895">
                  <c:v>44774</c:v>
                </c:pt>
                <c:pt idx="896">
                  <c:v>44805</c:v>
                </c:pt>
                <c:pt idx="897">
                  <c:v>44835</c:v>
                </c:pt>
                <c:pt idx="898">
                  <c:v>44866</c:v>
                </c:pt>
                <c:pt idx="899">
                  <c:v>44896</c:v>
                </c:pt>
                <c:pt idx="900">
                  <c:v>44927</c:v>
                </c:pt>
                <c:pt idx="901">
                  <c:v>44958</c:v>
                </c:pt>
                <c:pt idx="902">
                  <c:v>44986</c:v>
                </c:pt>
                <c:pt idx="903">
                  <c:v>45017</c:v>
                </c:pt>
                <c:pt idx="904">
                  <c:v>45047</c:v>
                </c:pt>
                <c:pt idx="905">
                  <c:v>45078</c:v>
                </c:pt>
                <c:pt idx="906">
                  <c:v>45108</c:v>
                </c:pt>
                <c:pt idx="907">
                  <c:v>45139</c:v>
                </c:pt>
                <c:pt idx="908">
                  <c:v>45170</c:v>
                </c:pt>
                <c:pt idx="909">
                  <c:v>45200</c:v>
                </c:pt>
                <c:pt idx="910">
                  <c:v>45231</c:v>
                </c:pt>
                <c:pt idx="911">
                  <c:v>45261</c:v>
                </c:pt>
              </c:numCache>
            </c:numRef>
          </c:cat>
          <c:val>
            <c:numRef>
              <c:f>Sheet1!$C$2:$C$1000</c:f>
              <c:numCache>
                <c:formatCode>General</c:formatCode>
                <c:ptCount val="999"/>
              </c:numCache>
            </c:numRef>
          </c:val>
          <c:smooth val="0"/>
          <c:extLst>
            <c:ext xmlns:c16="http://schemas.microsoft.com/office/drawing/2014/chart" uri="{C3380CC4-5D6E-409C-BE32-E72D297353CC}">
              <c16:uniqueId val="{00000000-FF09-8849-A8D5-A11CD2D8D74D}"/>
            </c:ext>
          </c:extLst>
        </c:ser>
        <c:ser>
          <c:idx val="0"/>
          <c:order val="2"/>
          <c:tx>
            <c:strRef>
              <c:f>Sheet1!$D$1</c:f>
              <c:strCache>
                <c:ptCount val="1"/>
                <c:pt idx="0">
                  <c:v>Unemployment Rate</c:v>
                </c:pt>
              </c:strCache>
            </c:strRef>
          </c:tx>
          <c:spPr>
            <a:ln w="28575" cap="rnd">
              <a:solidFill>
                <a:srgbClr val="65A002"/>
              </a:solidFill>
              <a:round/>
            </a:ln>
            <a:effectLst/>
          </c:spPr>
          <c:marker>
            <c:symbol val="none"/>
          </c:marker>
          <c:cat>
            <c:numRef>
              <c:f>Sheet1!$A$2:$A$1000</c:f>
              <c:numCache>
                <c:formatCode>m/d/yy</c:formatCode>
                <c:ptCount val="999"/>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pt idx="868">
                  <c:v>43952</c:v>
                </c:pt>
                <c:pt idx="869">
                  <c:v>43983</c:v>
                </c:pt>
                <c:pt idx="870">
                  <c:v>44013</c:v>
                </c:pt>
                <c:pt idx="871">
                  <c:v>44044</c:v>
                </c:pt>
                <c:pt idx="872">
                  <c:v>44075</c:v>
                </c:pt>
                <c:pt idx="873">
                  <c:v>44105</c:v>
                </c:pt>
                <c:pt idx="874">
                  <c:v>44136</c:v>
                </c:pt>
                <c:pt idx="875">
                  <c:v>44166</c:v>
                </c:pt>
                <c:pt idx="876">
                  <c:v>44197</c:v>
                </c:pt>
                <c:pt idx="877">
                  <c:v>44228</c:v>
                </c:pt>
                <c:pt idx="878">
                  <c:v>44256</c:v>
                </c:pt>
                <c:pt idx="879">
                  <c:v>44287</c:v>
                </c:pt>
                <c:pt idx="880">
                  <c:v>44317</c:v>
                </c:pt>
                <c:pt idx="881">
                  <c:v>44348</c:v>
                </c:pt>
                <c:pt idx="882">
                  <c:v>44378</c:v>
                </c:pt>
                <c:pt idx="883">
                  <c:v>44409</c:v>
                </c:pt>
                <c:pt idx="884">
                  <c:v>44440</c:v>
                </c:pt>
                <c:pt idx="885">
                  <c:v>44470</c:v>
                </c:pt>
                <c:pt idx="886">
                  <c:v>44501</c:v>
                </c:pt>
                <c:pt idx="887">
                  <c:v>44531</c:v>
                </c:pt>
                <c:pt idx="888">
                  <c:v>44562</c:v>
                </c:pt>
                <c:pt idx="889">
                  <c:v>44593</c:v>
                </c:pt>
                <c:pt idx="890">
                  <c:v>44621</c:v>
                </c:pt>
                <c:pt idx="891">
                  <c:v>44652</c:v>
                </c:pt>
                <c:pt idx="892">
                  <c:v>44682</c:v>
                </c:pt>
                <c:pt idx="893">
                  <c:v>44713</c:v>
                </c:pt>
                <c:pt idx="894">
                  <c:v>44743</c:v>
                </c:pt>
                <c:pt idx="895">
                  <c:v>44774</c:v>
                </c:pt>
                <c:pt idx="896">
                  <c:v>44805</c:v>
                </c:pt>
                <c:pt idx="897">
                  <c:v>44835</c:v>
                </c:pt>
                <c:pt idx="898">
                  <c:v>44866</c:v>
                </c:pt>
                <c:pt idx="899">
                  <c:v>44896</c:v>
                </c:pt>
                <c:pt idx="900">
                  <c:v>44927</c:v>
                </c:pt>
                <c:pt idx="901">
                  <c:v>44958</c:v>
                </c:pt>
                <c:pt idx="902">
                  <c:v>44986</c:v>
                </c:pt>
                <c:pt idx="903">
                  <c:v>45017</c:v>
                </c:pt>
                <c:pt idx="904">
                  <c:v>45047</c:v>
                </c:pt>
                <c:pt idx="905">
                  <c:v>45078</c:v>
                </c:pt>
                <c:pt idx="906">
                  <c:v>45108</c:v>
                </c:pt>
                <c:pt idx="907">
                  <c:v>45139</c:v>
                </c:pt>
                <c:pt idx="908">
                  <c:v>45170</c:v>
                </c:pt>
                <c:pt idx="909">
                  <c:v>45200</c:v>
                </c:pt>
                <c:pt idx="910">
                  <c:v>45231</c:v>
                </c:pt>
                <c:pt idx="911">
                  <c:v>45261</c:v>
                </c:pt>
              </c:numCache>
            </c:numRef>
          </c:cat>
          <c:val>
            <c:numRef>
              <c:f>Sheet1!$D$2:$D$1000</c:f>
              <c:numCache>
                <c:formatCode>General</c:formatCode>
                <c:ptCount val="999"/>
                <c:pt idx="0">
                  <c:v>3.4</c:v>
                </c:pt>
                <c:pt idx="1">
                  <c:v>3.8</c:v>
                </c:pt>
                <c:pt idx="2">
                  <c:v>4</c:v>
                </c:pt>
                <c:pt idx="3">
                  <c:v>3.9</c:v>
                </c:pt>
                <c:pt idx="4">
                  <c:v>3.5</c:v>
                </c:pt>
                <c:pt idx="5">
                  <c:v>3.6</c:v>
                </c:pt>
                <c:pt idx="6">
                  <c:v>3.6</c:v>
                </c:pt>
                <c:pt idx="7">
                  <c:v>3.9</c:v>
                </c:pt>
                <c:pt idx="8">
                  <c:v>3.8</c:v>
                </c:pt>
                <c:pt idx="9">
                  <c:v>3.7</c:v>
                </c:pt>
                <c:pt idx="10">
                  <c:v>3.8</c:v>
                </c:pt>
                <c:pt idx="11">
                  <c:v>4</c:v>
                </c:pt>
                <c:pt idx="12">
                  <c:v>4.3</c:v>
                </c:pt>
                <c:pt idx="13">
                  <c:v>4.7</c:v>
                </c:pt>
                <c:pt idx="14">
                  <c:v>5</c:v>
                </c:pt>
                <c:pt idx="15">
                  <c:v>5.3</c:v>
                </c:pt>
                <c:pt idx="16">
                  <c:v>6.1</c:v>
                </c:pt>
                <c:pt idx="17">
                  <c:v>6.2</c:v>
                </c:pt>
                <c:pt idx="18">
                  <c:v>6.7</c:v>
                </c:pt>
                <c:pt idx="19">
                  <c:v>6.8</c:v>
                </c:pt>
                <c:pt idx="20">
                  <c:v>6.6</c:v>
                </c:pt>
                <c:pt idx="21">
                  <c:v>7.9</c:v>
                </c:pt>
                <c:pt idx="22">
                  <c:v>6.4</c:v>
                </c:pt>
                <c:pt idx="23">
                  <c:v>6.6</c:v>
                </c:pt>
                <c:pt idx="24">
                  <c:v>6.5</c:v>
                </c:pt>
                <c:pt idx="25">
                  <c:v>6.4</c:v>
                </c:pt>
                <c:pt idx="26">
                  <c:v>6.3</c:v>
                </c:pt>
                <c:pt idx="27">
                  <c:v>5.8</c:v>
                </c:pt>
                <c:pt idx="28">
                  <c:v>5.5</c:v>
                </c:pt>
                <c:pt idx="29">
                  <c:v>5.4</c:v>
                </c:pt>
                <c:pt idx="30">
                  <c:v>5</c:v>
                </c:pt>
                <c:pt idx="31">
                  <c:v>4.5</c:v>
                </c:pt>
                <c:pt idx="32">
                  <c:v>4.4000000000000004</c:v>
                </c:pt>
                <c:pt idx="33">
                  <c:v>4.2</c:v>
                </c:pt>
                <c:pt idx="34">
                  <c:v>4.2</c:v>
                </c:pt>
                <c:pt idx="35">
                  <c:v>4.3</c:v>
                </c:pt>
                <c:pt idx="36">
                  <c:v>3.7</c:v>
                </c:pt>
                <c:pt idx="37">
                  <c:v>3.4</c:v>
                </c:pt>
                <c:pt idx="38">
                  <c:v>3.4</c:v>
                </c:pt>
                <c:pt idx="39">
                  <c:v>3.1</c:v>
                </c:pt>
                <c:pt idx="40">
                  <c:v>3</c:v>
                </c:pt>
                <c:pt idx="41">
                  <c:v>3.2</c:v>
                </c:pt>
                <c:pt idx="42">
                  <c:v>3.1</c:v>
                </c:pt>
                <c:pt idx="43">
                  <c:v>3.1</c:v>
                </c:pt>
                <c:pt idx="44">
                  <c:v>3.3</c:v>
                </c:pt>
                <c:pt idx="45">
                  <c:v>3.5</c:v>
                </c:pt>
                <c:pt idx="46">
                  <c:v>3.5</c:v>
                </c:pt>
                <c:pt idx="47">
                  <c:v>3.1</c:v>
                </c:pt>
                <c:pt idx="48">
                  <c:v>3.2</c:v>
                </c:pt>
                <c:pt idx="49">
                  <c:v>3.1</c:v>
                </c:pt>
                <c:pt idx="50">
                  <c:v>2.9</c:v>
                </c:pt>
                <c:pt idx="51">
                  <c:v>2.9</c:v>
                </c:pt>
                <c:pt idx="52">
                  <c:v>3</c:v>
                </c:pt>
                <c:pt idx="53">
                  <c:v>3</c:v>
                </c:pt>
                <c:pt idx="54">
                  <c:v>3.2</c:v>
                </c:pt>
                <c:pt idx="55">
                  <c:v>3.4</c:v>
                </c:pt>
                <c:pt idx="56">
                  <c:v>3.1</c:v>
                </c:pt>
                <c:pt idx="57">
                  <c:v>3</c:v>
                </c:pt>
                <c:pt idx="58">
                  <c:v>2.8</c:v>
                </c:pt>
                <c:pt idx="59">
                  <c:v>2.7</c:v>
                </c:pt>
                <c:pt idx="60">
                  <c:v>2.9</c:v>
                </c:pt>
                <c:pt idx="61">
                  <c:v>2.6</c:v>
                </c:pt>
                <c:pt idx="62">
                  <c:v>2.6</c:v>
                </c:pt>
                <c:pt idx="63">
                  <c:v>2.7</c:v>
                </c:pt>
                <c:pt idx="64">
                  <c:v>2.5</c:v>
                </c:pt>
                <c:pt idx="65">
                  <c:v>2.5</c:v>
                </c:pt>
                <c:pt idx="66">
                  <c:v>2.6</c:v>
                </c:pt>
                <c:pt idx="67">
                  <c:v>2.7</c:v>
                </c:pt>
                <c:pt idx="68">
                  <c:v>2.9</c:v>
                </c:pt>
                <c:pt idx="69">
                  <c:v>3.1</c:v>
                </c:pt>
                <c:pt idx="70">
                  <c:v>3.5</c:v>
                </c:pt>
                <c:pt idx="71">
                  <c:v>4.5</c:v>
                </c:pt>
                <c:pt idx="72">
                  <c:v>4.9000000000000004</c:v>
                </c:pt>
                <c:pt idx="73">
                  <c:v>5.2</c:v>
                </c:pt>
                <c:pt idx="74">
                  <c:v>5.7</c:v>
                </c:pt>
                <c:pt idx="75">
                  <c:v>5.9</c:v>
                </c:pt>
                <c:pt idx="76">
                  <c:v>5.9</c:v>
                </c:pt>
                <c:pt idx="77">
                  <c:v>5.6</c:v>
                </c:pt>
                <c:pt idx="78">
                  <c:v>5.8</c:v>
                </c:pt>
                <c:pt idx="79">
                  <c:v>6</c:v>
                </c:pt>
                <c:pt idx="80">
                  <c:v>6.1</c:v>
                </c:pt>
                <c:pt idx="81">
                  <c:v>5.7</c:v>
                </c:pt>
                <c:pt idx="82">
                  <c:v>5.3</c:v>
                </c:pt>
                <c:pt idx="83">
                  <c:v>5</c:v>
                </c:pt>
                <c:pt idx="84">
                  <c:v>4.9000000000000004</c:v>
                </c:pt>
                <c:pt idx="85">
                  <c:v>4.7</c:v>
                </c:pt>
                <c:pt idx="86">
                  <c:v>4.5999999999999996</c:v>
                </c:pt>
                <c:pt idx="87">
                  <c:v>4.7</c:v>
                </c:pt>
                <c:pt idx="88">
                  <c:v>4.3</c:v>
                </c:pt>
                <c:pt idx="89">
                  <c:v>4.2</c:v>
                </c:pt>
                <c:pt idx="90">
                  <c:v>4</c:v>
                </c:pt>
                <c:pt idx="91">
                  <c:v>4.2</c:v>
                </c:pt>
                <c:pt idx="92">
                  <c:v>4.0999999999999996</c:v>
                </c:pt>
                <c:pt idx="93">
                  <c:v>4.3</c:v>
                </c:pt>
                <c:pt idx="94">
                  <c:v>4.2</c:v>
                </c:pt>
                <c:pt idx="95">
                  <c:v>4.2</c:v>
                </c:pt>
                <c:pt idx="96">
                  <c:v>4</c:v>
                </c:pt>
                <c:pt idx="97">
                  <c:v>3.9</c:v>
                </c:pt>
                <c:pt idx="98">
                  <c:v>4.2</c:v>
                </c:pt>
                <c:pt idx="99">
                  <c:v>4</c:v>
                </c:pt>
                <c:pt idx="100">
                  <c:v>4.3</c:v>
                </c:pt>
                <c:pt idx="101">
                  <c:v>4.3</c:v>
                </c:pt>
                <c:pt idx="102">
                  <c:v>4.4000000000000004</c:v>
                </c:pt>
                <c:pt idx="103">
                  <c:v>4.0999999999999996</c:v>
                </c:pt>
                <c:pt idx="104">
                  <c:v>3.9</c:v>
                </c:pt>
                <c:pt idx="105">
                  <c:v>3.9</c:v>
                </c:pt>
                <c:pt idx="106">
                  <c:v>4.3</c:v>
                </c:pt>
                <c:pt idx="107">
                  <c:v>4.2</c:v>
                </c:pt>
                <c:pt idx="108">
                  <c:v>4.2</c:v>
                </c:pt>
                <c:pt idx="109">
                  <c:v>3.9</c:v>
                </c:pt>
                <c:pt idx="110">
                  <c:v>3.7</c:v>
                </c:pt>
                <c:pt idx="111">
                  <c:v>3.9</c:v>
                </c:pt>
                <c:pt idx="112">
                  <c:v>4.0999999999999996</c:v>
                </c:pt>
                <c:pt idx="113">
                  <c:v>4.3</c:v>
                </c:pt>
                <c:pt idx="114">
                  <c:v>4.2</c:v>
                </c:pt>
                <c:pt idx="115">
                  <c:v>4.0999999999999996</c:v>
                </c:pt>
                <c:pt idx="116">
                  <c:v>4.4000000000000004</c:v>
                </c:pt>
                <c:pt idx="117">
                  <c:v>4.5</c:v>
                </c:pt>
                <c:pt idx="118">
                  <c:v>5.0999999999999996</c:v>
                </c:pt>
                <c:pt idx="119">
                  <c:v>5.2</c:v>
                </c:pt>
                <c:pt idx="120">
                  <c:v>5.8</c:v>
                </c:pt>
                <c:pt idx="121">
                  <c:v>6.4</c:v>
                </c:pt>
                <c:pt idx="122">
                  <c:v>6.7</c:v>
                </c:pt>
                <c:pt idx="123">
                  <c:v>7.4</c:v>
                </c:pt>
                <c:pt idx="124">
                  <c:v>7.4</c:v>
                </c:pt>
                <c:pt idx="125">
                  <c:v>7.3</c:v>
                </c:pt>
                <c:pt idx="126">
                  <c:v>7.5</c:v>
                </c:pt>
                <c:pt idx="127">
                  <c:v>7.4</c:v>
                </c:pt>
                <c:pt idx="128">
                  <c:v>7.1</c:v>
                </c:pt>
                <c:pt idx="129">
                  <c:v>6.7</c:v>
                </c:pt>
                <c:pt idx="130">
                  <c:v>6.2</c:v>
                </c:pt>
                <c:pt idx="131">
                  <c:v>6.2</c:v>
                </c:pt>
                <c:pt idx="132">
                  <c:v>6</c:v>
                </c:pt>
                <c:pt idx="133">
                  <c:v>5.9</c:v>
                </c:pt>
                <c:pt idx="134">
                  <c:v>5.6</c:v>
                </c:pt>
                <c:pt idx="135">
                  <c:v>5.2</c:v>
                </c:pt>
                <c:pt idx="136">
                  <c:v>5.0999999999999996</c:v>
                </c:pt>
                <c:pt idx="137">
                  <c:v>5</c:v>
                </c:pt>
                <c:pt idx="138">
                  <c:v>5.0999999999999996</c:v>
                </c:pt>
                <c:pt idx="139">
                  <c:v>5.2</c:v>
                </c:pt>
                <c:pt idx="140">
                  <c:v>5.5</c:v>
                </c:pt>
                <c:pt idx="141">
                  <c:v>5.7</c:v>
                </c:pt>
                <c:pt idx="142">
                  <c:v>5.8</c:v>
                </c:pt>
                <c:pt idx="143">
                  <c:v>5.3</c:v>
                </c:pt>
                <c:pt idx="144">
                  <c:v>5.2</c:v>
                </c:pt>
                <c:pt idx="145">
                  <c:v>4.8</c:v>
                </c:pt>
                <c:pt idx="146">
                  <c:v>5.4</c:v>
                </c:pt>
                <c:pt idx="147">
                  <c:v>5.2</c:v>
                </c:pt>
                <c:pt idx="148">
                  <c:v>5.0999999999999996</c:v>
                </c:pt>
                <c:pt idx="149">
                  <c:v>5.4</c:v>
                </c:pt>
                <c:pt idx="150">
                  <c:v>5.5</c:v>
                </c:pt>
                <c:pt idx="151">
                  <c:v>5.6</c:v>
                </c:pt>
                <c:pt idx="152">
                  <c:v>5.5</c:v>
                </c:pt>
                <c:pt idx="153">
                  <c:v>6.1</c:v>
                </c:pt>
                <c:pt idx="154">
                  <c:v>6.1</c:v>
                </c:pt>
                <c:pt idx="155">
                  <c:v>6.6</c:v>
                </c:pt>
                <c:pt idx="156">
                  <c:v>6.6</c:v>
                </c:pt>
                <c:pt idx="157">
                  <c:v>6.9</c:v>
                </c:pt>
                <c:pt idx="158">
                  <c:v>6.9</c:v>
                </c:pt>
                <c:pt idx="159">
                  <c:v>7</c:v>
                </c:pt>
                <c:pt idx="160">
                  <c:v>7.1</c:v>
                </c:pt>
                <c:pt idx="161">
                  <c:v>6.9</c:v>
                </c:pt>
                <c:pt idx="162">
                  <c:v>7</c:v>
                </c:pt>
                <c:pt idx="163">
                  <c:v>6.6</c:v>
                </c:pt>
                <c:pt idx="164">
                  <c:v>6.7</c:v>
                </c:pt>
                <c:pt idx="165">
                  <c:v>6.5</c:v>
                </c:pt>
                <c:pt idx="166">
                  <c:v>6.1</c:v>
                </c:pt>
                <c:pt idx="167">
                  <c:v>6</c:v>
                </c:pt>
                <c:pt idx="168">
                  <c:v>5.8</c:v>
                </c:pt>
                <c:pt idx="169">
                  <c:v>5.5</c:v>
                </c:pt>
                <c:pt idx="170">
                  <c:v>5.6</c:v>
                </c:pt>
                <c:pt idx="171">
                  <c:v>5.6</c:v>
                </c:pt>
                <c:pt idx="172">
                  <c:v>5.5</c:v>
                </c:pt>
                <c:pt idx="173">
                  <c:v>5.5</c:v>
                </c:pt>
                <c:pt idx="174">
                  <c:v>5.4</c:v>
                </c:pt>
                <c:pt idx="175">
                  <c:v>5.7</c:v>
                </c:pt>
                <c:pt idx="176">
                  <c:v>5.6</c:v>
                </c:pt>
                <c:pt idx="177">
                  <c:v>5.4</c:v>
                </c:pt>
                <c:pt idx="178">
                  <c:v>5.7</c:v>
                </c:pt>
                <c:pt idx="179">
                  <c:v>5.5</c:v>
                </c:pt>
                <c:pt idx="180">
                  <c:v>5.7</c:v>
                </c:pt>
                <c:pt idx="181">
                  <c:v>5.9</c:v>
                </c:pt>
                <c:pt idx="182">
                  <c:v>5.7</c:v>
                </c:pt>
                <c:pt idx="183">
                  <c:v>5.7</c:v>
                </c:pt>
                <c:pt idx="184">
                  <c:v>5.9</c:v>
                </c:pt>
                <c:pt idx="185">
                  <c:v>5.6</c:v>
                </c:pt>
                <c:pt idx="186">
                  <c:v>5.6</c:v>
                </c:pt>
                <c:pt idx="187">
                  <c:v>5.4</c:v>
                </c:pt>
                <c:pt idx="188">
                  <c:v>5.5</c:v>
                </c:pt>
                <c:pt idx="189">
                  <c:v>5.5</c:v>
                </c:pt>
                <c:pt idx="190">
                  <c:v>5.7</c:v>
                </c:pt>
                <c:pt idx="191">
                  <c:v>5.5</c:v>
                </c:pt>
                <c:pt idx="192">
                  <c:v>5.6</c:v>
                </c:pt>
                <c:pt idx="193">
                  <c:v>5.4</c:v>
                </c:pt>
                <c:pt idx="194">
                  <c:v>5.4</c:v>
                </c:pt>
                <c:pt idx="195">
                  <c:v>5.3</c:v>
                </c:pt>
                <c:pt idx="196">
                  <c:v>5.0999999999999996</c:v>
                </c:pt>
                <c:pt idx="197">
                  <c:v>5.2</c:v>
                </c:pt>
                <c:pt idx="198">
                  <c:v>4.9000000000000004</c:v>
                </c:pt>
                <c:pt idx="199">
                  <c:v>5</c:v>
                </c:pt>
                <c:pt idx="200">
                  <c:v>5.0999999999999996</c:v>
                </c:pt>
                <c:pt idx="201">
                  <c:v>5.0999999999999996</c:v>
                </c:pt>
                <c:pt idx="202">
                  <c:v>4.8</c:v>
                </c:pt>
                <c:pt idx="203">
                  <c:v>5</c:v>
                </c:pt>
                <c:pt idx="204">
                  <c:v>4.9000000000000004</c:v>
                </c:pt>
                <c:pt idx="205">
                  <c:v>5.0999999999999996</c:v>
                </c:pt>
                <c:pt idx="206">
                  <c:v>4.7</c:v>
                </c:pt>
                <c:pt idx="207">
                  <c:v>4.8</c:v>
                </c:pt>
                <c:pt idx="208">
                  <c:v>4.5999999999999996</c:v>
                </c:pt>
                <c:pt idx="209">
                  <c:v>4.5999999999999996</c:v>
                </c:pt>
                <c:pt idx="210">
                  <c:v>4.4000000000000004</c:v>
                </c:pt>
                <c:pt idx="211">
                  <c:v>4.4000000000000004</c:v>
                </c:pt>
                <c:pt idx="212">
                  <c:v>4.3</c:v>
                </c:pt>
                <c:pt idx="213">
                  <c:v>4.2</c:v>
                </c:pt>
                <c:pt idx="214">
                  <c:v>4.0999999999999996</c:v>
                </c:pt>
                <c:pt idx="215">
                  <c:v>4</c:v>
                </c:pt>
                <c:pt idx="216">
                  <c:v>4</c:v>
                </c:pt>
                <c:pt idx="217">
                  <c:v>3.8</c:v>
                </c:pt>
                <c:pt idx="218">
                  <c:v>3.8</c:v>
                </c:pt>
                <c:pt idx="219">
                  <c:v>3.8</c:v>
                </c:pt>
                <c:pt idx="220">
                  <c:v>3.9</c:v>
                </c:pt>
                <c:pt idx="221">
                  <c:v>3.8</c:v>
                </c:pt>
                <c:pt idx="222">
                  <c:v>3.8</c:v>
                </c:pt>
                <c:pt idx="223">
                  <c:v>3.8</c:v>
                </c:pt>
                <c:pt idx="224">
                  <c:v>3.7</c:v>
                </c:pt>
                <c:pt idx="225">
                  <c:v>3.7</c:v>
                </c:pt>
                <c:pt idx="226">
                  <c:v>3.6</c:v>
                </c:pt>
                <c:pt idx="227">
                  <c:v>3.8</c:v>
                </c:pt>
                <c:pt idx="228">
                  <c:v>3.9</c:v>
                </c:pt>
                <c:pt idx="229">
                  <c:v>3.8</c:v>
                </c:pt>
                <c:pt idx="230">
                  <c:v>3.8</c:v>
                </c:pt>
                <c:pt idx="231">
                  <c:v>3.8</c:v>
                </c:pt>
                <c:pt idx="232">
                  <c:v>3.8</c:v>
                </c:pt>
                <c:pt idx="233">
                  <c:v>3.9</c:v>
                </c:pt>
                <c:pt idx="234">
                  <c:v>3.8</c:v>
                </c:pt>
                <c:pt idx="235">
                  <c:v>3.8</c:v>
                </c:pt>
                <c:pt idx="236">
                  <c:v>3.8</c:v>
                </c:pt>
                <c:pt idx="237">
                  <c:v>4</c:v>
                </c:pt>
                <c:pt idx="238">
                  <c:v>3.9</c:v>
                </c:pt>
                <c:pt idx="239">
                  <c:v>3.8</c:v>
                </c:pt>
                <c:pt idx="240">
                  <c:v>3.7</c:v>
                </c:pt>
                <c:pt idx="241">
                  <c:v>3.8</c:v>
                </c:pt>
                <c:pt idx="242">
                  <c:v>3.7</c:v>
                </c:pt>
                <c:pt idx="243">
                  <c:v>3.5</c:v>
                </c:pt>
                <c:pt idx="244">
                  <c:v>3.5</c:v>
                </c:pt>
                <c:pt idx="245">
                  <c:v>3.7</c:v>
                </c:pt>
                <c:pt idx="246">
                  <c:v>3.7</c:v>
                </c:pt>
                <c:pt idx="247">
                  <c:v>3.5</c:v>
                </c:pt>
                <c:pt idx="248">
                  <c:v>3.4</c:v>
                </c:pt>
                <c:pt idx="249">
                  <c:v>3.4</c:v>
                </c:pt>
                <c:pt idx="250">
                  <c:v>3.4</c:v>
                </c:pt>
                <c:pt idx="251">
                  <c:v>3.4</c:v>
                </c:pt>
                <c:pt idx="252">
                  <c:v>3.4</c:v>
                </c:pt>
                <c:pt idx="253">
                  <c:v>3.4</c:v>
                </c:pt>
                <c:pt idx="254">
                  <c:v>3.4</c:v>
                </c:pt>
                <c:pt idx="255">
                  <c:v>3.4</c:v>
                </c:pt>
                <c:pt idx="256">
                  <c:v>3.4</c:v>
                </c:pt>
                <c:pt idx="257">
                  <c:v>3.5</c:v>
                </c:pt>
                <c:pt idx="258">
                  <c:v>3.5</c:v>
                </c:pt>
                <c:pt idx="259">
                  <c:v>3.5</c:v>
                </c:pt>
                <c:pt idx="260">
                  <c:v>3.7</c:v>
                </c:pt>
                <c:pt idx="261">
                  <c:v>3.7</c:v>
                </c:pt>
                <c:pt idx="262">
                  <c:v>3.5</c:v>
                </c:pt>
                <c:pt idx="263">
                  <c:v>3.5</c:v>
                </c:pt>
                <c:pt idx="264">
                  <c:v>3.9</c:v>
                </c:pt>
                <c:pt idx="265">
                  <c:v>4.2</c:v>
                </c:pt>
                <c:pt idx="266">
                  <c:v>4.4000000000000004</c:v>
                </c:pt>
                <c:pt idx="267">
                  <c:v>4.5999999999999996</c:v>
                </c:pt>
                <c:pt idx="268">
                  <c:v>4.8</c:v>
                </c:pt>
                <c:pt idx="269">
                  <c:v>4.9000000000000004</c:v>
                </c:pt>
                <c:pt idx="270">
                  <c:v>5</c:v>
                </c:pt>
                <c:pt idx="271">
                  <c:v>5.0999999999999996</c:v>
                </c:pt>
                <c:pt idx="272">
                  <c:v>5.4</c:v>
                </c:pt>
                <c:pt idx="273">
                  <c:v>5.5</c:v>
                </c:pt>
                <c:pt idx="274">
                  <c:v>5.9</c:v>
                </c:pt>
                <c:pt idx="275">
                  <c:v>6.1</c:v>
                </c:pt>
                <c:pt idx="276">
                  <c:v>5.9</c:v>
                </c:pt>
                <c:pt idx="277">
                  <c:v>5.9</c:v>
                </c:pt>
                <c:pt idx="278">
                  <c:v>6</c:v>
                </c:pt>
                <c:pt idx="279">
                  <c:v>5.9</c:v>
                </c:pt>
                <c:pt idx="280">
                  <c:v>5.9</c:v>
                </c:pt>
                <c:pt idx="281">
                  <c:v>5.9</c:v>
                </c:pt>
                <c:pt idx="282">
                  <c:v>6</c:v>
                </c:pt>
                <c:pt idx="283">
                  <c:v>6.1</c:v>
                </c:pt>
                <c:pt idx="284">
                  <c:v>6</c:v>
                </c:pt>
                <c:pt idx="285">
                  <c:v>5.8</c:v>
                </c:pt>
                <c:pt idx="286">
                  <c:v>6</c:v>
                </c:pt>
                <c:pt idx="287">
                  <c:v>6</c:v>
                </c:pt>
                <c:pt idx="288">
                  <c:v>5.8</c:v>
                </c:pt>
                <c:pt idx="289">
                  <c:v>5.7</c:v>
                </c:pt>
                <c:pt idx="290">
                  <c:v>5.8</c:v>
                </c:pt>
                <c:pt idx="291">
                  <c:v>5.7</c:v>
                </c:pt>
                <c:pt idx="292">
                  <c:v>5.7</c:v>
                </c:pt>
                <c:pt idx="293">
                  <c:v>5.7</c:v>
                </c:pt>
                <c:pt idx="294">
                  <c:v>5.6</c:v>
                </c:pt>
                <c:pt idx="295">
                  <c:v>5.6</c:v>
                </c:pt>
                <c:pt idx="296">
                  <c:v>5.5</c:v>
                </c:pt>
                <c:pt idx="297">
                  <c:v>5.6</c:v>
                </c:pt>
                <c:pt idx="298">
                  <c:v>5.3</c:v>
                </c:pt>
                <c:pt idx="299">
                  <c:v>5.2</c:v>
                </c:pt>
                <c:pt idx="300">
                  <c:v>4.9000000000000004</c:v>
                </c:pt>
                <c:pt idx="301">
                  <c:v>5</c:v>
                </c:pt>
                <c:pt idx="302">
                  <c:v>4.9000000000000004</c:v>
                </c:pt>
                <c:pt idx="303">
                  <c:v>5</c:v>
                </c:pt>
                <c:pt idx="304">
                  <c:v>4.9000000000000004</c:v>
                </c:pt>
                <c:pt idx="305">
                  <c:v>4.9000000000000004</c:v>
                </c:pt>
                <c:pt idx="306">
                  <c:v>4.8</c:v>
                </c:pt>
                <c:pt idx="307">
                  <c:v>4.8</c:v>
                </c:pt>
                <c:pt idx="308">
                  <c:v>4.8</c:v>
                </c:pt>
                <c:pt idx="309">
                  <c:v>4.5999999999999996</c:v>
                </c:pt>
                <c:pt idx="310">
                  <c:v>4.8</c:v>
                </c:pt>
                <c:pt idx="311">
                  <c:v>4.9000000000000004</c:v>
                </c:pt>
                <c:pt idx="312">
                  <c:v>5.0999999999999996</c:v>
                </c:pt>
                <c:pt idx="313">
                  <c:v>5.2</c:v>
                </c:pt>
                <c:pt idx="314">
                  <c:v>5.0999999999999996</c:v>
                </c:pt>
                <c:pt idx="315">
                  <c:v>5.0999999999999996</c:v>
                </c:pt>
                <c:pt idx="316">
                  <c:v>5.0999999999999996</c:v>
                </c:pt>
                <c:pt idx="317">
                  <c:v>5.4</c:v>
                </c:pt>
                <c:pt idx="318">
                  <c:v>5.5</c:v>
                </c:pt>
                <c:pt idx="319">
                  <c:v>5.5</c:v>
                </c:pt>
                <c:pt idx="320">
                  <c:v>5.9</c:v>
                </c:pt>
                <c:pt idx="321">
                  <c:v>6</c:v>
                </c:pt>
                <c:pt idx="322">
                  <c:v>6.6</c:v>
                </c:pt>
                <c:pt idx="323">
                  <c:v>7.2</c:v>
                </c:pt>
                <c:pt idx="324">
                  <c:v>8.1</c:v>
                </c:pt>
                <c:pt idx="325">
                  <c:v>8.1</c:v>
                </c:pt>
                <c:pt idx="326">
                  <c:v>8.6</c:v>
                </c:pt>
                <c:pt idx="327">
                  <c:v>8.8000000000000007</c:v>
                </c:pt>
                <c:pt idx="328">
                  <c:v>9</c:v>
                </c:pt>
                <c:pt idx="329">
                  <c:v>8.8000000000000007</c:v>
                </c:pt>
                <c:pt idx="330">
                  <c:v>8.6</c:v>
                </c:pt>
                <c:pt idx="331">
                  <c:v>8.4</c:v>
                </c:pt>
                <c:pt idx="332">
                  <c:v>8.4</c:v>
                </c:pt>
                <c:pt idx="333">
                  <c:v>8.4</c:v>
                </c:pt>
                <c:pt idx="334">
                  <c:v>8.3000000000000007</c:v>
                </c:pt>
                <c:pt idx="335">
                  <c:v>8.1999999999999993</c:v>
                </c:pt>
                <c:pt idx="336">
                  <c:v>7.9</c:v>
                </c:pt>
                <c:pt idx="337">
                  <c:v>7.7</c:v>
                </c:pt>
                <c:pt idx="338">
                  <c:v>7.6</c:v>
                </c:pt>
                <c:pt idx="339">
                  <c:v>7.7</c:v>
                </c:pt>
                <c:pt idx="340">
                  <c:v>7.4</c:v>
                </c:pt>
                <c:pt idx="341">
                  <c:v>7.6</c:v>
                </c:pt>
                <c:pt idx="342">
                  <c:v>7.8</c:v>
                </c:pt>
                <c:pt idx="343">
                  <c:v>7.8</c:v>
                </c:pt>
                <c:pt idx="344">
                  <c:v>7.6</c:v>
                </c:pt>
                <c:pt idx="345">
                  <c:v>7.7</c:v>
                </c:pt>
                <c:pt idx="346">
                  <c:v>7.8</c:v>
                </c:pt>
                <c:pt idx="347">
                  <c:v>7.8</c:v>
                </c:pt>
                <c:pt idx="348">
                  <c:v>7.5</c:v>
                </c:pt>
                <c:pt idx="349">
                  <c:v>7.6</c:v>
                </c:pt>
                <c:pt idx="350">
                  <c:v>7.4</c:v>
                </c:pt>
                <c:pt idx="351">
                  <c:v>7.2</c:v>
                </c:pt>
                <c:pt idx="352">
                  <c:v>7</c:v>
                </c:pt>
                <c:pt idx="353">
                  <c:v>7.2</c:v>
                </c:pt>
                <c:pt idx="354">
                  <c:v>6.9</c:v>
                </c:pt>
                <c:pt idx="355">
                  <c:v>7</c:v>
                </c:pt>
                <c:pt idx="356">
                  <c:v>6.8</c:v>
                </c:pt>
                <c:pt idx="357">
                  <c:v>6.8</c:v>
                </c:pt>
                <c:pt idx="358">
                  <c:v>6.8</c:v>
                </c:pt>
                <c:pt idx="359">
                  <c:v>6.4</c:v>
                </c:pt>
                <c:pt idx="360">
                  <c:v>6.4</c:v>
                </c:pt>
                <c:pt idx="361">
                  <c:v>6.3</c:v>
                </c:pt>
                <c:pt idx="362">
                  <c:v>6.3</c:v>
                </c:pt>
                <c:pt idx="363">
                  <c:v>6.1</c:v>
                </c:pt>
                <c:pt idx="364">
                  <c:v>6</c:v>
                </c:pt>
                <c:pt idx="365">
                  <c:v>5.9</c:v>
                </c:pt>
                <c:pt idx="366">
                  <c:v>6.2</c:v>
                </c:pt>
                <c:pt idx="367">
                  <c:v>5.9</c:v>
                </c:pt>
                <c:pt idx="368">
                  <c:v>6</c:v>
                </c:pt>
                <c:pt idx="369">
                  <c:v>5.8</c:v>
                </c:pt>
                <c:pt idx="370">
                  <c:v>5.9</c:v>
                </c:pt>
                <c:pt idx="371">
                  <c:v>6</c:v>
                </c:pt>
                <c:pt idx="372">
                  <c:v>5.9</c:v>
                </c:pt>
                <c:pt idx="373">
                  <c:v>5.9</c:v>
                </c:pt>
                <c:pt idx="374">
                  <c:v>5.8</c:v>
                </c:pt>
                <c:pt idx="375">
                  <c:v>5.8</c:v>
                </c:pt>
                <c:pt idx="376">
                  <c:v>5.6</c:v>
                </c:pt>
                <c:pt idx="377">
                  <c:v>5.7</c:v>
                </c:pt>
                <c:pt idx="378">
                  <c:v>5.7</c:v>
                </c:pt>
                <c:pt idx="379">
                  <c:v>6</c:v>
                </c:pt>
                <c:pt idx="380">
                  <c:v>5.9</c:v>
                </c:pt>
                <c:pt idx="381">
                  <c:v>6</c:v>
                </c:pt>
                <c:pt idx="382">
                  <c:v>5.9</c:v>
                </c:pt>
                <c:pt idx="383">
                  <c:v>6</c:v>
                </c:pt>
                <c:pt idx="384">
                  <c:v>6.3</c:v>
                </c:pt>
                <c:pt idx="385">
                  <c:v>6.3</c:v>
                </c:pt>
                <c:pt idx="386">
                  <c:v>6.3</c:v>
                </c:pt>
                <c:pt idx="387">
                  <c:v>6.9</c:v>
                </c:pt>
                <c:pt idx="388">
                  <c:v>7.5</c:v>
                </c:pt>
                <c:pt idx="389">
                  <c:v>7.6</c:v>
                </c:pt>
                <c:pt idx="390">
                  <c:v>7.8</c:v>
                </c:pt>
                <c:pt idx="391">
                  <c:v>7.7</c:v>
                </c:pt>
                <c:pt idx="392">
                  <c:v>7.5</c:v>
                </c:pt>
                <c:pt idx="393">
                  <c:v>7.5</c:v>
                </c:pt>
                <c:pt idx="394">
                  <c:v>7.5</c:v>
                </c:pt>
                <c:pt idx="395">
                  <c:v>7.2</c:v>
                </c:pt>
                <c:pt idx="396">
                  <c:v>7.5</c:v>
                </c:pt>
                <c:pt idx="397">
                  <c:v>7.4</c:v>
                </c:pt>
                <c:pt idx="398">
                  <c:v>7.4</c:v>
                </c:pt>
                <c:pt idx="399">
                  <c:v>7.2</c:v>
                </c:pt>
                <c:pt idx="400">
                  <c:v>7.5</c:v>
                </c:pt>
                <c:pt idx="401">
                  <c:v>7.5</c:v>
                </c:pt>
                <c:pt idx="402">
                  <c:v>7.2</c:v>
                </c:pt>
                <c:pt idx="403">
                  <c:v>7.4</c:v>
                </c:pt>
                <c:pt idx="404">
                  <c:v>7.6</c:v>
                </c:pt>
                <c:pt idx="405">
                  <c:v>7.9</c:v>
                </c:pt>
                <c:pt idx="406">
                  <c:v>8.3000000000000007</c:v>
                </c:pt>
                <c:pt idx="407">
                  <c:v>8.5</c:v>
                </c:pt>
                <c:pt idx="408">
                  <c:v>8.6</c:v>
                </c:pt>
                <c:pt idx="409">
                  <c:v>8.9</c:v>
                </c:pt>
                <c:pt idx="410">
                  <c:v>9</c:v>
                </c:pt>
                <c:pt idx="411">
                  <c:v>9.3000000000000007</c:v>
                </c:pt>
                <c:pt idx="412">
                  <c:v>9.4</c:v>
                </c:pt>
                <c:pt idx="413">
                  <c:v>9.6</c:v>
                </c:pt>
                <c:pt idx="414">
                  <c:v>9.8000000000000007</c:v>
                </c:pt>
                <c:pt idx="415">
                  <c:v>9.8000000000000007</c:v>
                </c:pt>
                <c:pt idx="416">
                  <c:v>10.1</c:v>
                </c:pt>
                <c:pt idx="417">
                  <c:v>10.4</c:v>
                </c:pt>
                <c:pt idx="418">
                  <c:v>10.8</c:v>
                </c:pt>
                <c:pt idx="419">
                  <c:v>10.8</c:v>
                </c:pt>
                <c:pt idx="420">
                  <c:v>10.4</c:v>
                </c:pt>
                <c:pt idx="421">
                  <c:v>10.4</c:v>
                </c:pt>
                <c:pt idx="422">
                  <c:v>10.3</c:v>
                </c:pt>
                <c:pt idx="423">
                  <c:v>10.199999999999999</c:v>
                </c:pt>
                <c:pt idx="424">
                  <c:v>10.1</c:v>
                </c:pt>
                <c:pt idx="425">
                  <c:v>10.1</c:v>
                </c:pt>
                <c:pt idx="426">
                  <c:v>9.4</c:v>
                </c:pt>
                <c:pt idx="427">
                  <c:v>9.5</c:v>
                </c:pt>
                <c:pt idx="428">
                  <c:v>9.1999999999999993</c:v>
                </c:pt>
                <c:pt idx="429">
                  <c:v>8.8000000000000007</c:v>
                </c:pt>
                <c:pt idx="430">
                  <c:v>8.5</c:v>
                </c:pt>
                <c:pt idx="431">
                  <c:v>8.3000000000000007</c:v>
                </c:pt>
                <c:pt idx="432">
                  <c:v>8</c:v>
                </c:pt>
                <c:pt idx="433">
                  <c:v>7.8</c:v>
                </c:pt>
                <c:pt idx="434">
                  <c:v>7.8</c:v>
                </c:pt>
                <c:pt idx="435">
                  <c:v>7.7</c:v>
                </c:pt>
                <c:pt idx="436">
                  <c:v>7.4</c:v>
                </c:pt>
                <c:pt idx="437">
                  <c:v>7.2</c:v>
                </c:pt>
                <c:pt idx="438">
                  <c:v>7.5</c:v>
                </c:pt>
                <c:pt idx="439">
                  <c:v>7.5</c:v>
                </c:pt>
                <c:pt idx="440">
                  <c:v>7.3</c:v>
                </c:pt>
                <c:pt idx="441">
                  <c:v>7.4</c:v>
                </c:pt>
                <c:pt idx="442">
                  <c:v>7.2</c:v>
                </c:pt>
                <c:pt idx="443">
                  <c:v>7.3</c:v>
                </c:pt>
                <c:pt idx="444">
                  <c:v>7.3</c:v>
                </c:pt>
                <c:pt idx="445">
                  <c:v>7.2</c:v>
                </c:pt>
                <c:pt idx="446">
                  <c:v>7.2</c:v>
                </c:pt>
                <c:pt idx="447">
                  <c:v>7.3</c:v>
                </c:pt>
                <c:pt idx="448">
                  <c:v>7.2</c:v>
                </c:pt>
                <c:pt idx="449">
                  <c:v>7.4</c:v>
                </c:pt>
                <c:pt idx="450">
                  <c:v>7.4</c:v>
                </c:pt>
                <c:pt idx="451">
                  <c:v>7.1</c:v>
                </c:pt>
                <c:pt idx="452">
                  <c:v>7.1</c:v>
                </c:pt>
                <c:pt idx="453">
                  <c:v>7.1</c:v>
                </c:pt>
                <c:pt idx="454">
                  <c:v>7</c:v>
                </c:pt>
                <c:pt idx="455">
                  <c:v>7</c:v>
                </c:pt>
                <c:pt idx="456">
                  <c:v>6.7</c:v>
                </c:pt>
                <c:pt idx="457">
                  <c:v>7.2</c:v>
                </c:pt>
                <c:pt idx="458">
                  <c:v>7.2</c:v>
                </c:pt>
                <c:pt idx="459">
                  <c:v>7.1</c:v>
                </c:pt>
                <c:pt idx="460">
                  <c:v>7.2</c:v>
                </c:pt>
                <c:pt idx="461">
                  <c:v>7.2</c:v>
                </c:pt>
                <c:pt idx="462">
                  <c:v>7</c:v>
                </c:pt>
                <c:pt idx="463">
                  <c:v>6.9</c:v>
                </c:pt>
                <c:pt idx="464">
                  <c:v>7</c:v>
                </c:pt>
                <c:pt idx="465">
                  <c:v>7</c:v>
                </c:pt>
                <c:pt idx="466">
                  <c:v>6.9</c:v>
                </c:pt>
                <c:pt idx="467">
                  <c:v>6.6</c:v>
                </c:pt>
                <c:pt idx="468">
                  <c:v>6.6</c:v>
                </c:pt>
                <c:pt idx="469">
                  <c:v>6.6</c:v>
                </c:pt>
                <c:pt idx="470">
                  <c:v>6.6</c:v>
                </c:pt>
                <c:pt idx="471">
                  <c:v>6.3</c:v>
                </c:pt>
                <c:pt idx="472">
                  <c:v>6.3</c:v>
                </c:pt>
                <c:pt idx="473">
                  <c:v>6.2</c:v>
                </c:pt>
                <c:pt idx="474">
                  <c:v>6.1</c:v>
                </c:pt>
                <c:pt idx="475">
                  <c:v>6</c:v>
                </c:pt>
                <c:pt idx="476">
                  <c:v>5.9</c:v>
                </c:pt>
                <c:pt idx="477">
                  <c:v>6</c:v>
                </c:pt>
                <c:pt idx="478">
                  <c:v>5.8</c:v>
                </c:pt>
                <c:pt idx="479">
                  <c:v>5.7</c:v>
                </c:pt>
                <c:pt idx="480">
                  <c:v>5.7</c:v>
                </c:pt>
                <c:pt idx="481">
                  <c:v>5.7</c:v>
                </c:pt>
                <c:pt idx="482">
                  <c:v>5.7</c:v>
                </c:pt>
                <c:pt idx="483">
                  <c:v>5.4</c:v>
                </c:pt>
                <c:pt idx="484">
                  <c:v>5.6</c:v>
                </c:pt>
                <c:pt idx="485">
                  <c:v>5.4</c:v>
                </c:pt>
                <c:pt idx="486">
                  <c:v>5.4</c:v>
                </c:pt>
                <c:pt idx="487">
                  <c:v>5.6</c:v>
                </c:pt>
                <c:pt idx="488">
                  <c:v>5.4</c:v>
                </c:pt>
                <c:pt idx="489">
                  <c:v>5.4</c:v>
                </c:pt>
                <c:pt idx="490">
                  <c:v>5.3</c:v>
                </c:pt>
                <c:pt idx="491">
                  <c:v>5.3</c:v>
                </c:pt>
                <c:pt idx="492">
                  <c:v>5.4</c:v>
                </c:pt>
                <c:pt idx="493">
                  <c:v>5.2</c:v>
                </c:pt>
                <c:pt idx="494">
                  <c:v>5</c:v>
                </c:pt>
                <c:pt idx="495">
                  <c:v>5.2</c:v>
                </c:pt>
                <c:pt idx="496">
                  <c:v>5.2</c:v>
                </c:pt>
                <c:pt idx="497">
                  <c:v>5.3</c:v>
                </c:pt>
                <c:pt idx="498">
                  <c:v>5.2</c:v>
                </c:pt>
                <c:pt idx="499">
                  <c:v>5.2</c:v>
                </c:pt>
                <c:pt idx="500">
                  <c:v>5.3</c:v>
                </c:pt>
                <c:pt idx="501">
                  <c:v>5.3</c:v>
                </c:pt>
                <c:pt idx="502">
                  <c:v>5.4</c:v>
                </c:pt>
                <c:pt idx="503">
                  <c:v>5.4</c:v>
                </c:pt>
                <c:pt idx="504">
                  <c:v>5.4</c:v>
                </c:pt>
                <c:pt idx="505">
                  <c:v>5.3</c:v>
                </c:pt>
                <c:pt idx="506">
                  <c:v>5.2</c:v>
                </c:pt>
                <c:pt idx="507">
                  <c:v>5.4</c:v>
                </c:pt>
                <c:pt idx="508">
                  <c:v>5.4</c:v>
                </c:pt>
                <c:pt idx="509">
                  <c:v>5.2</c:v>
                </c:pt>
                <c:pt idx="510">
                  <c:v>5.5</c:v>
                </c:pt>
                <c:pt idx="511">
                  <c:v>5.7</c:v>
                </c:pt>
                <c:pt idx="512">
                  <c:v>5.9</c:v>
                </c:pt>
                <c:pt idx="513">
                  <c:v>5.9</c:v>
                </c:pt>
                <c:pt idx="514">
                  <c:v>6.2</c:v>
                </c:pt>
                <c:pt idx="515">
                  <c:v>6.3</c:v>
                </c:pt>
                <c:pt idx="516">
                  <c:v>6.4</c:v>
                </c:pt>
                <c:pt idx="517">
                  <c:v>6.6</c:v>
                </c:pt>
                <c:pt idx="518">
                  <c:v>6.8</c:v>
                </c:pt>
                <c:pt idx="519">
                  <c:v>6.7</c:v>
                </c:pt>
                <c:pt idx="520">
                  <c:v>6.9</c:v>
                </c:pt>
                <c:pt idx="521">
                  <c:v>6.9</c:v>
                </c:pt>
                <c:pt idx="522">
                  <c:v>6.8</c:v>
                </c:pt>
                <c:pt idx="523">
                  <c:v>6.9</c:v>
                </c:pt>
                <c:pt idx="524">
                  <c:v>6.9</c:v>
                </c:pt>
                <c:pt idx="525">
                  <c:v>7</c:v>
                </c:pt>
                <c:pt idx="526">
                  <c:v>7</c:v>
                </c:pt>
                <c:pt idx="527">
                  <c:v>7.3</c:v>
                </c:pt>
                <c:pt idx="528">
                  <c:v>7.3</c:v>
                </c:pt>
                <c:pt idx="529">
                  <c:v>7.4</c:v>
                </c:pt>
                <c:pt idx="530">
                  <c:v>7.4</c:v>
                </c:pt>
                <c:pt idx="531">
                  <c:v>7.4</c:v>
                </c:pt>
                <c:pt idx="532">
                  <c:v>7.6</c:v>
                </c:pt>
                <c:pt idx="533">
                  <c:v>7.8</c:v>
                </c:pt>
                <c:pt idx="534">
                  <c:v>7.7</c:v>
                </c:pt>
                <c:pt idx="535">
                  <c:v>7.6</c:v>
                </c:pt>
                <c:pt idx="536">
                  <c:v>7.6</c:v>
                </c:pt>
                <c:pt idx="537">
                  <c:v>7.3</c:v>
                </c:pt>
                <c:pt idx="538">
                  <c:v>7.4</c:v>
                </c:pt>
                <c:pt idx="539">
                  <c:v>7.4</c:v>
                </c:pt>
                <c:pt idx="540">
                  <c:v>7.3</c:v>
                </c:pt>
                <c:pt idx="541">
                  <c:v>7.1</c:v>
                </c:pt>
                <c:pt idx="542">
                  <c:v>7</c:v>
                </c:pt>
                <c:pt idx="543">
                  <c:v>7.1</c:v>
                </c:pt>
                <c:pt idx="544">
                  <c:v>7.1</c:v>
                </c:pt>
                <c:pt idx="545">
                  <c:v>7</c:v>
                </c:pt>
                <c:pt idx="546">
                  <c:v>6.9</c:v>
                </c:pt>
                <c:pt idx="547">
                  <c:v>6.8</c:v>
                </c:pt>
                <c:pt idx="548">
                  <c:v>6.7</c:v>
                </c:pt>
                <c:pt idx="549">
                  <c:v>6.8</c:v>
                </c:pt>
                <c:pt idx="550">
                  <c:v>6.6</c:v>
                </c:pt>
                <c:pt idx="551">
                  <c:v>6.5</c:v>
                </c:pt>
                <c:pt idx="552">
                  <c:v>6.6</c:v>
                </c:pt>
                <c:pt idx="553">
                  <c:v>6.6</c:v>
                </c:pt>
                <c:pt idx="554">
                  <c:v>6.5</c:v>
                </c:pt>
                <c:pt idx="555">
                  <c:v>6.4</c:v>
                </c:pt>
                <c:pt idx="556">
                  <c:v>6.1</c:v>
                </c:pt>
                <c:pt idx="557">
                  <c:v>6.1</c:v>
                </c:pt>
                <c:pt idx="558">
                  <c:v>6.1</c:v>
                </c:pt>
                <c:pt idx="559">
                  <c:v>6</c:v>
                </c:pt>
                <c:pt idx="560">
                  <c:v>5.9</c:v>
                </c:pt>
                <c:pt idx="561">
                  <c:v>5.8</c:v>
                </c:pt>
                <c:pt idx="562">
                  <c:v>5.6</c:v>
                </c:pt>
                <c:pt idx="563">
                  <c:v>5.5</c:v>
                </c:pt>
                <c:pt idx="564">
                  <c:v>5.6</c:v>
                </c:pt>
                <c:pt idx="565">
                  <c:v>5.4</c:v>
                </c:pt>
                <c:pt idx="566">
                  <c:v>5.4</c:v>
                </c:pt>
                <c:pt idx="567">
                  <c:v>5.8</c:v>
                </c:pt>
                <c:pt idx="568">
                  <c:v>5.6</c:v>
                </c:pt>
                <c:pt idx="569">
                  <c:v>5.6</c:v>
                </c:pt>
                <c:pt idx="570">
                  <c:v>5.7</c:v>
                </c:pt>
                <c:pt idx="571">
                  <c:v>5.7</c:v>
                </c:pt>
                <c:pt idx="572">
                  <c:v>5.6</c:v>
                </c:pt>
                <c:pt idx="573">
                  <c:v>5.5</c:v>
                </c:pt>
                <c:pt idx="574">
                  <c:v>5.6</c:v>
                </c:pt>
                <c:pt idx="575">
                  <c:v>5.6</c:v>
                </c:pt>
                <c:pt idx="576">
                  <c:v>5.6</c:v>
                </c:pt>
                <c:pt idx="577">
                  <c:v>5.5</c:v>
                </c:pt>
                <c:pt idx="578">
                  <c:v>5.5</c:v>
                </c:pt>
                <c:pt idx="579">
                  <c:v>5.6</c:v>
                </c:pt>
                <c:pt idx="580">
                  <c:v>5.6</c:v>
                </c:pt>
                <c:pt idx="581">
                  <c:v>5.3</c:v>
                </c:pt>
                <c:pt idx="582">
                  <c:v>5.5</c:v>
                </c:pt>
                <c:pt idx="583">
                  <c:v>5.0999999999999996</c:v>
                </c:pt>
                <c:pt idx="584">
                  <c:v>5.2</c:v>
                </c:pt>
                <c:pt idx="585">
                  <c:v>5.2</c:v>
                </c:pt>
                <c:pt idx="586">
                  <c:v>5.4</c:v>
                </c:pt>
                <c:pt idx="587">
                  <c:v>5.4</c:v>
                </c:pt>
                <c:pt idx="588">
                  <c:v>5.3</c:v>
                </c:pt>
                <c:pt idx="589">
                  <c:v>5.2</c:v>
                </c:pt>
                <c:pt idx="590">
                  <c:v>5.2</c:v>
                </c:pt>
                <c:pt idx="591">
                  <c:v>5.0999999999999996</c:v>
                </c:pt>
                <c:pt idx="592">
                  <c:v>4.9000000000000004</c:v>
                </c:pt>
                <c:pt idx="593">
                  <c:v>5</c:v>
                </c:pt>
                <c:pt idx="594">
                  <c:v>4.9000000000000004</c:v>
                </c:pt>
                <c:pt idx="595">
                  <c:v>4.8</c:v>
                </c:pt>
                <c:pt idx="596">
                  <c:v>4.9000000000000004</c:v>
                </c:pt>
                <c:pt idx="597">
                  <c:v>4.7</c:v>
                </c:pt>
                <c:pt idx="598">
                  <c:v>4.5999999999999996</c:v>
                </c:pt>
                <c:pt idx="599">
                  <c:v>4.7</c:v>
                </c:pt>
                <c:pt idx="600">
                  <c:v>4.5999999999999996</c:v>
                </c:pt>
                <c:pt idx="601">
                  <c:v>4.5999999999999996</c:v>
                </c:pt>
                <c:pt idx="602">
                  <c:v>4.7</c:v>
                </c:pt>
                <c:pt idx="603">
                  <c:v>4.3</c:v>
                </c:pt>
                <c:pt idx="604">
                  <c:v>4.4000000000000004</c:v>
                </c:pt>
                <c:pt idx="605">
                  <c:v>4.5</c:v>
                </c:pt>
                <c:pt idx="606">
                  <c:v>4.5</c:v>
                </c:pt>
                <c:pt idx="607">
                  <c:v>4.5</c:v>
                </c:pt>
                <c:pt idx="608">
                  <c:v>4.5999999999999996</c:v>
                </c:pt>
                <c:pt idx="609">
                  <c:v>4.5</c:v>
                </c:pt>
                <c:pt idx="610">
                  <c:v>4.4000000000000004</c:v>
                </c:pt>
                <c:pt idx="611">
                  <c:v>4.4000000000000004</c:v>
                </c:pt>
                <c:pt idx="612">
                  <c:v>4.3</c:v>
                </c:pt>
                <c:pt idx="613">
                  <c:v>4.4000000000000004</c:v>
                </c:pt>
                <c:pt idx="614">
                  <c:v>4.2</c:v>
                </c:pt>
                <c:pt idx="615">
                  <c:v>4.3</c:v>
                </c:pt>
                <c:pt idx="616">
                  <c:v>4.2</c:v>
                </c:pt>
                <c:pt idx="617">
                  <c:v>4.3</c:v>
                </c:pt>
                <c:pt idx="618">
                  <c:v>4.3</c:v>
                </c:pt>
                <c:pt idx="619">
                  <c:v>4.2</c:v>
                </c:pt>
                <c:pt idx="620">
                  <c:v>4.2</c:v>
                </c:pt>
                <c:pt idx="621">
                  <c:v>4.0999999999999996</c:v>
                </c:pt>
                <c:pt idx="622">
                  <c:v>4.0999999999999996</c:v>
                </c:pt>
                <c:pt idx="623">
                  <c:v>4</c:v>
                </c:pt>
                <c:pt idx="624">
                  <c:v>4</c:v>
                </c:pt>
                <c:pt idx="625">
                  <c:v>4.0999999999999996</c:v>
                </c:pt>
                <c:pt idx="626">
                  <c:v>4</c:v>
                </c:pt>
                <c:pt idx="627">
                  <c:v>3.8</c:v>
                </c:pt>
                <c:pt idx="628">
                  <c:v>4</c:v>
                </c:pt>
                <c:pt idx="629">
                  <c:v>4</c:v>
                </c:pt>
                <c:pt idx="630">
                  <c:v>4</c:v>
                </c:pt>
                <c:pt idx="631">
                  <c:v>4.0999999999999996</c:v>
                </c:pt>
                <c:pt idx="632">
                  <c:v>3.9</c:v>
                </c:pt>
                <c:pt idx="633">
                  <c:v>3.9</c:v>
                </c:pt>
                <c:pt idx="634">
                  <c:v>3.9</c:v>
                </c:pt>
                <c:pt idx="635">
                  <c:v>3.9</c:v>
                </c:pt>
                <c:pt idx="636">
                  <c:v>4.2</c:v>
                </c:pt>
                <c:pt idx="637">
                  <c:v>4.2</c:v>
                </c:pt>
                <c:pt idx="638">
                  <c:v>4.3</c:v>
                </c:pt>
                <c:pt idx="639">
                  <c:v>4.4000000000000004</c:v>
                </c:pt>
                <c:pt idx="640">
                  <c:v>4.3</c:v>
                </c:pt>
                <c:pt idx="641">
                  <c:v>4.5</c:v>
                </c:pt>
                <c:pt idx="642">
                  <c:v>4.5999999999999996</c:v>
                </c:pt>
                <c:pt idx="643">
                  <c:v>4.9000000000000004</c:v>
                </c:pt>
                <c:pt idx="644">
                  <c:v>5</c:v>
                </c:pt>
                <c:pt idx="645">
                  <c:v>5.3</c:v>
                </c:pt>
                <c:pt idx="646">
                  <c:v>5.5</c:v>
                </c:pt>
                <c:pt idx="647">
                  <c:v>5.7</c:v>
                </c:pt>
                <c:pt idx="648">
                  <c:v>5.7</c:v>
                </c:pt>
                <c:pt idx="649">
                  <c:v>5.7</c:v>
                </c:pt>
                <c:pt idx="650">
                  <c:v>5.7</c:v>
                </c:pt>
                <c:pt idx="651">
                  <c:v>5.9</c:v>
                </c:pt>
                <c:pt idx="652">
                  <c:v>5.8</c:v>
                </c:pt>
                <c:pt idx="653">
                  <c:v>5.8</c:v>
                </c:pt>
                <c:pt idx="654">
                  <c:v>5.8</c:v>
                </c:pt>
                <c:pt idx="655">
                  <c:v>5.7</c:v>
                </c:pt>
                <c:pt idx="656">
                  <c:v>5.7</c:v>
                </c:pt>
                <c:pt idx="657">
                  <c:v>5.7</c:v>
                </c:pt>
                <c:pt idx="658">
                  <c:v>5.9</c:v>
                </c:pt>
                <c:pt idx="659">
                  <c:v>6</c:v>
                </c:pt>
                <c:pt idx="660">
                  <c:v>5.8</c:v>
                </c:pt>
                <c:pt idx="661">
                  <c:v>5.9</c:v>
                </c:pt>
                <c:pt idx="662">
                  <c:v>5.9</c:v>
                </c:pt>
                <c:pt idx="663">
                  <c:v>6</c:v>
                </c:pt>
                <c:pt idx="664">
                  <c:v>6.1</c:v>
                </c:pt>
                <c:pt idx="665">
                  <c:v>6.3</c:v>
                </c:pt>
                <c:pt idx="666">
                  <c:v>6.2</c:v>
                </c:pt>
                <c:pt idx="667">
                  <c:v>6.1</c:v>
                </c:pt>
                <c:pt idx="668">
                  <c:v>6.1</c:v>
                </c:pt>
                <c:pt idx="669">
                  <c:v>6</c:v>
                </c:pt>
                <c:pt idx="670">
                  <c:v>5.8</c:v>
                </c:pt>
                <c:pt idx="671">
                  <c:v>5.7</c:v>
                </c:pt>
                <c:pt idx="672">
                  <c:v>5.7</c:v>
                </c:pt>
                <c:pt idx="673">
                  <c:v>5.6</c:v>
                </c:pt>
                <c:pt idx="674">
                  <c:v>5.8</c:v>
                </c:pt>
                <c:pt idx="675">
                  <c:v>5.6</c:v>
                </c:pt>
                <c:pt idx="676">
                  <c:v>5.6</c:v>
                </c:pt>
                <c:pt idx="677">
                  <c:v>5.6</c:v>
                </c:pt>
                <c:pt idx="678">
                  <c:v>5.5</c:v>
                </c:pt>
                <c:pt idx="679">
                  <c:v>5.4</c:v>
                </c:pt>
                <c:pt idx="680">
                  <c:v>5.4</c:v>
                </c:pt>
                <c:pt idx="681">
                  <c:v>5.5</c:v>
                </c:pt>
                <c:pt idx="682">
                  <c:v>5.4</c:v>
                </c:pt>
                <c:pt idx="683">
                  <c:v>5.4</c:v>
                </c:pt>
                <c:pt idx="684">
                  <c:v>5.3</c:v>
                </c:pt>
                <c:pt idx="685">
                  <c:v>5.4</c:v>
                </c:pt>
                <c:pt idx="686">
                  <c:v>5.2</c:v>
                </c:pt>
                <c:pt idx="687">
                  <c:v>5.2</c:v>
                </c:pt>
                <c:pt idx="688">
                  <c:v>5.0999999999999996</c:v>
                </c:pt>
                <c:pt idx="689">
                  <c:v>5</c:v>
                </c:pt>
                <c:pt idx="690">
                  <c:v>5</c:v>
                </c:pt>
                <c:pt idx="691">
                  <c:v>4.9000000000000004</c:v>
                </c:pt>
                <c:pt idx="692">
                  <c:v>5</c:v>
                </c:pt>
                <c:pt idx="693">
                  <c:v>5</c:v>
                </c:pt>
                <c:pt idx="694">
                  <c:v>5</c:v>
                </c:pt>
                <c:pt idx="695">
                  <c:v>4.9000000000000004</c:v>
                </c:pt>
                <c:pt idx="696">
                  <c:v>4.7</c:v>
                </c:pt>
                <c:pt idx="697">
                  <c:v>4.8</c:v>
                </c:pt>
                <c:pt idx="698">
                  <c:v>4.7</c:v>
                </c:pt>
                <c:pt idx="699">
                  <c:v>4.7</c:v>
                </c:pt>
                <c:pt idx="700">
                  <c:v>4.5999999999999996</c:v>
                </c:pt>
                <c:pt idx="701">
                  <c:v>4.5999999999999996</c:v>
                </c:pt>
                <c:pt idx="702">
                  <c:v>4.7</c:v>
                </c:pt>
                <c:pt idx="703">
                  <c:v>4.7</c:v>
                </c:pt>
                <c:pt idx="704">
                  <c:v>4.5</c:v>
                </c:pt>
                <c:pt idx="705">
                  <c:v>4.4000000000000004</c:v>
                </c:pt>
                <c:pt idx="706">
                  <c:v>4.5</c:v>
                </c:pt>
                <c:pt idx="707">
                  <c:v>4.4000000000000004</c:v>
                </c:pt>
                <c:pt idx="708">
                  <c:v>4.5999999999999996</c:v>
                </c:pt>
                <c:pt idx="709">
                  <c:v>4.5</c:v>
                </c:pt>
                <c:pt idx="710">
                  <c:v>4.4000000000000004</c:v>
                </c:pt>
                <c:pt idx="711">
                  <c:v>4.5</c:v>
                </c:pt>
                <c:pt idx="712">
                  <c:v>4.4000000000000004</c:v>
                </c:pt>
                <c:pt idx="713">
                  <c:v>4.5999999999999996</c:v>
                </c:pt>
                <c:pt idx="714">
                  <c:v>4.7</c:v>
                </c:pt>
                <c:pt idx="715">
                  <c:v>4.5999999999999996</c:v>
                </c:pt>
                <c:pt idx="716">
                  <c:v>4.7</c:v>
                </c:pt>
                <c:pt idx="717">
                  <c:v>4.7</c:v>
                </c:pt>
                <c:pt idx="718">
                  <c:v>4.7</c:v>
                </c:pt>
                <c:pt idx="719">
                  <c:v>5</c:v>
                </c:pt>
                <c:pt idx="720">
                  <c:v>5</c:v>
                </c:pt>
                <c:pt idx="721">
                  <c:v>4.9000000000000004</c:v>
                </c:pt>
                <c:pt idx="722">
                  <c:v>5.0999999999999996</c:v>
                </c:pt>
                <c:pt idx="723">
                  <c:v>5</c:v>
                </c:pt>
                <c:pt idx="724">
                  <c:v>5.4</c:v>
                </c:pt>
                <c:pt idx="725">
                  <c:v>5.6</c:v>
                </c:pt>
                <c:pt idx="726">
                  <c:v>5.8</c:v>
                </c:pt>
                <c:pt idx="727">
                  <c:v>6.1</c:v>
                </c:pt>
                <c:pt idx="728">
                  <c:v>6.1</c:v>
                </c:pt>
                <c:pt idx="729">
                  <c:v>6.5</c:v>
                </c:pt>
                <c:pt idx="730">
                  <c:v>6.8</c:v>
                </c:pt>
                <c:pt idx="731">
                  <c:v>7.3</c:v>
                </c:pt>
                <c:pt idx="732">
                  <c:v>7.8</c:v>
                </c:pt>
                <c:pt idx="733">
                  <c:v>8.3000000000000007</c:v>
                </c:pt>
                <c:pt idx="734">
                  <c:v>8.6999999999999993</c:v>
                </c:pt>
                <c:pt idx="735">
                  <c:v>9</c:v>
                </c:pt>
                <c:pt idx="736">
                  <c:v>9.4</c:v>
                </c:pt>
                <c:pt idx="737">
                  <c:v>9.5</c:v>
                </c:pt>
                <c:pt idx="738">
                  <c:v>9.5</c:v>
                </c:pt>
                <c:pt idx="739">
                  <c:v>9.6</c:v>
                </c:pt>
                <c:pt idx="740">
                  <c:v>9.8000000000000007</c:v>
                </c:pt>
                <c:pt idx="741">
                  <c:v>10</c:v>
                </c:pt>
                <c:pt idx="742">
                  <c:v>9.9</c:v>
                </c:pt>
                <c:pt idx="743">
                  <c:v>9.9</c:v>
                </c:pt>
                <c:pt idx="744">
                  <c:v>9.8000000000000007</c:v>
                </c:pt>
                <c:pt idx="745">
                  <c:v>9.8000000000000007</c:v>
                </c:pt>
                <c:pt idx="746">
                  <c:v>9.9</c:v>
                </c:pt>
                <c:pt idx="747">
                  <c:v>9.9</c:v>
                </c:pt>
                <c:pt idx="748">
                  <c:v>9.6</c:v>
                </c:pt>
                <c:pt idx="749">
                  <c:v>9.4</c:v>
                </c:pt>
                <c:pt idx="750">
                  <c:v>9.4</c:v>
                </c:pt>
                <c:pt idx="751">
                  <c:v>9.5</c:v>
                </c:pt>
                <c:pt idx="752">
                  <c:v>9.5</c:v>
                </c:pt>
                <c:pt idx="753">
                  <c:v>9.4</c:v>
                </c:pt>
                <c:pt idx="754">
                  <c:v>9.8000000000000007</c:v>
                </c:pt>
                <c:pt idx="755">
                  <c:v>9.3000000000000007</c:v>
                </c:pt>
                <c:pt idx="756">
                  <c:v>9.1</c:v>
                </c:pt>
                <c:pt idx="757">
                  <c:v>9</c:v>
                </c:pt>
                <c:pt idx="758">
                  <c:v>9</c:v>
                </c:pt>
                <c:pt idx="759">
                  <c:v>9.1</c:v>
                </c:pt>
                <c:pt idx="760">
                  <c:v>9</c:v>
                </c:pt>
                <c:pt idx="761">
                  <c:v>9.1</c:v>
                </c:pt>
                <c:pt idx="762">
                  <c:v>9</c:v>
                </c:pt>
                <c:pt idx="763">
                  <c:v>9</c:v>
                </c:pt>
                <c:pt idx="764">
                  <c:v>9</c:v>
                </c:pt>
                <c:pt idx="765">
                  <c:v>8.8000000000000007</c:v>
                </c:pt>
                <c:pt idx="766">
                  <c:v>8.6</c:v>
                </c:pt>
                <c:pt idx="767">
                  <c:v>8.5</c:v>
                </c:pt>
                <c:pt idx="768">
                  <c:v>8.3000000000000007</c:v>
                </c:pt>
                <c:pt idx="769">
                  <c:v>8.3000000000000007</c:v>
                </c:pt>
                <c:pt idx="770">
                  <c:v>8.1999999999999993</c:v>
                </c:pt>
                <c:pt idx="771">
                  <c:v>8.1999999999999993</c:v>
                </c:pt>
                <c:pt idx="772">
                  <c:v>8.1999999999999993</c:v>
                </c:pt>
                <c:pt idx="773">
                  <c:v>8.1999999999999993</c:v>
                </c:pt>
                <c:pt idx="774">
                  <c:v>8.1999999999999993</c:v>
                </c:pt>
                <c:pt idx="775">
                  <c:v>8.1</c:v>
                </c:pt>
                <c:pt idx="776">
                  <c:v>7.8</c:v>
                </c:pt>
                <c:pt idx="777">
                  <c:v>7.8</c:v>
                </c:pt>
                <c:pt idx="778">
                  <c:v>7.7</c:v>
                </c:pt>
                <c:pt idx="779">
                  <c:v>7.9</c:v>
                </c:pt>
                <c:pt idx="780">
                  <c:v>8</c:v>
                </c:pt>
                <c:pt idx="781">
                  <c:v>7.7</c:v>
                </c:pt>
                <c:pt idx="782">
                  <c:v>7.5</c:v>
                </c:pt>
                <c:pt idx="783">
                  <c:v>7.6</c:v>
                </c:pt>
                <c:pt idx="784">
                  <c:v>7.5</c:v>
                </c:pt>
                <c:pt idx="785">
                  <c:v>7.5</c:v>
                </c:pt>
                <c:pt idx="786">
                  <c:v>7.3</c:v>
                </c:pt>
                <c:pt idx="787">
                  <c:v>7.2</c:v>
                </c:pt>
                <c:pt idx="788">
                  <c:v>7.2</c:v>
                </c:pt>
                <c:pt idx="789">
                  <c:v>7.2</c:v>
                </c:pt>
                <c:pt idx="790">
                  <c:v>6.9</c:v>
                </c:pt>
                <c:pt idx="791">
                  <c:v>6.7</c:v>
                </c:pt>
                <c:pt idx="792">
                  <c:v>6.6</c:v>
                </c:pt>
                <c:pt idx="793">
                  <c:v>6.7</c:v>
                </c:pt>
                <c:pt idx="794">
                  <c:v>6.7</c:v>
                </c:pt>
                <c:pt idx="795">
                  <c:v>6.2</c:v>
                </c:pt>
                <c:pt idx="796">
                  <c:v>6.3</c:v>
                </c:pt>
                <c:pt idx="797">
                  <c:v>6.1</c:v>
                </c:pt>
                <c:pt idx="798">
                  <c:v>6.2</c:v>
                </c:pt>
                <c:pt idx="799">
                  <c:v>6.1</c:v>
                </c:pt>
                <c:pt idx="800">
                  <c:v>5.9</c:v>
                </c:pt>
                <c:pt idx="801">
                  <c:v>5.7</c:v>
                </c:pt>
                <c:pt idx="802">
                  <c:v>5.8</c:v>
                </c:pt>
                <c:pt idx="803">
                  <c:v>5.6</c:v>
                </c:pt>
                <c:pt idx="804">
                  <c:v>5.7</c:v>
                </c:pt>
                <c:pt idx="805">
                  <c:v>5.5</c:v>
                </c:pt>
                <c:pt idx="806">
                  <c:v>5.4</c:v>
                </c:pt>
                <c:pt idx="807">
                  <c:v>5.4</c:v>
                </c:pt>
                <c:pt idx="808">
                  <c:v>5.6</c:v>
                </c:pt>
                <c:pt idx="809">
                  <c:v>5.3</c:v>
                </c:pt>
                <c:pt idx="810">
                  <c:v>5.2</c:v>
                </c:pt>
                <c:pt idx="811">
                  <c:v>5.0999999999999996</c:v>
                </c:pt>
                <c:pt idx="812">
                  <c:v>5</c:v>
                </c:pt>
                <c:pt idx="813">
                  <c:v>5</c:v>
                </c:pt>
                <c:pt idx="814">
                  <c:v>5.0999999999999996</c:v>
                </c:pt>
                <c:pt idx="815">
                  <c:v>5</c:v>
                </c:pt>
                <c:pt idx="816">
                  <c:v>4.8</c:v>
                </c:pt>
                <c:pt idx="817">
                  <c:v>4.9000000000000004</c:v>
                </c:pt>
                <c:pt idx="818">
                  <c:v>5</c:v>
                </c:pt>
                <c:pt idx="819">
                  <c:v>5.0999999999999996</c:v>
                </c:pt>
                <c:pt idx="820">
                  <c:v>4.8</c:v>
                </c:pt>
                <c:pt idx="821">
                  <c:v>4.9000000000000004</c:v>
                </c:pt>
                <c:pt idx="822">
                  <c:v>4.8</c:v>
                </c:pt>
                <c:pt idx="823">
                  <c:v>4.9000000000000004</c:v>
                </c:pt>
                <c:pt idx="824">
                  <c:v>5</c:v>
                </c:pt>
                <c:pt idx="825">
                  <c:v>4.9000000000000004</c:v>
                </c:pt>
                <c:pt idx="826">
                  <c:v>4.7</c:v>
                </c:pt>
                <c:pt idx="827">
                  <c:v>4.7</c:v>
                </c:pt>
                <c:pt idx="828">
                  <c:v>4.7</c:v>
                </c:pt>
                <c:pt idx="829">
                  <c:v>4.5999999999999996</c:v>
                </c:pt>
                <c:pt idx="830">
                  <c:v>4.4000000000000004</c:v>
                </c:pt>
                <c:pt idx="831">
                  <c:v>4.4000000000000004</c:v>
                </c:pt>
                <c:pt idx="832">
                  <c:v>4.4000000000000004</c:v>
                </c:pt>
                <c:pt idx="833">
                  <c:v>4.3</c:v>
                </c:pt>
                <c:pt idx="834">
                  <c:v>4.3</c:v>
                </c:pt>
                <c:pt idx="835">
                  <c:v>4.4000000000000004</c:v>
                </c:pt>
                <c:pt idx="836">
                  <c:v>4.3</c:v>
                </c:pt>
                <c:pt idx="837">
                  <c:v>4.2</c:v>
                </c:pt>
                <c:pt idx="838">
                  <c:v>4.2</c:v>
                </c:pt>
                <c:pt idx="839">
                  <c:v>4.0999999999999996</c:v>
                </c:pt>
                <c:pt idx="840">
                  <c:v>4</c:v>
                </c:pt>
                <c:pt idx="841">
                  <c:v>4.0999999999999996</c:v>
                </c:pt>
                <c:pt idx="842">
                  <c:v>4</c:v>
                </c:pt>
                <c:pt idx="843">
                  <c:v>4</c:v>
                </c:pt>
                <c:pt idx="844">
                  <c:v>3.8</c:v>
                </c:pt>
                <c:pt idx="845">
                  <c:v>4</c:v>
                </c:pt>
                <c:pt idx="846">
                  <c:v>3.8</c:v>
                </c:pt>
                <c:pt idx="847">
                  <c:v>3.8</c:v>
                </c:pt>
                <c:pt idx="848">
                  <c:v>3.7</c:v>
                </c:pt>
                <c:pt idx="849">
                  <c:v>3.8</c:v>
                </c:pt>
                <c:pt idx="850">
                  <c:v>3.8</c:v>
                </c:pt>
                <c:pt idx="851">
                  <c:v>3.9</c:v>
                </c:pt>
                <c:pt idx="852">
                  <c:v>4</c:v>
                </c:pt>
                <c:pt idx="853">
                  <c:v>3.8</c:v>
                </c:pt>
                <c:pt idx="854">
                  <c:v>3.8</c:v>
                </c:pt>
                <c:pt idx="855">
                  <c:v>3.6</c:v>
                </c:pt>
                <c:pt idx="856">
                  <c:v>3.7</c:v>
                </c:pt>
                <c:pt idx="857">
                  <c:v>3.6</c:v>
                </c:pt>
                <c:pt idx="858">
                  <c:v>3.7</c:v>
                </c:pt>
                <c:pt idx="859">
                  <c:v>3.7</c:v>
                </c:pt>
                <c:pt idx="860">
                  <c:v>3.5</c:v>
                </c:pt>
                <c:pt idx="861">
                  <c:v>3.6</c:v>
                </c:pt>
                <c:pt idx="862">
                  <c:v>3.6</c:v>
                </c:pt>
                <c:pt idx="863">
                  <c:v>3.6</c:v>
                </c:pt>
                <c:pt idx="864">
                  <c:v>3.5</c:v>
                </c:pt>
                <c:pt idx="865">
                  <c:v>3.5</c:v>
                </c:pt>
                <c:pt idx="866">
                  <c:v>4.4000000000000004</c:v>
                </c:pt>
                <c:pt idx="867">
                  <c:v>14.7</c:v>
                </c:pt>
                <c:pt idx="868">
                  <c:v>13.2</c:v>
                </c:pt>
                <c:pt idx="869">
                  <c:v>11</c:v>
                </c:pt>
                <c:pt idx="870">
                  <c:v>10.199999999999999</c:v>
                </c:pt>
                <c:pt idx="871">
                  <c:v>8.4</c:v>
                </c:pt>
                <c:pt idx="872">
                  <c:v>7.9</c:v>
                </c:pt>
                <c:pt idx="873">
                  <c:v>6.9</c:v>
                </c:pt>
                <c:pt idx="874">
                  <c:v>6.7</c:v>
                </c:pt>
                <c:pt idx="875">
                  <c:v>6.7</c:v>
                </c:pt>
                <c:pt idx="876">
                  <c:v>6.3</c:v>
                </c:pt>
                <c:pt idx="877">
                  <c:v>6.2</c:v>
                </c:pt>
                <c:pt idx="878">
                  <c:v>6.1</c:v>
                </c:pt>
                <c:pt idx="879">
                  <c:v>6.1</c:v>
                </c:pt>
                <c:pt idx="880">
                  <c:v>5.8</c:v>
                </c:pt>
                <c:pt idx="881">
                  <c:v>5.9</c:v>
                </c:pt>
                <c:pt idx="882">
                  <c:v>5.4</c:v>
                </c:pt>
                <c:pt idx="883">
                  <c:v>5.2</c:v>
                </c:pt>
                <c:pt idx="884">
                  <c:v>4.8</c:v>
                </c:pt>
                <c:pt idx="885">
                  <c:v>4.5</c:v>
                </c:pt>
                <c:pt idx="886">
                  <c:v>4.2</c:v>
                </c:pt>
                <c:pt idx="887">
                  <c:v>3.9</c:v>
                </c:pt>
                <c:pt idx="888">
                  <c:v>4</c:v>
                </c:pt>
                <c:pt idx="889">
                  <c:v>3.8</c:v>
                </c:pt>
                <c:pt idx="890">
                  <c:v>3.6</c:v>
                </c:pt>
                <c:pt idx="891">
                  <c:v>3.6</c:v>
                </c:pt>
                <c:pt idx="892">
                  <c:v>3.6</c:v>
                </c:pt>
                <c:pt idx="893">
                  <c:v>3.6</c:v>
                </c:pt>
                <c:pt idx="894">
                  <c:v>3.5</c:v>
                </c:pt>
                <c:pt idx="895">
                  <c:v>3.7</c:v>
                </c:pt>
                <c:pt idx="896">
                  <c:v>3.5</c:v>
                </c:pt>
                <c:pt idx="897">
                  <c:v>3.7</c:v>
                </c:pt>
                <c:pt idx="898">
                  <c:v>3.6</c:v>
                </c:pt>
                <c:pt idx="899">
                  <c:v>3.5</c:v>
                </c:pt>
                <c:pt idx="900">
                  <c:v>3.4</c:v>
                </c:pt>
                <c:pt idx="901">
                  <c:v>3.6</c:v>
                </c:pt>
                <c:pt idx="902">
                  <c:v>3.5</c:v>
                </c:pt>
                <c:pt idx="903">
                  <c:v>3.4</c:v>
                </c:pt>
                <c:pt idx="904">
                  <c:v>3.7</c:v>
                </c:pt>
                <c:pt idx="905">
                  <c:v>3.6</c:v>
                </c:pt>
                <c:pt idx="906">
                  <c:v>3.5</c:v>
                </c:pt>
                <c:pt idx="907">
                  <c:v>3.8</c:v>
                </c:pt>
                <c:pt idx="908">
                  <c:v>3.8</c:v>
                </c:pt>
                <c:pt idx="909">
                  <c:v>3.9</c:v>
                </c:pt>
                <c:pt idx="910">
                  <c:v>3.7</c:v>
                </c:pt>
                <c:pt idx="911">
                  <c:v>3.7</c:v>
                </c:pt>
              </c:numCache>
            </c:numRef>
          </c:val>
          <c:smooth val="0"/>
          <c:extLst>
            <c:ext xmlns:c16="http://schemas.microsoft.com/office/drawing/2014/chart" uri="{C3380CC4-5D6E-409C-BE32-E72D297353CC}">
              <c16:uniqueId val="{00000000-5B08-A34C-A787-32E2F3539D53}"/>
            </c:ext>
          </c:extLst>
        </c:ser>
        <c:dLbls>
          <c:showLegendKey val="0"/>
          <c:showVal val="0"/>
          <c:showCatName val="0"/>
          <c:showSerName val="0"/>
          <c:showPercent val="0"/>
          <c:showBubbleSize val="0"/>
        </c:dLbls>
        <c:marker val="1"/>
        <c:smooth val="0"/>
        <c:axId val="1280048304"/>
        <c:axId val="103956175"/>
      </c:lineChart>
      <c:dateAx>
        <c:axId val="1280048304"/>
        <c:scaling>
          <c:orientation val="minMax"/>
          <c:min val="36526"/>
        </c:scaling>
        <c:delete val="0"/>
        <c:axPos val="b"/>
        <c:numFmt formatCode="yyyy"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3956175"/>
        <c:crosses val="autoZero"/>
        <c:auto val="1"/>
        <c:lblOffset val="100"/>
        <c:baseTimeUnit val="months"/>
        <c:majorUnit val="2"/>
        <c:majorTimeUnit val="years"/>
      </c:dateAx>
      <c:valAx>
        <c:axId val="103956175"/>
        <c:scaling>
          <c:orientation val="minMax"/>
          <c:max val="16"/>
          <c:min val="0"/>
        </c:scaling>
        <c:delete val="0"/>
        <c:axPos val="l"/>
        <c:majorGridlines>
          <c:spPr>
            <a:ln w="9525" cap="flat" cmpd="sng" algn="ctr">
              <a:solidFill>
                <a:schemeClr val="tx1"/>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80048304"/>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6943155233008E-2"/>
          <c:y val="4.4457225812447099E-2"/>
          <c:w val="0.90262426375177007"/>
          <c:h val="0.846989694812746"/>
        </c:manualLayout>
      </c:layout>
      <c:barChart>
        <c:barDir val="col"/>
        <c:grouping val="clustered"/>
        <c:varyColors val="0"/>
        <c:ser>
          <c:idx val="1"/>
          <c:order val="1"/>
          <c:tx>
            <c:strRef>
              <c:f>Sheet1!$C$1</c:f>
              <c:strCache>
                <c:ptCount val="1"/>
                <c:pt idx="0">
                  <c:v>Recession</c:v>
                </c:pt>
              </c:strCache>
            </c:strRef>
          </c:tx>
          <c:spPr>
            <a:solidFill>
              <a:schemeClr val="tx1">
                <a:alpha val="20000"/>
              </a:schemeClr>
            </a:solidFill>
          </c:spPr>
          <c:invertIfNegative val="0"/>
          <c:cat>
            <c:numRef>
              <c:f>Sheet1!$A$2:$A$301</c:f>
              <c:numCache>
                <c:formatCode>m/d/yy</c:formatCode>
                <c:ptCount val="30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numCache>
            </c:numRef>
          </c:cat>
          <c:val>
            <c:numRef>
              <c:f>Sheet1!$C$2:$C$301</c:f>
              <c:numCache>
                <c:formatCode>General</c:formatCode>
                <c:ptCount val="300"/>
                <c:pt idx="14">
                  <c:v>68</c:v>
                </c:pt>
                <c:pt idx="15">
                  <c:v>68</c:v>
                </c:pt>
                <c:pt idx="16">
                  <c:v>68</c:v>
                </c:pt>
                <c:pt idx="17">
                  <c:v>68</c:v>
                </c:pt>
                <c:pt idx="18">
                  <c:v>68</c:v>
                </c:pt>
                <c:pt idx="19">
                  <c:v>68</c:v>
                </c:pt>
                <c:pt idx="20">
                  <c:v>68</c:v>
                </c:pt>
                <c:pt idx="21">
                  <c:v>68</c:v>
                </c:pt>
                <c:pt idx="22">
                  <c:v>68</c:v>
                </c:pt>
                <c:pt idx="94">
                  <c:v>68</c:v>
                </c:pt>
                <c:pt idx="95">
                  <c:v>68</c:v>
                </c:pt>
                <c:pt idx="96">
                  <c:v>68</c:v>
                </c:pt>
                <c:pt idx="97">
                  <c:v>68</c:v>
                </c:pt>
                <c:pt idx="98">
                  <c:v>68</c:v>
                </c:pt>
                <c:pt idx="99">
                  <c:v>68</c:v>
                </c:pt>
                <c:pt idx="100">
                  <c:v>68</c:v>
                </c:pt>
                <c:pt idx="101">
                  <c:v>68</c:v>
                </c:pt>
                <c:pt idx="102">
                  <c:v>68</c:v>
                </c:pt>
                <c:pt idx="103">
                  <c:v>68</c:v>
                </c:pt>
                <c:pt idx="104">
                  <c:v>68</c:v>
                </c:pt>
                <c:pt idx="105">
                  <c:v>68</c:v>
                </c:pt>
                <c:pt idx="106">
                  <c:v>68</c:v>
                </c:pt>
                <c:pt idx="107">
                  <c:v>68</c:v>
                </c:pt>
                <c:pt idx="108">
                  <c:v>68</c:v>
                </c:pt>
                <c:pt idx="109">
                  <c:v>68</c:v>
                </c:pt>
                <c:pt idx="110">
                  <c:v>68</c:v>
                </c:pt>
                <c:pt idx="111">
                  <c:v>68</c:v>
                </c:pt>
                <c:pt idx="112">
                  <c:v>68</c:v>
                </c:pt>
                <c:pt idx="113">
                  <c:v>68</c:v>
                </c:pt>
                <c:pt idx="241">
                  <c:v>68</c:v>
                </c:pt>
                <c:pt idx="242">
                  <c:v>68</c:v>
                </c:pt>
                <c:pt idx="243">
                  <c:v>68</c:v>
                </c:pt>
              </c:numCache>
            </c:numRef>
          </c:val>
          <c:extLst>
            <c:ext xmlns:c16="http://schemas.microsoft.com/office/drawing/2014/chart" uri="{C3380CC4-5D6E-409C-BE32-E72D297353CC}">
              <c16:uniqueId val="{00000000-2685-4E03-B1D4-C5B4DBAF63DB}"/>
            </c:ext>
          </c:extLst>
        </c:ser>
        <c:dLbls>
          <c:showLegendKey val="0"/>
          <c:showVal val="0"/>
          <c:showCatName val="0"/>
          <c:showSerName val="0"/>
          <c:showPercent val="0"/>
          <c:showBubbleSize val="0"/>
        </c:dLbls>
        <c:gapWidth val="0"/>
        <c:axId val="1657530864"/>
        <c:axId val="1657348464"/>
      </c:barChart>
      <c:lineChart>
        <c:grouping val="standard"/>
        <c:varyColors val="0"/>
        <c:ser>
          <c:idx val="0"/>
          <c:order val="0"/>
          <c:tx>
            <c:strRef>
              <c:f>Sheet1!$B$1</c:f>
              <c:strCache>
                <c:ptCount val="1"/>
                <c:pt idx="0">
                  <c:v>Labor Force Participiation Rate</c:v>
                </c:pt>
              </c:strCache>
            </c:strRef>
          </c:tx>
          <c:spPr>
            <a:ln w="28575">
              <a:solidFill>
                <a:srgbClr val="63A100"/>
              </a:solidFill>
            </a:ln>
            <a:effectLst/>
          </c:spPr>
          <c:marker>
            <c:symbol val="none"/>
          </c:marker>
          <c:cat>
            <c:numRef>
              <c:f>Sheet1!$A$2:$A$301</c:f>
              <c:numCache>
                <c:formatCode>m/d/yy</c:formatCode>
                <c:ptCount val="30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numCache>
            </c:numRef>
          </c:cat>
          <c:val>
            <c:numRef>
              <c:f>Sheet1!$B$2:$B$301</c:f>
              <c:numCache>
                <c:formatCode>General</c:formatCode>
                <c:ptCount val="300"/>
                <c:pt idx="0">
                  <c:v>67.3</c:v>
                </c:pt>
                <c:pt idx="1">
                  <c:v>67.3</c:v>
                </c:pt>
                <c:pt idx="2">
                  <c:v>67.3</c:v>
                </c:pt>
                <c:pt idx="3">
                  <c:v>67.3</c:v>
                </c:pt>
                <c:pt idx="4">
                  <c:v>67.099999999999994</c:v>
                </c:pt>
                <c:pt idx="5">
                  <c:v>67.099999999999994</c:v>
                </c:pt>
                <c:pt idx="6">
                  <c:v>66.900000000000006</c:v>
                </c:pt>
                <c:pt idx="7">
                  <c:v>66.900000000000006</c:v>
                </c:pt>
                <c:pt idx="8">
                  <c:v>66.900000000000006</c:v>
                </c:pt>
                <c:pt idx="9">
                  <c:v>66.8</c:v>
                </c:pt>
                <c:pt idx="10">
                  <c:v>66.900000000000006</c:v>
                </c:pt>
                <c:pt idx="11">
                  <c:v>67</c:v>
                </c:pt>
                <c:pt idx="12">
                  <c:v>67.2</c:v>
                </c:pt>
                <c:pt idx="13">
                  <c:v>67.099999999999994</c:v>
                </c:pt>
                <c:pt idx="14">
                  <c:v>67.2</c:v>
                </c:pt>
                <c:pt idx="15">
                  <c:v>66.900000000000006</c:v>
                </c:pt>
                <c:pt idx="16">
                  <c:v>66.7</c:v>
                </c:pt>
                <c:pt idx="17">
                  <c:v>66.7</c:v>
                </c:pt>
                <c:pt idx="18">
                  <c:v>66.8</c:v>
                </c:pt>
                <c:pt idx="19">
                  <c:v>66.5</c:v>
                </c:pt>
                <c:pt idx="20">
                  <c:v>66.8</c:v>
                </c:pt>
                <c:pt idx="21">
                  <c:v>66.7</c:v>
                </c:pt>
                <c:pt idx="22">
                  <c:v>66.7</c:v>
                </c:pt>
                <c:pt idx="23">
                  <c:v>66.7</c:v>
                </c:pt>
                <c:pt idx="24">
                  <c:v>66.5</c:v>
                </c:pt>
                <c:pt idx="25">
                  <c:v>66.8</c:v>
                </c:pt>
                <c:pt idx="26">
                  <c:v>66.599999999999994</c:v>
                </c:pt>
                <c:pt idx="27">
                  <c:v>66.7</c:v>
                </c:pt>
                <c:pt idx="28">
                  <c:v>66.7</c:v>
                </c:pt>
                <c:pt idx="29">
                  <c:v>66.599999999999994</c:v>
                </c:pt>
                <c:pt idx="30">
                  <c:v>66.5</c:v>
                </c:pt>
                <c:pt idx="31">
                  <c:v>66.599999999999994</c:v>
                </c:pt>
                <c:pt idx="32">
                  <c:v>66.7</c:v>
                </c:pt>
                <c:pt idx="33">
                  <c:v>66.599999999999994</c:v>
                </c:pt>
                <c:pt idx="34">
                  <c:v>66.400000000000006</c:v>
                </c:pt>
                <c:pt idx="35">
                  <c:v>66.3</c:v>
                </c:pt>
                <c:pt idx="36">
                  <c:v>66.400000000000006</c:v>
                </c:pt>
                <c:pt idx="37">
                  <c:v>66.400000000000006</c:v>
                </c:pt>
                <c:pt idx="38">
                  <c:v>66.3</c:v>
                </c:pt>
                <c:pt idx="39">
                  <c:v>66.400000000000006</c:v>
                </c:pt>
                <c:pt idx="40">
                  <c:v>66.400000000000006</c:v>
                </c:pt>
                <c:pt idx="41">
                  <c:v>66.5</c:v>
                </c:pt>
                <c:pt idx="42">
                  <c:v>66.2</c:v>
                </c:pt>
                <c:pt idx="43">
                  <c:v>66.099999999999994</c:v>
                </c:pt>
                <c:pt idx="44">
                  <c:v>66.099999999999994</c:v>
                </c:pt>
                <c:pt idx="45">
                  <c:v>66.099999999999994</c:v>
                </c:pt>
                <c:pt idx="46">
                  <c:v>66.099999999999994</c:v>
                </c:pt>
                <c:pt idx="47">
                  <c:v>65.900000000000006</c:v>
                </c:pt>
                <c:pt idx="48">
                  <c:v>66.099999999999994</c:v>
                </c:pt>
                <c:pt idx="49">
                  <c:v>66</c:v>
                </c:pt>
                <c:pt idx="50">
                  <c:v>66</c:v>
                </c:pt>
                <c:pt idx="51">
                  <c:v>65.900000000000006</c:v>
                </c:pt>
                <c:pt idx="52">
                  <c:v>66</c:v>
                </c:pt>
                <c:pt idx="53">
                  <c:v>66.099999999999994</c:v>
                </c:pt>
                <c:pt idx="54">
                  <c:v>66.099999999999994</c:v>
                </c:pt>
                <c:pt idx="55">
                  <c:v>66</c:v>
                </c:pt>
                <c:pt idx="56">
                  <c:v>65.8</c:v>
                </c:pt>
                <c:pt idx="57">
                  <c:v>65.900000000000006</c:v>
                </c:pt>
                <c:pt idx="58">
                  <c:v>66</c:v>
                </c:pt>
                <c:pt idx="59">
                  <c:v>65.900000000000006</c:v>
                </c:pt>
                <c:pt idx="60">
                  <c:v>65.8</c:v>
                </c:pt>
                <c:pt idx="61">
                  <c:v>65.900000000000006</c:v>
                </c:pt>
                <c:pt idx="62">
                  <c:v>65.900000000000006</c:v>
                </c:pt>
                <c:pt idx="63">
                  <c:v>66.099999999999994</c:v>
                </c:pt>
                <c:pt idx="64">
                  <c:v>66.099999999999994</c:v>
                </c:pt>
                <c:pt idx="65">
                  <c:v>66.099999999999994</c:v>
                </c:pt>
                <c:pt idx="66">
                  <c:v>66.099999999999994</c:v>
                </c:pt>
                <c:pt idx="67">
                  <c:v>66.2</c:v>
                </c:pt>
                <c:pt idx="68">
                  <c:v>66.099999999999994</c:v>
                </c:pt>
                <c:pt idx="69">
                  <c:v>66.099999999999994</c:v>
                </c:pt>
                <c:pt idx="70">
                  <c:v>66</c:v>
                </c:pt>
                <c:pt idx="71">
                  <c:v>66</c:v>
                </c:pt>
                <c:pt idx="72">
                  <c:v>66</c:v>
                </c:pt>
                <c:pt idx="73">
                  <c:v>66.099999999999994</c:v>
                </c:pt>
                <c:pt idx="74">
                  <c:v>66.2</c:v>
                </c:pt>
                <c:pt idx="75">
                  <c:v>66.099999999999994</c:v>
                </c:pt>
                <c:pt idx="76">
                  <c:v>66.099999999999994</c:v>
                </c:pt>
                <c:pt idx="77">
                  <c:v>66.2</c:v>
                </c:pt>
                <c:pt idx="78">
                  <c:v>66.099999999999994</c:v>
                </c:pt>
                <c:pt idx="79">
                  <c:v>66.2</c:v>
                </c:pt>
                <c:pt idx="80">
                  <c:v>66.099999999999994</c:v>
                </c:pt>
                <c:pt idx="81">
                  <c:v>66.2</c:v>
                </c:pt>
                <c:pt idx="82">
                  <c:v>66.3</c:v>
                </c:pt>
                <c:pt idx="83">
                  <c:v>66.400000000000006</c:v>
                </c:pt>
                <c:pt idx="84">
                  <c:v>66.400000000000006</c:v>
                </c:pt>
                <c:pt idx="85">
                  <c:v>66.3</c:v>
                </c:pt>
                <c:pt idx="86">
                  <c:v>66.2</c:v>
                </c:pt>
                <c:pt idx="87">
                  <c:v>65.900000000000006</c:v>
                </c:pt>
                <c:pt idx="88">
                  <c:v>66</c:v>
                </c:pt>
                <c:pt idx="89">
                  <c:v>66</c:v>
                </c:pt>
                <c:pt idx="90">
                  <c:v>66</c:v>
                </c:pt>
                <c:pt idx="91">
                  <c:v>65.8</c:v>
                </c:pt>
                <c:pt idx="92">
                  <c:v>66</c:v>
                </c:pt>
                <c:pt idx="93">
                  <c:v>65.8</c:v>
                </c:pt>
                <c:pt idx="94">
                  <c:v>66</c:v>
                </c:pt>
                <c:pt idx="95">
                  <c:v>66</c:v>
                </c:pt>
                <c:pt idx="96">
                  <c:v>66.2</c:v>
                </c:pt>
                <c:pt idx="97">
                  <c:v>66</c:v>
                </c:pt>
                <c:pt idx="98">
                  <c:v>66.099999999999994</c:v>
                </c:pt>
                <c:pt idx="99">
                  <c:v>65.900000000000006</c:v>
                </c:pt>
                <c:pt idx="100">
                  <c:v>66.099999999999994</c:v>
                </c:pt>
                <c:pt idx="101">
                  <c:v>66.099999999999994</c:v>
                </c:pt>
                <c:pt idx="102">
                  <c:v>66.099999999999994</c:v>
                </c:pt>
                <c:pt idx="103">
                  <c:v>66.099999999999994</c:v>
                </c:pt>
                <c:pt idx="104">
                  <c:v>66</c:v>
                </c:pt>
                <c:pt idx="105">
                  <c:v>66</c:v>
                </c:pt>
                <c:pt idx="106">
                  <c:v>65.900000000000006</c:v>
                </c:pt>
                <c:pt idx="107">
                  <c:v>65.8</c:v>
                </c:pt>
                <c:pt idx="108">
                  <c:v>65.7</c:v>
                </c:pt>
                <c:pt idx="109">
                  <c:v>65.8</c:v>
                </c:pt>
                <c:pt idx="110">
                  <c:v>65.599999999999994</c:v>
                </c:pt>
                <c:pt idx="111">
                  <c:v>65.7</c:v>
                </c:pt>
                <c:pt idx="112">
                  <c:v>65.7</c:v>
                </c:pt>
                <c:pt idx="113">
                  <c:v>65.7</c:v>
                </c:pt>
                <c:pt idx="114">
                  <c:v>65.5</c:v>
                </c:pt>
                <c:pt idx="115">
                  <c:v>65.400000000000006</c:v>
                </c:pt>
                <c:pt idx="116">
                  <c:v>65.099999999999994</c:v>
                </c:pt>
                <c:pt idx="117">
                  <c:v>65</c:v>
                </c:pt>
                <c:pt idx="118">
                  <c:v>65</c:v>
                </c:pt>
                <c:pt idx="119">
                  <c:v>64.599999999999994</c:v>
                </c:pt>
                <c:pt idx="120">
                  <c:v>64.8</c:v>
                </c:pt>
                <c:pt idx="121">
                  <c:v>64.900000000000006</c:v>
                </c:pt>
                <c:pt idx="122">
                  <c:v>64.900000000000006</c:v>
                </c:pt>
                <c:pt idx="123">
                  <c:v>65.2</c:v>
                </c:pt>
                <c:pt idx="124">
                  <c:v>64.900000000000006</c:v>
                </c:pt>
                <c:pt idx="125">
                  <c:v>64.599999999999994</c:v>
                </c:pt>
                <c:pt idx="126">
                  <c:v>64.599999999999994</c:v>
                </c:pt>
                <c:pt idx="127">
                  <c:v>64.7</c:v>
                </c:pt>
                <c:pt idx="128">
                  <c:v>64.599999999999994</c:v>
                </c:pt>
                <c:pt idx="129">
                  <c:v>64.400000000000006</c:v>
                </c:pt>
                <c:pt idx="130">
                  <c:v>64.599999999999994</c:v>
                </c:pt>
                <c:pt idx="131">
                  <c:v>64.3</c:v>
                </c:pt>
                <c:pt idx="132">
                  <c:v>64.2</c:v>
                </c:pt>
                <c:pt idx="133">
                  <c:v>64.099999999999994</c:v>
                </c:pt>
                <c:pt idx="134">
                  <c:v>64.2</c:v>
                </c:pt>
                <c:pt idx="135">
                  <c:v>64.2</c:v>
                </c:pt>
                <c:pt idx="136">
                  <c:v>64.099999999999994</c:v>
                </c:pt>
                <c:pt idx="137">
                  <c:v>64</c:v>
                </c:pt>
                <c:pt idx="138">
                  <c:v>64</c:v>
                </c:pt>
                <c:pt idx="139">
                  <c:v>64.099999999999994</c:v>
                </c:pt>
                <c:pt idx="140">
                  <c:v>64.2</c:v>
                </c:pt>
                <c:pt idx="141">
                  <c:v>64.099999999999994</c:v>
                </c:pt>
                <c:pt idx="142">
                  <c:v>64.099999999999994</c:v>
                </c:pt>
                <c:pt idx="143">
                  <c:v>64</c:v>
                </c:pt>
                <c:pt idx="144">
                  <c:v>63.7</c:v>
                </c:pt>
                <c:pt idx="145">
                  <c:v>63.8</c:v>
                </c:pt>
                <c:pt idx="146">
                  <c:v>63.8</c:v>
                </c:pt>
                <c:pt idx="147">
                  <c:v>63.7</c:v>
                </c:pt>
                <c:pt idx="148">
                  <c:v>63.7</c:v>
                </c:pt>
                <c:pt idx="149">
                  <c:v>63.8</c:v>
                </c:pt>
                <c:pt idx="150">
                  <c:v>63.7</c:v>
                </c:pt>
                <c:pt idx="151">
                  <c:v>63.5</c:v>
                </c:pt>
                <c:pt idx="152">
                  <c:v>63.6</c:v>
                </c:pt>
                <c:pt idx="153">
                  <c:v>63.8</c:v>
                </c:pt>
                <c:pt idx="154">
                  <c:v>63.6</c:v>
                </c:pt>
                <c:pt idx="155">
                  <c:v>63.7</c:v>
                </c:pt>
                <c:pt idx="156">
                  <c:v>63.7</c:v>
                </c:pt>
                <c:pt idx="157">
                  <c:v>63.4</c:v>
                </c:pt>
                <c:pt idx="158">
                  <c:v>63.3</c:v>
                </c:pt>
                <c:pt idx="159">
                  <c:v>63.4</c:v>
                </c:pt>
                <c:pt idx="160">
                  <c:v>63.4</c:v>
                </c:pt>
                <c:pt idx="161">
                  <c:v>63.4</c:v>
                </c:pt>
                <c:pt idx="162">
                  <c:v>63.3</c:v>
                </c:pt>
                <c:pt idx="163">
                  <c:v>63.3</c:v>
                </c:pt>
                <c:pt idx="164">
                  <c:v>63.2</c:v>
                </c:pt>
                <c:pt idx="165">
                  <c:v>62.8</c:v>
                </c:pt>
                <c:pt idx="166">
                  <c:v>63</c:v>
                </c:pt>
                <c:pt idx="167">
                  <c:v>62.9</c:v>
                </c:pt>
                <c:pt idx="168">
                  <c:v>62.9</c:v>
                </c:pt>
                <c:pt idx="169">
                  <c:v>62.9</c:v>
                </c:pt>
                <c:pt idx="170">
                  <c:v>63.1</c:v>
                </c:pt>
                <c:pt idx="171">
                  <c:v>62.8</c:v>
                </c:pt>
                <c:pt idx="172">
                  <c:v>62.9</c:v>
                </c:pt>
                <c:pt idx="173">
                  <c:v>62.8</c:v>
                </c:pt>
                <c:pt idx="174">
                  <c:v>62.9</c:v>
                </c:pt>
                <c:pt idx="175">
                  <c:v>62.9</c:v>
                </c:pt>
                <c:pt idx="176">
                  <c:v>62.8</c:v>
                </c:pt>
                <c:pt idx="177">
                  <c:v>62.9</c:v>
                </c:pt>
                <c:pt idx="178">
                  <c:v>62.9</c:v>
                </c:pt>
                <c:pt idx="179">
                  <c:v>62.8</c:v>
                </c:pt>
                <c:pt idx="180">
                  <c:v>62.9</c:v>
                </c:pt>
                <c:pt idx="181">
                  <c:v>62.7</c:v>
                </c:pt>
                <c:pt idx="182">
                  <c:v>62.6</c:v>
                </c:pt>
                <c:pt idx="183">
                  <c:v>62.8</c:v>
                </c:pt>
                <c:pt idx="184">
                  <c:v>62.9</c:v>
                </c:pt>
                <c:pt idx="185">
                  <c:v>62.7</c:v>
                </c:pt>
                <c:pt idx="186">
                  <c:v>62.6</c:v>
                </c:pt>
                <c:pt idx="187">
                  <c:v>62.6</c:v>
                </c:pt>
                <c:pt idx="188">
                  <c:v>62.4</c:v>
                </c:pt>
                <c:pt idx="189">
                  <c:v>62.5</c:v>
                </c:pt>
                <c:pt idx="190">
                  <c:v>62.5</c:v>
                </c:pt>
                <c:pt idx="191">
                  <c:v>62.7</c:v>
                </c:pt>
                <c:pt idx="192">
                  <c:v>62.7</c:v>
                </c:pt>
                <c:pt idx="193">
                  <c:v>62.8</c:v>
                </c:pt>
                <c:pt idx="194">
                  <c:v>63</c:v>
                </c:pt>
                <c:pt idx="195">
                  <c:v>62.9</c:v>
                </c:pt>
                <c:pt idx="196">
                  <c:v>62.7</c:v>
                </c:pt>
                <c:pt idx="197">
                  <c:v>62.7</c:v>
                </c:pt>
                <c:pt idx="198">
                  <c:v>62.8</c:v>
                </c:pt>
                <c:pt idx="199">
                  <c:v>62.9</c:v>
                </c:pt>
                <c:pt idx="200">
                  <c:v>62.9</c:v>
                </c:pt>
                <c:pt idx="201">
                  <c:v>62.8</c:v>
                </c:pt>
                <c:pt idx="202">
                  <c:v>62.7</c:v>
                </c:pt>
                <c:pt idx="203">
                  <c:v>62.7</c:v>
                </c:pt>
                <c:pt idx="204">
                  <c:v>62.8</c:v>
                </c:pt>
                <c:pt idx="205">
                  <c:v>62.9</c:v>
                </c:pt>
                <c:pt idx="206">
                  <c:v>62.9</c:v>
                </c:pt>
                <c:pt idx="207">
                  <c:v>63</c:v>
                </c:pt>
                <c:pt idx="208">
                  <c:v>62.8</c:v>
                </c:pt>
                <c:pt idx="209">
                  <c:v>62.8</c:v>
                </c:pt>
                <c:pt idx="210">
                  <c:v>62.9</c:v>
                </c:pt>
                <c:pt idx="211">
                  <c:v>62.9</c:v>
                </c:pt>
                <c:pt idx="212">
                  <c:v>63.1</c:v>
                </c:pt>
                <c:pt idx="213">
                  <c:v>62.7</c:v>
                </c:pt>
                <c:pt idx="214">
                  <c:v>62.7</c:v>
                </c:pt>
                <c:pt idx="215">
                  <c:v>62.7</c:v>
                </c:pt>
                <c:pt idx="216">
                  <c:v>62.7</c:v>
                </c:pt>
                <c:pt idx="217">
                  <c:v>63</c:v>
                </c:pt>
                <c:pt idx="218">
                  <c:v>62.9</c:v>
                </c:pt>
                <c:pt idx="219">
                  <c:v>62.9</c:v>
                </c:pt>
                <c:pt idx="220">
                  <c:v>62.9</c:v>
                </c:pt>
                <c:pt idx="221">
                  <c:v>63</c:v>
                </c:pt>
                <c:pt idx="222">
                  <c:v>63</c:v>
                </c:pt>
                <c:pt idx="223">
                  <c:v>62.6</c:v>
                </c:pt>
                <c:pt idx="224">
                  <c:v>62.8</c:v>
                </c:pt>
                <c:pt idx="225">
                  <c:v>62.9</c:v>
                </c:pt>
                <c:pt idx="226">
                  <c:v>62.9</c:v>
                </c:pt>
                <c:pt idx="227">
                  <c:v>63</c:v>
                </c:pt>
                <c:pt idx="228">
                  <c:v>63.1</c:v>
                </c:pt>
                <c:pt idx="229">
                  <c:v>63.1</c:v>
                </c:pt>
                <c:pt idx="230">
                  <c:v>63</c:v>
                </c:pt>
                <c:pt idx="231">
                  <c:v>62.9</c:v>
                </c:pt>
                <c:pt idx="232">
                  <c:v>62.9</c:v>
                </c:pt>
                <c:pt idx="233">
                  <c:v>63</c:v>
                </c:pt>
                <c:pt idx="234">
                  <c:v>63.1</c:v>
                </c:pt>
                <c:pt idx="235">
                  <c:v>63.1</c:v>
                </c:pt>
                <c:pt idx="236">
                  <c:v>63.2</c:v>
                </c:pt>
                <c:pt idx="237">
                  <c:v>63.3</c:v>
                </c:pt>
                <c:pt idx="238">
                  <c:v>63.3</c:v>
                </c:pt>
                <c:pt idx="239">
                  <c:v>63.3</c:v>
                </c:pt>
                <c:pt idx="240">
                  <c:v>63.3</c:v>
                </c:pt>
                <c:pt idx="241">
                  <c:v>63.3</c:v>
                </c:pt>
                <c:pt idx="242">
                  <c:v>62.6</c:v>
                </c:pt>
                <c:pt idx="243">
                  <c:v>60.1</c:v>
                </c:pt>
                <c:pt idx="244">
                  <c:v>60.8</c:v>
                </c:pt>
                <c:pt idx="245">
                  <c:v>61.5</c:v>
                </c:pt>
                <c:pt idx="246">
                  <c:v>61.5</c:v>
                </c:pt>
                <c:pt idx="247">
                  <c:v>61.7</c:v>
                </c:pt>
                <c:pt idx="248">
                  <c:v>61.4</c:v>
                </c:pt>
                <c:pt idx="249">
                  <c:v>61.7</c:v>
                </c:pt>
                <c:pt idx="250">
                  <c:v>61.5</c:v>
                </c:pt>
                <c:pt idx="251">
                  <c:v>61.5</c:v>
                </c:pt>
                <c:pt idx="252">
                  <c:v>61.3</c:v>
                </c:pt>
                <c:pt idx="253">
                  <c:v>61.4</c:v>
                </c:pt>
                <c:pt idx="254">
                  <c:v>61.5</c:v>
                </c:pt>
                <c:pt idx="255">
                  <c:v>61.6</c:v>
                </c:pt>
                <c:pt idx="256">
                  <c:v>61.5</c:v>
                </c:pt>
                <c:pt idx="257">
                  <c:v>61.7</c:v>
                </c:pt>
                <c:pt idx="258">
                  <c:v>61.8</c:v>
                </c:pt>
                <c:pt idx="259">
                  <c:v>61.7</c:v>
                </c:pt>
                <c:pt idx="260">
                  <c:v>61.7</c:v>
                </c:pt>
                <c:pt idx="261">
                  <c:v>61.8</c:v>
                </c:pt>
                <c:pt idx="262">
                  <c:v>61.9</c:v>
                </c:pt>
                <c:pt idx="263">
                  <c:v>62</c:v>
                </c:pt>
                <c:pt idx="264">
                  <c:v>62.2</c:v>
                </c:pt>
                <c:pt idx="265">
                  <c:v>62.2</c:v>
                </c:pt>
                <c:pt idx="266">
                  <c:v>62.4</c:v>
                </c:pt>
                <c:pt idx="267">
                  <c:v>62.2</c:v>
                </c:pt>
                <c:pt idx="268">
                  <c:v>62.3</c:v>
                </c:pt>
                <c:pt idx="269">
                  <c:v>62.2</c:v>
                </c:pt>
                <c:pt idx="270">
                  <c:v>62.1</c:v>
                </c:pt>
                <c:pt idx="271">
                  <c:v>62.3</c:v>
                </c:pt>
                <c:pt idx="272">
                  <c:v>62.3</c:v>
                </c:pt>
                <c:pt idx="273">
                  <c:v>62.2</c:v>
                </c:pt>
                <c:pt idx="274">
                  <c:v>62.2</c:v>
                </c:pt>
                <c:pt idx="275">
                  <c:v>62.3</c:v>
                </c:pt>
                <c:pt idx="276">
                  <c:v>62.4</c:v>
                </c:pt>
                <c:pt idx="277">
                  <c:v>62.5</c:v>
                </c:pt>
                <c:pt idx="278">
                  <c:v>62.6</c:v>
                </c:pt>
                <c:pt idx="279">
                  <c:v>62.6</c:v>
                </c:pt>
                <c:pt idx="280">
                  <c:v>62.6</c:v>
                </c:pt>
                <c:pt idx="281">
                  <c:v>62.6</c:v>
                </c:pt>
                <c:pt idx="282">
                  <c:v>62.6</c:v>
                </c:pt>
                <c:pt idx="283">
                  <c:v>62.8</c:v>
                </c:pt>
                <c:pt idx="284">
                  <c:v>62.8</c:v>
                </c:pt>
                <c:pt idx="285">
                  <c:v>62.7</c:v>
                </c:pt>
                <c:pt idx="286">
                  <c:v>62.8</c:v>
                </c:pt>
                <c:pt idx="287">
                  <c:v>62.5</c:v>
                </c:pt>
              </c:numCache>
            </c:numRef>
          </c:val>
          <c:smooth val="0"/>
          <c:extLst>
            <c:ext xmlns:c16="http://schemas.microsoft.com/office/drawing/2014/chart" uri="{C3380CC4-5D6E-409C-BE32-E72D297353CC}">
              <c16:uniqueId val="{00000000-EBB3-45CD-B26A-5F0B4C83A77E}"/>
            </c:ext>
          </c:extLst>
        </c:ser>
        <c:dLbls>
          <c:showLegendKey val="0"/>
          <c:showVal val="0"/>
          <c:showCatName val="0"/>
          <c:showSerName val="0"/>
          <c:showPercent val="0"/>
          <c:showBubbleSize val="0"/>
        </c:dLbls>
        <c:marker val="1"/>
        <c:smooth val="0"/>
        <c:axId val="1657530864"/>
        <c:axId val="1657348464"/>
      </c:lineChart>
      <c:dateAx>
        <c:axId val="1657530864"/>
        <c:scaling>
          <c:orientation val="minMax"/>
          <c:min val="36526"/>
        </c:scaling>
        <c:delete val="0"/>
        <c:axPos val="b"/>
        <c:numFmt formatCode="yyyy" sourceLinked="0"/>
        <c:majorTickMark val="out"/>
        <c:minorTickMark val="none"/>
        <c:tickLblPos val="nextTo"/>
        <c:spPr>
          <a:noFill/>
          <a:ln w="9525" cap="flat" cmpd="sng" algn="ctr">
            <a:noFill/>
            <a:round/>
          </a:ln>
          <a:effectLst/>
        </c:spPr>
        <c:txPr>
          <a:bodyPr rot="0" vert="horz"/>
          <a:lstStyle/>
          <a:p>
            <a:pPr>
              <a:defRPr/>
            </a:pPr>
            <a:endParaRPr lang="en-US"/>
          </a:p>
        </c:txPr>
        <c:crossAx val="1657348464"/>
        <c:crosses val="autoZero"/>
        <c:auto val="1"/>
        <c:lblOffset val="100"/>
        <c:baseTimeUnit val="months"/>
        <c:majorUnit val="3"/>
        <c:majorTimeUnit val="years"/>
      </c:dateAx>
      <c:valAx>
        <c:axId val="1657348464"/>
        <c:scaling>
          <c:orientation val="minMax"/>
          <c:max val="68"/>
          <c:min val="58"/>
        </c:scaling>
        <c:delete val="0"/>
        <c:axPos val="l"/>
        <c:majorGridlines>
          <c:spPr>
            <a:ln w="9525" cap="flat" cmpd="sng" algn="ctr">
              <a:solidFill>
                <a:schemeClr val="tx1"/>
              </a:solidFill>
              <a:round/>
            </a:ln>
            <a:effectLst/>
          </c:spPr>
        </c:majorGridlines>
        <c:numFmt formatCode="#&quot;%&quot;" sourceLinked="0"/>
        <c:majorTickMark val="none"/>
        <c:minorTickMark val="none"/>
        <c:tickLblPos val="nextTo"/>
        <c:spPr>
          <a:noFill/>
          <a:ln>
            <a:noFill/>
          </a:ln>
          <a:effectLst/>
        </c:spPr>
        <c:txPr>
          <a:bodyPr rot="-60000000" vert="horz"/>
          <a:lstStyle/>
          <a:p>
            <a:pPr>
              <a:defRPr/>
            </a:pPr>
            <a:endParaRPr lang="en-US"/>
          </a:p>
        </c:txPr>
        <c:crossAx val="1657530864"/>
        <c:crosses val="autoZero"/>
        <c:crossBetween val="between"/>
        <c:majorUnit val="2"/>
      </c:valAx>
      <c:spPr>
        <a:noFill/>
        <a:ln>
          <a:noFill/>
        </a:ln>
        <a:effectLst/>
      </c:spPr>
    </c:plotArea>
    <c:plotVisOnly val="1"/>
    <c:dispBlanksAs val="zero"/>
    <c:showDLblsOverMax val="0"/>
  </c:chart>
  <c:spPr>
    <a:noFill/>
    <a:ln>
      <a:noFill/>
    </a:ln>
    <a:effectLst/>
  </c:spPr>
  <c:txPr>
    <a:bodyPr/>
    <a:lstStyle/>
    <a:p>
      <a:pPr>
        <a:defRPr sz="16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alpha val="20000"/>
              </a:schemeClr>
            </a:solidFill>
            <a:ln>
              <a:noFill/>
            </a:ln>
            <a:effectLst/>
          </c:spPr>
          <c:invertIfNegative val="0"/>
          <c:cat>
            <c:numRef>
              <c:f>Sheet1!$A$2:$A$203</c:f>
              <c:numCache>
                <c:formatCode>m/d/yy</c:formatCode>
                <c:ptCount val="20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pt idx="112">
                  <c:v>42552</c:v>
                </c:pt>
                <c:pt idx="113">
                  <c:v>42583</c:v>
                </c:pt>
                <c:pt idx="114">
                  <c:v>42614</c:v>
                </c:pt>
                <c:pt idx="115">
                  <c:v>42644</c:v>
                </c:pt>
                <c:pt idx="116">
                  <c:v>42675</c:v>
                </c:pt>
                <c:pt idx="117">
                  <c:v>42705</c:v>
                </c:pt>
                <c:pt idx="118">
                  <c:v>42736</c:v>
                </c:pt>
                <c:pt idx="119">
                  <c:v>42767</c:v>
                </c:pt>
                <c:pt idx="120">
                  <c:v>42795</c:v>
                </c:pt>
                <c:pt idx="121">
                  <c:v>42826</c:v>
                </c:pt>
                <c:pt idx="122">
                  <c:v>42856</c:v>
                </c:pt>
                <c:pt idx="123">
                  <c:v>42887</c:v>
                </c:pt>
                <c:pt idx="124">
                  <c:v>42917</c:v>
                </c:pt>
                <c:pt idx="125">
                  <c:v>42948</c:v>
                </c:pt>
                <c:pt idx="126">
                  <c:v>42979</c:v>
                </c:pt>
                <c:pt idx="127">
                  <c:v>43009</c:v>
                </c:pt>
                <c:pt idx="128">
                  <c:v>43040</c:v>
                </c:pt>
                <c:pt idx="129">
                  <c:v>43070</c:v>
                </c:pt>
                <c:pt idx="130">
                  <c:v>43101</c:v>
                </c:pt>
                <c:pt idx="131">
                  <c:v>43132</c:v>
                </c:pt>
                <c:pt idx="132">
                  <c:v>43160</c:v>
                </c:pt>
                <c:pt idx="133">
                  <c:v>43191</c:v>
                </c:pt>
                <c:pt idx="134">
                  <c:v>43221</c:v>
                </c:pt>
                <c:pt idx="135">
                  <c:v>43252</c:v>
                </c:pt>
                <c:pt idx="136">
                  <c:v>43282</c:v>
                </c:pt>
                <c:pt idx="137">
                  <c:v>43313</c:v>
                </c:pt>
                <c:pt idx="138">
                  <c:v>43344</c:v>
                </c:pt>
                <c:pt idx="139">
                  <c:v>43374</c:v>
                </c:pt>
                <c:pt idx="140">
                  <c:v>43405</c:v>
                </c:pt>
                <c:pt idx="141">
                  <c:v>43435</c:v>
                </c:pt>
                <c:pt idx="142">
                  <c:v>43466</c:v>
                </c:pt>
                <c:pt idx="143">
                  <c:v>43497</c:v>
                </c:pt>
                <c:pt idx="144">
                  <c:v>43525</c:v>
                </c:pt>
                <c:pt idx="145">
                  <c:v>43556</c:v>
                </c:pt>
                <c:pt idx="146">
                  <c:v>43586</c:v>
                </c:pt>
                <c:pt idx="147">
                  <c:v>43617</c:v>
                </c:pt>
                <c:pt idx="148">
                  <c:v>43647</c:v>
                </c:pt>
                <c:pt idx="149">
                  <c:v>43678</c:v>
                </c:pt>
                <c:pt idx="150">
                  <c:v>43709</c:v>
                </c:pt>
                <c:pt idx="151">
                  <c:v>43739</c:v>
                </c:pt>
                <c:pt idx="152">
                  <c:v>43770</c:v>
                </c:pt>
                <c:pt idx="153">
                  <c:v>43800</c:v>
                </c:pt>
                <c:pt idx="154">
                  <c:v>43831</c:v>
                </c:pt>
                <c:pt idx="155">
                  <c:v>43862</c:v>
                </c:pt>
                <c:pt idx="156">
                  <c:v>43891</c:v>
                </c:pt>
                <c:pt idx="157">
                  <c:v>43922</c:v>
                </c:pt>
                <c:pt idx="158">
                  <c:v>43952</c:v>
                </c:pt>
                <c:pt idx="159">
                  <c:v>43983</c:v>
                </c:pt>
                <c:pt idx="160">
                  <c:v>44013</c:v>
                </c:pt>
                <c:pt idx="161">
                  <c:v>44044</c:v>
                </c:pt>
                <c:pt idx="162">
                  <c:v>44075</c:v>
                </c:pt>
                <c:pt idx="163">
                  <c:v>44105</c:v>
                </c:pt>
                <c:pt idx="164">
                  <c:v>44136</c:v>
                </c:pt>
                <c:pt idx="165">
                  <c:v>44166</c:v>
                </c:pt>
                <c:pt idx="166">
                  <c:v>44197</c:v>
                </c:pt>
                <c:pt idx="167">
                  <c:v>44228</c:v>
                </c:pt>
                <c:pt idx="168">
                  <c:v>44256</c:v>
                </c:pt>
                <c:pt idx="169">
                  <c:v>44287</c:v>
                </c:pt>
                <c:pt idx="170">
                  <c:v>44317</c:v>
                </c:pt>
                <c:pt idx="171">
                  <c:v>44348</c:v>
                </c:pt>
                <c:pt idx="172">
                  <c:v>44378</c:v>
                </c:pt>
                <c:pt idx="173">
                  <c:v>44409</c:v>
                </c:pt>
                <c:pt idx="174">
                  <c:v>44440</c:v>
                </c:pt>
                <c:pt idx="175">
                  <c:v>44470</c:v>
                </c:pt>
                <c:pt idx="176">
                  <c:v>44501</c:v>
                </c:pt>
                <c:pt idx="177">
                  <c:v>44531</c:v>
                </c:pt>
                <c:pt idx="178">
                  <c:v>44562</c:v>
                </c:pt>
                <c:pt idx="179">
                  <c:v>44593</c:v>
                </c:pt>
                <c:pt idx="180">
                  <c:v>44621</c:v>
                </c:pt>
                <c:pt idx="181">
                  <c:v>44652</c:v>
                </c:pt>
                <c:pt idx="182">
                  <c:v>44682</c:v>
                </c:pt>
                <c:pt idx="183">
                  <c:v>44713</c:v>
                </c:pt>
                <c:pt idx="184">
                  <c:v>44743</c:v>
                </c:pt>
                <c:pt idx="185">
                  <c:v>44774</c:v>
                </c:pt>
                <c:pt idx="186">
                  <c:v>44805</c:v>
                </c:pt>
                <c:pt idx="187">
                  <c:v>44835</c:v>
                </c:pt>
                <c:pt idx="188">
                  <c:v>44866</c:v>
                </c:pt>
                <c:pt idx="189">
                  <c:v>44896</c:v>
                </c:pt>
                <c:pt idx="190">
                  <c:v>44927</c:v>
                </c:pt>
                <c:pt idx="191">
                  <c:v>44958</c:v>
                </c:pt>
                <c:pt idx="192">
                  <c:v>44986</c:v>
                </c:pt>
                <c:pt idx="193">
                  <c:v>45017</c:v>
                </c:pt>
                <c:pt idx="194">
                  <c:v>45047</c:v>
                </c:pt>
                <c:pt idx="195">
                  <c:v>45078</c:v>
                </c:pt>
                <c:pt idx="196">
                  <c:v>45108</c:v>
                </c:pt>
                <c:pt idx="197">
                  <c:v>45139</c:v>
                </c:pt>
                <c:pt idx="198">
                  <c:v>45170</c:v>
                </c:pt>
                <c:pt idx="199">
                  <c:v>45200</c:v>
                </c:pt>
                <c:pt idx="200">
                  <c:v>45231</c:v>
                </c:pt>
                <c:pt idx="201">
                  <c:v>45261</c:v>
                </c:pt>
              </c:numCache>
            </c:numRef>
          </c:cat>
          <c:val>
            <c:numRef>
              <c:f>Sheet1!$B$2:$B$203</c:f>
              <c:numCache>
                <c:formatCode>General</c:formatCode>
                <c:ptCount val="202"/>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155">
                  <c:v>10</c:v>
                </c:pt>
                <c:pt idx="156">
                  <c:v>10</c:v>
                </c:pt>
                <c:pt idx="157">
                  <c:v>10</c:v>
                </c:pt>
              </c:numCache>
            </c:numRef>
          </c:val>
          <c:extLst>
            <c:ext xmlns:c16="http://schemas.microsoft.com/office/drawing/2014/chart" uri="{C3380CC4-5D6E-409C-BE32-E72D297353CC}">
              <c16:uniqueId val="{00000000-48D4-0241-B3B5-F05401602BA7}"/>
            </c:ext>
          </c:extLst>
        </c:ser>
        <c:ser>
          <c:idx val="1"/>
          <c:order val="1"/>
          <c:tx>
            <c:strRef>
              <c:f>Sheet1!$C$1</c:f>
              <c:strCache>
                <c:ptCount val="1"/>
                <c:pt idx="0">
                  <c:v>Series 2</c:v>
                </c:pt>
              </c:strCache>
            </c:strRef>
          </c:tx>
          <c:spPr>
            <a:solidFill>
              <a:schemeClr val="accent2"/>
            </a:solidFill>
            <a:ln>
              <a:noFill/>
            </a:ln>
            <a:effectLst/>
          </c:spPr>
          <c:invertIfNegative val="0"/>
          <c:cat>
            <c:numRef>
              <c:f>Sheet1!$A$2:$A$203</c:f>
              <c:numCache>
                <c:formatCode>m/d/yy</c:formatCode>
                <c:ptCount val="20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pt idx="112">
                  <c:v>42552</c:v>
                </c:pt>
                <c:pt idx="113">
                  <c:v>42583</c:v>
                </c:pt>
                <c:pt idx="114">
                  <c:v>42614</c:v>
                </c:pt>
                <c:pt idx="115">
                  <c:v>42644</c:v>
                </c:pt>
                <c:pt idx="116">
                  <c:v>42675</c:v>
                </c:pt>
                <c:pt idx="117">
                  <c:v>42705</c:v>
                </c:pt>
                <c:pt idx="118">
                  <c:v>42736</c:v>
                </c:pt>
                <c:pt idx="119">
                  <c:v>42767</c:v>
                </c:pt>
                <c:pt idx="120">
                  <c:v>42795</c:v>
                </c:pt>
                <c:pt idx="121">
                  <c:v>42826</c:v>
                </c:pt>
                <c:pt idx="122">
                  <c:v>42856</c:v>
                </c:pt>
                <c:pt idx="123">
                  <c:v>42887</c:v>
                </c:pt>
                <c:pt idx="124">
                  <c:v>42917</c:v>
                </c:pt>
                <c:pt idx="125">
                  <c:v>42948</c:v>
                </c:pt>
                <c:pt idx="126">
                  <c:v>42979</c:v>
                </c:pt>
                <c:pt idx="127">
                  <c:v>43009</c:v>
                </c:pt>
                <c:pt idx="128">
                  <c:v>43040</c:v>
                </c:pt>
                <c:pt idx="129">
                  <c:v>43070</c:v>
                </c:pt>
                <c:pt idx="130">
                  <c:v>43101</c:v>
                </c:pt>
                <c:pt idx="131">
                  <c:v>43132</c:v>
                </c:pt>
                <c:pt idx="132">
                  <c:v>43160</c:v>
                </c:pt>
                <c:pt idx="133">
                  <c:v>43191</c:v>
                </c:pt>
                <c:pt idx="134">
                  <c:v>43221</c:v>
                </c:pt>
                <c:pt idx="135">
                  <c:v>43252</c:v>
                </c:pt>
                <c:pt idx="136">
                  <c:v>43282</c:v>
                </c:pt>
                <c:pt idx="137">
                  <c:v>43313</c:v>
                </c:pt>
                <c:pt idx="138">
                  <c:v>43344</c:v>
                </c:pt>
                <c:pt idx="139">
                  <c:v>43374</c:v>
                </c:pt>
                <c:pt idx="140">
                  <c:v>43405</c:v>
                </c:pt>
                <c:pt idx="141">
                  <c:v>43435</c:v>
                </c:pt>
                <c:pt idx="142">
                  <c:v>43466</c:v>
                </c:pt>
                <c:pt idx="143">
                  <c:v>43497</c:v>
                </c:pt>
                <c:pt idx="144">
                  <c:v>43525</c:v>
                </c:pt>
                <c:pt idx="145">
                  <c:v>43556</c:v>
                </c:pt>
                <c:pt idx="146">
                  <c:v>43586</c:v>
                </c:pt>
                <c:pt idx="147">
                  <c:v>43617</c:v>
                </c:pt>
                <c:pt idx="148">
                  <c:v>43647</c:v>
                </c:pt>
                <c:pt idx="149">
                  <c:v>43678</c:v>
                </c:pt>
                <c:pt idx="150">
                  <c:v>43709</c:v>
                </c:pt>
                <c:pt idx="151">
                  <c:v>43739</c:v>
                </c:pt>
                <c:pt idx="152">
                  <c:v>43770</c:v>
                </c:pt>
                <c:pt idx="153">
                  <c:v>43800</c:v>
                </c:pt>
                <c:pt idx="154">
                  <c:v>43831</c:v>
                </c:pt>
                <c:pt idx="155">
                  <c:v>43862</c:v>
                </c:pt>
                <c:pt idx="156">
                  <c:v>43891</c:v>
                </c:pt>
                <c:pt idx="157">
                  <c:v>43922</c:v>
                </c:pt>
                <c:pt idx="158">
                  <c:v>43952</c:v>
                </c:pt>
                <c:pt idx="159">
                  <c:v>43983</c:v>
                </c:pt>
                <c:pt idx="160">
                  <c:v>44013</c:v>
                </c:pt>
                <c:pt idx="161">
                  <c:v>44044</c:v>
                </c:pt>
                <c:pt idx="162">
                  <c:v>44075</c:v>
                </c:pt>
                <c:pt idx="163">
                  <c:v>44105</c:v>
                </c:pt>
                <c:pt idx="164">
                  <c:v>44136</c:v>
                </c:pt>
                <c:pt idx="165">
                  <c:v>44166</c:v>
                </c:pt>
                <c:pt idx="166">
                  <c:v>44197</c:v>
                </c:pt>
                <c:pt idx="167">
                  <c:v>44228</c:v>
                </c:pt>
                <c:pt idx="168">
                  <c:v>44256</c:v>
                </c:pt>
                <c:pt idx="169">
                  <c:v>44287</c:v>
                </c:pt>
                <c:pt idx="170">
                  <c:v>44317</c:v>
                </c:pt>
                <c:pt idx="171">
                  <c:v>44348</c:v>
                </c:pt>
                <c:pt idx="172">
                  <c:v>44378</c:v>
                </c:pt>
                <c:pt idx="173">
                  <c:v>44409</c:v>
                </c:pt>
                <c:pt idx="174">
                  <c:v>44440</c:v>
                </c:pt>
                <c:pt idx="175">
                  <c:v>44470</c:v>
                </c:pt>
                <c:pt idx="176">
                  <c:v>44501</c:v>
                </c:pt>
                <c:pt idx="177">
                  <c:v>44531</c:v>
                </c:pt>
                <c:pt idx="178">
                  <c:v>44562</c:v>
                </c:pt>
                <c:pt idx="179">
                  <c:v>44593</c:v>
                </c:pt>
                <c:pt idx="180">
                  <c:v>44621</c:v>
                </c:pt>
                <c:pt idx="181">
                  <c:v>44652</c:v>
                </c:pt>
                <c:pt idx="182">
                  <c:v>44682</c:v>
                </c:pt>
                <c:pt idx="183">
                  <c:v>44713</c:v>
                </c:pt>
                <c:pt idx="184">
                  <c:v>44743</c:v>
                </c:pt>
                <c:pt idx="185">
                  <c:v>44774</c:v>
                </c:pt>
                <c:pt idx="186">
                  <c:v>44805</c:v>
                </c:pt>
                <c:pt idx="187">
                  <c:v>44835</c:v>
                </c:pt>
                <c:pt idx="188">
                  <c:v>44866</c:v>
                </c:pt>
                <c:pt idx="189">
                  <c:v>44896</c:v>
                </c:pt>
                <c:pt idx="190">
                  <c:v>44927</c:v>
                </c:pt>
                <c:pt idx="191">
                  <c:v>44958</c:v>
                </c:pt>
                <c:pt idx="192">
                  <c:v>44986</c:v>
                </c:pt>
                <c:pt idx="193">
                  <c:v>45017</c:v>
                </c:pt>
                <c:pt idx="194">
                  <c:v>45047</c:v>
                </c:pt>
                <c:pt idx="195">
                  <c:v>45078</c:v>
                </c:pt>
                <c:pt idx="196">
                  <c:v>45108</c:v>
                </c:pt>
                <c:pt idx="197">
                  <c:v>45139</c:v>
                </c:pt>
                <c:pt idx="198">
                  <c:v>45170</c:v>
                </c:pt>
                <c:pt idx="199">
                  <c:v>45200</c:v>
                </c:pt>
                <c:pt idx="200">
                  <c:v>45231</c:v>
                </c:pt>
                <c:pt idx="201">
                  <c:v>45261</c:v>
                </c:pt>
              </c:numCache>
            </c:numRef>
          </c:cat>
          <c:val>
            <c:numRef>
              <c:f>Sheet1!$C$2:$C$203</c:f>
              <c:numCache>
                <c:formatCode>General</c:formatCode>
                <c:ptCount val="202"/>
              </c:numCache>
            </c:numRef>
          </c:val>
          <c:extLst>
            <c:ext xmlns:c16="http://schemas.microsoft.com/office/drawing/2014/chart" uri="{C3380CC4-5D6E-409C-BE32-E72D297353CC}">
              <c16:uniqueId val="{00000001-48D4-0241-B3B5-F05401602BA7}"/>
            </c:ext>
          </c:extLst>
        </c:ser>
        <c:dLbls>
          <c:showLegendKey val="0"/>
          <c:showVal val="0"/>
          <c:showCatName val="0"/>
          <c:showSerName val="0"/>
          <c:showPercent val="0"/>
          <c:showBubbleSize val="0"/>
        </c:dLbls>
        <c:gapWidth val="0"/>
        <c:overlap val="100"/>
        <c:axId val="1752251823"/>
        <c:axId val="2111743519"/>
      </c:barChart>
      <c:lineChart>
        <c:grouping val="standard"/>
        <c:varyColors val="0"/>
        <c:ser>
          <c:idx val="2"/>
          <c:order val="2"/>
          <c:tx>
            <c:strRef>
              <c:f>Sheet1!$D$1</c:f>
              <c:strCache>
                <c:ptCount val="1"/>
                <c:pt idx="0">
                  <c:v>Wage Growth</c:v>
                </c:pt>
              </c:strCache>
            </c:strRef>
          </c:tx>
          <c:spPr>
            <a:ln w="28575" cap="rnd">
              <a:solidFill>
                <a:srgbClr val="65A002"/>
              </a:solidFill>
              <a:round/>
            </a:ln>
            <a:effectLst/>
          </c:spPr>
          <c:marker>
            <c:symbol val="none"/>
          </c:marker>
          <c:cat>
            <c:numRef>
              <c:f>Sheet1!$A$2:$A$203</c:f>
              <c:numCache>
                <c:formatCode>m/d/yy</c:formatCode>
                <c:ptCount val="20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pt idx="112">
                  <c:v>42552</c:v>
                </c:pt>
                <c:pt idx="113">
                  <c:v>42583</c:v>
                </c:pt>
                <c:pt idx="114">
                  <c:v>42614</c:v>
                </c:pt>
                <c:pt idx="115">
                  <c:v>42644</c:v>
                </c:pt>
                <c:pt idx="116">
                  <c:v>42675</c:v>
                </c:pt>
                <c:pt idx="117">
                  <c:v>42705</c:v>
                </c:pt>
                <c:pt idx="118">
                  <c:v>42736</c:v>
                </c:pt>
                <c:pt idx="119">
                  <c:v>42767</c:v>
                </c:pt>
                <c:pt idx="120">
                  <c:v>42795</c:v>
                </c:pt>
                <c:pt idx="121">
                  <c:v>42826</c:v>
                </c:pt>
                <c:pt idx="122">
                  <c:v>42856</c:v>
                </c:pt>
                <c:pt idx="123">
                  <c:v>42887</c:v>
                </c:pt>
                <c:pt idx="124">
                  <c:v>42917</c:v>
                </c:pt>
                <c:pt idx="125">
                  <c:v>42948</c:v>
                </c:pt>
                <c:pt idx="126">
                  <c:v>42979</c:v>
                </c:pt>
                <c:pt idx="127">
                  <c:v>43009</c:v>
                </c:pt>
                <c:pt idx="128">
                  <c:v>43040</c:v>
                </c:pt>
                <c:pt idx="129">
                  <c:v>43070</c:v>
                </c:pt>
                <c:pt idx="130">
                  <c:v>43101</c:v>
                </c:pt>
                <c:pt idx="131">
                  <c:v>43132</c:v>
                </c:pt>
                <c:pt idx="132">
                  <c:v>43160</c:v>
                </c:pt>
                <c:pt idx="133">
                  <c:v>43191</c:v>
                </c:pt>
                <c:pt idx="134">
                  <c:v>43221</c:v>
                </c:pt>
                <c:pt idx="135">
                  <c:v>43252</c:v>
                </c:pt>
                <c:pt idx="136">
                  <c:v>43282</c:v>
                </c:pt>
                <c:pt idx="137">
                  <c:v>43313</c:v>
                </c:pt>
                <c:pt idx="138">
                  <c:v>43344</c:v>
                </c:pt>
                <c:pt idx="139">
                  <c:v>43374</c:v>
                </c:pt>
                <c:pt idx="140">
                  <c:v>43405</c:v>
                </c:pt>
                <c:pt idx="141">
                  <c:v>43435</c:v>
                </c:pt>
                <c:pt idx="142">
                  <c:v>43466</c:v>
                </c:pt>
                <c:pt idx="143">
                  <c:v>43497</c:v>
                </c:pt>
                <c:pt idx="144">
                  <c:v>43525</c:v>
                </c:pt>
                <c:pt idx="145">
                  <c:v>43556</c:v>
                </c:pt>
                <c:pt idx="146">
                  <c:v>43586</c:v>
                </c:pt>
                <c:pt idx="147">
                  <c:v>43617</c:v>
                </c:pt>
                <c:pt idx="148">
                  <c:v>43647</c:v>
                </c:pt>
                <c:pt idx="149">
                  <c:v>43678</c:v>
                </c:pt>
                <c:pt idx="150">
                  <c:v>43709</c:v>
                </c:pt>
                <c:pt idx="151">
                  <c:v>43739</c:v>
                </c:pt>
                <c:pt idx="152">
                  <c:v>43770</c:v>
                </c:pt>
                <c:pt idx="153">
                  <c:v>43800</c:v>
                </c:pt>
                <c:pt idx="154">
                  <c:v>43831</c:v>
                </c:pt>
                <c:pt idx="155">
                  <c:v>43862</c:v>
                </c:pt>
                <c:pt idx="156">
                  <c:v>43891</c:v>
                </c:pt>
                <c:pt idx="157">
                  <c:v>43922</c:v>
                </c:pt>
                <c:pt idx="158">
                  <c:v>43952</c:v>
                </c:pt>
                <c:pt idx="159">
                  <c:v>43983</c:v>
                </c:pt>
                <c:pt idx="160">
                  <c:v>44013</c:v>
                </c:pt>
                <c:pt idx="161">
                  <c:v>44044</c:v>
                </c:pt>
                <c:pt idx="162">
                  <c:v>44075</c:v>
                </c:pt>
                <c:pt idx="163">
                  <c:v>44105</c:v>
                </c:pt>
                <c:pt idx="164">
                  <c:v>44136</c:v>
                </c:pt>
                <c:pt idx="165">
                  <c:v>44166</c:v>
                </c:pt>
                <c:pt idx="166">
                  <c:v>44197</c:v>
                </c:pt>
                <c:pt idx="167">
                  <c:v>44228</c:v>
                </c:pt>
                <c:pt idx="168">
                  <c:v>44256</c:v>
                </c:pt>
                <c:pt idx="169">
                  <c:v>44287</c:v>
                </c:pt>
                <c:pt idx="170">
                  <c:v>44317</c:v>
                </c:pt>
                <c:pt idx="171">
                  <c:v>44348</c:v>
                </c:pt>
                <c:pt idx="172">
                  <c:v>44378</c:v>
                </c:pt>
                <c:pt idx="173">
                  <c:v>44409</c:v>
                </c:pt>
                <c:pt idx="174">
                  <c:v>44440</c:v>
                </c:pt>
                <c:pt idx="175">
                  <c:v>44470</c:v>
                </c:pt>
                <c:pt idx="176">
                  <c:v>44501</c:v>
                </c:pt>
                <c:pt idx="177">
                  <c:v>44531</c:v>
                </c:pt>
                <c:pt idx="178">
                  <c:v>44562</c:v>
                </c:pt>
                <c:pt idx="179">
                  <c:v>44593</c:v>
                </c:pt>
                <c:pt idx="180">
                  <c:v>44621</c:v>
                </c:pt>
                <c:pt idx="181">
                  <c:v>44652</c:v>
                </c:pt>
                <c:pt idx="182">
                  <c:v>44682</c:v>
                </c:pt>
                <c:pt idx="183">
                  <c:v>44713</c:v>
                </c:pt>
                <c:pt idx="184">
                  <c:v>44743</c:v>
                </c:pt>
                <c:pt idx="185">
                  <c:v>44774</c:v>
                </c:pt>
                <c:pt idx="186">
                  <c:v>44805</c:v>
                </c:pt>
                <c:pt idx="187">
                  <c:v>44835</c:v>
                </c:pt>
                <c:pt idx="188">
                  <c:v>44866</c:v>
                </c:pt>
                <c:pt idx="189">
                  <c:v>44896</c:v>
                </c:pt>
                <c:pt idx="190">
                  <c:v>44927</c:v>
                </c:pt>
                <c:pt idx="191">
                  <c:v>44958</c:v>
                </c:pt>
                <c:pt idx="192">
                  <c:v>44986</c:v>
                </c:pt>
                <c:pt idx="193">
                  <c:v>45017</c:v>
                </c:pt>
                <c:pt idx="194">
                  <c:v>45047</c:v>
                </c:pt>
                <c:pt idx="195">
                  <c:v>45078</c:v>
                </c:pt>
                <c:pt idx="196">
                  <c:v>45108</c:v>
                </c:pt>
                <c:pt idx="197">
                  <c:v>45139</c:v>
                </c:pt>
                <c:pt idx="198">
                  <c:v>45170</c:v>
                </c:pt>
                <c:pt idx="199">
                  <c:v>45200</c:v>
                </c:pt>
                <c:pt idx="200">
                  <c:v>45231</c:v>
                </c:pt>
                <c:pt idx="201">
                  <c:v>45261</c:v>
                </c:pt>
              </c:numCache>
            </c:numRef>
          </c:cat>
          <c:val>
            <c:numRef>
              <c:f>Sheet1!$D$2:$D$203</c:f>
              <c:numCache>
                <c:formatCode>General</c:formatCode>
                <c:ptCount val="202"/>
                <c:pt idx="0">
                  <c:v>3.4</c:v>
                </c:pt>
                <c:pt idx="1">
                  <c:v>3.1</c:v>
                </c:pt>
                <c:pt idx="2">
                  <c:v>3.5</c:v>
                </c:pt>
                <c:pt idx="3">
                  <c:v>3.6</c:v>
                </c:pt>
                <c:pt idx="4">
                  <c:v>3.3</c:v>
                </c:pt>
                <c:pt idx="5">
                  <c:v>3.3</c:v>
                </c:pt>
                <c:pt idx="6">
                  <c:v>3.1</c:v>
                </c:pt>
                <c:pt idx="7">
                  <c:v>3.1</c:v>
                </c:pt>
                <c:pt idx="8">
                  <c:v>3.1</c:v>
                </c:pt>
                <c:pt idx="9">
                  <c:v>2.9</c:v>
                </c:pt>
                <c:pt idx="10">
                  <c:v>3</c:v>
                </c:pt>
                <c:pt idx="11">
                  <c:v>2.8</c:v>
                </c:pt>
                <c:pt idx="12">
                  <c:v>3</c:v>
                </c:pt>
                <c:pt idx="13">
                  <c:v>2.9</c:v>
                </c:pt>
                <c:pt idx="14">
                  <c:v>3</c:v>
                </c:pt>
                <c:pt idx="15">
                  <c:v>2.7</c:v>
                </c:pt>
                <c:pt idx="16">
                  <c:v>3.1</c:v>
                </c:pt>
                <c:pt idx="17">
                  <c:v>3.3</c:v>
                </c:pt>
                <c:pt idx="18">
                  <c:v>3.2</c:v>
                </c:pt>
                <c:pt idx="19">
                  <c:v>3.3</c:v>
                </c:pt>
                <c:pt idx="20">
                  <c:v>3.6</c:v>
                </c:pt>
                <c:pt idx="21">
                  <c:v>3.6</c:v>
                </c:pt>
                <c:pt idx="22">
                  <c:v>3.6</c:v>
                </c:pt>
                <c:pt idx="23">
                  <c:v>3.4</c:v>
                </c:pt>
                <c:pt idx="24">
                  <c:v>3.3</c:v>
                </c:pt>
                <c:pt idx="25">
                  <c:v>3.3</c:v>
                </c:pt>
                <c:pt idx="26">
                  <c:v>3</c:v>
                </c:pt>
                <c:pt idx="27">
                  <c:v>2.9</c:v>
                </c:pt>
                <c:pt idx="28">
                  <c:v>2.7</c:v>
                </c:pt>
                <c:pt idx="29">
                  <c:v>2.4</c:v>
                </c:pt>
                <c:pt idx="30">
                  <c:v>2.5</c:v>
                </c:pt>
                <c:pt idx="31">
                  <c:v>2.5</c:v>
                </c:pt>
                <c:pt idx="32">
                  <c:v>2.2000000000000002</c:v>
                </c:pt>
                <c:pt idx="33">
                  <c:v>1.9</c:v>
                </c:pt>
                <c:pt idx="34">
                  <c:v>2</c:v>
                </c:pt>
                <c:pt idx="35">
                  <c:v>2.1</c:v>
                </c:pt>
                <c:pt idx="36">
                  <c:v>1.8</c:v>
                </c:pt>
                <c:pt idx="37">
                  <c:v>1.8</c:v>
                </c:pt>
                <c:pt idx="38">
                  <c:v>1.9</c:v>
                </c:pt>
                <c:pt idx="39">
                  <c:v>1.8</c:v>
                </c:pt>
                <c:pt idx="40">
                  <c:v>1.8</c:v>
                </c:pt>
                <c:pt idx="41">
                  <c:v>1.8</c:v>
                </c:pt>
                <c:pt idx="42">
                  <c:v>1.8</c:v>
                </c:pt>
                <c:pt idx="43">
                  <c:v>2</c:v>
                </c:pt>
                <c:pt idx="44">
                  <c:v>1.7</c:v>
                </c:pt>
                <c:pt idx="45">
                  <c:v>1.8</c:v>
                </c:pt>
                <c:pt idx="46">
                  <c:v>2</c:v>
                </c:pt>
                <c:pt idx="47">
                  <c:v>1.9</c:v>
                </c:pt>
                <c:pt idx="48">
                  <c:v>1.8</c:v>
                </c:pt>
                <c:pt idx="49">
                  <c:v>1.9</c:v>
                </c:pt>
                <c:pt idx="50">
                  <c:v>2</c:v>
                </c:pt>
                <c:pt idx="51">
                  <c:v>2.1</c:v>
                </c:pt>
                <c:pt idx="52">
                  <c:v>2.2999999999999998</c:v>
                </c:pt>
                <c:pt idx="53">
                  <c:v>2</c:v>
                </c:pt>
                <c:pt idx="54">
                  <c:v>2</c:v>
                </c:pt>
                <c:pt idx="55">
                  <c:v>2</c:v>
                </c:pt>
                <c:pt idx="56">
                  <c:v>2</c:v>
                </c:pt>
                <c:pt idx="57">
                  <c:v>2</c:v>
                </c:pt>
                <c:pt idx="58">
                  <c:v>1.7</c:v>
                </c:pt>
                <c:pt idx="59">
                  <c:v>1.8</c:v>
                </c:pt>
                <c:pt idx="60">
                  <c:v>2.1</c:v>
                </c:pt>
                <c:pt idx="61">
                  <c:v>2.1</c:v>
                </c:pt>
                <c:pt idx="62">
                  <c:v>1.8</c:v>
                </c:pt>
                <c:pt idx="63">
                  <c:v>2</c:v>
                </c:pt>
                <c:pt idx="64">
                  <c:v>1.7</c:v>
                </c:pt>
                <c:pt idx="65">
                  <c:v>1.8</c:v>
                </c:pt>
                <c:pt idx="66">
                  <c:v>1.9</c:v>
                </c:pt>
                <c:pt idx="67">
                  <c:v>1.6</c:v>
                </c:pt>
                <c:pt idx="68">
                  <c:v>1.9</c:v>
                </c:pt>
                <c:pt idx="69">
                  <c:v>2.2000000000000002</c:v>
                </c:pt>
                <c:pt idx="70">
                  <c:v>2.2000000000000002</c:v>
                </c:pt>
                <c:pt idx="71">
                  <c:v>2.1</c:v>
                </c:pt>
                <c:pt idx="72">
                  <c:v>1.9</c:v>
                </c:pt>
                <c:pt idx="73">
                  <c:v>2.1</c:v>
                </c:pt>
                <c:pt idx="74">
                  <c:v>2.1</c:v>
                </c:pt>
                <c:pt idx="75">
                  <c:v>2.1</c:v>
                </c:pt>
                <c:pt idx="76">
                  <c:v>2</c:v>
                </c:pt>
                <c:pt idx="77">
                  <c:v>2.2999999999999998</c:v>
                </c:pt>
                <c:pt idx="78">
                  <c:v>2.1</c:v>
                </c:pt>
                <c:pt idx="79">
                  <c:v>2.2000000000000002</c:v>
                </c:pt>
                <c:pt idx="80">
                  <c:v>2.2000000000000002</c:v>
                </c:pt>
                <c:pt idx="81">
                  <c:v>1.9</c:v>
                </c:pt>
                <c:pt idx="82">
                  <c:v>2</c:v>
                </c:pt>
                <c:pt idx="83">
                  <c:v>2.2999999999999998</c:v>
                </c:pt>
                <c:pt idx="84">
                  <c:v>2.2000000000000002</c:v>
                </c:pt>
                <c:pt idx="85">
                  <c:v>2</c:v>
                </c:pt>
                <c:pt idx="86">
                  <c:v>2.1</c:v>
                </c:pt>
                <c:pt idx="87">
                  <c:v>2.1</c:v>
                </c:pt>
                <c:pt idx="88">
                  <c:v>2.1</c:v>
                </c:pt>
                <c:pt idx="89">
                  <c:v>2.2000000000000002</c:v>
                </c:pt>
                <c:pt idx="90">
                  <c:v>2</c:v>
                </c:pt>
                <c:pt idx="91">
                  <c:v>2</c:v>
                </c:pt>
                <c:pt idx="92">
                  <c:v>2.1</c:v>
                </c:pt>
                <c:pt idx="93">
                  <c:v>1.8</c:v>
                </c:pt>
                <c:pt idx="94">
                  <c:v>2.1</c:v>
                </c:pt>
                <c:pt idx="95">
                  <c:v>1.9</c:v>
                </c:pt>
                <c:pt idx="96">
                  <c:v>2.2000000000000002</c:v>
                </c:pt>
                <c:pt idx="97">
                  <c:v>2.2999999999999998</c:v>
                </c:pt>
                <c:pt idx="98">
                  <c:v>2.2999999999999998</c:v>
                </c:pt>
                <c:pt idx="99">
                  <c:v>2.1</c:v>
                </c:pt>
                <c:pt idx="100">
                  <c:v>2.1</c:v>
                </c:pt>
                <c:pt idx="101">
                  <c:v>2.2000000000000002</c:v>
                </c:pt>
                <c:pt idx="102">
                  <c:v>2.2999999999999998</c:v>
                </c:pt>
                <c:pt idx="103">
                  <c:v>2.5</c:v>
                </c:pt>
                <c:pt idx="104">
                  <c:v>2.4</c:v>
                </c:pt>
                <c:pt idx="105">
                  <c:v>2.5</c:v>
                </c:pt>
                <c:pt idx="106">
                  <c:v>2.5</c:v>
                </c:pt>
                <c:pt idx="107">
                  <c:v>2.4</c:v>
                </c:pt>
                <c:pt idx="108">
                  <c:v>2.4</c:v>
                </c:pt>
                <c:pt idx="109">
                  <c:v>2.6</c:v>
                </c:pt>
                <c:pt idx="110">
                  <c:v>2.4</c:v>
                </c:pt>
                <c:pt idx="111">
                  <c:v>2.6</c:v>
                </c:pt>
                <c:pt idx="112">
                  <c:v>2.8</c:v>
                </c:pt>
                <c:pt idx="113">
                  <c:v>2.5</c:v>
                </c:pt>
                <c:pt idx="114">
                  <c:v>2.6</c:v>
                </c:pt>
                <c:pt idx="115">
                  <c:v>2.8</c:v>
                </c:pt>
                <c:pt idx="116">
                  <c:v>2.6</c:v>
                </c:pt>
                <c:pt idx="117">
                  <c:v>2.7</c:v>
                </c:pt>
                <c:pt idx="118">
                  <c:v>2.4</c:v>
                </c:pt>
                <c:pt idx="119">
                  <c:v>2.7</c:v>
                </c:pt>
                <c:pt idx="120">
                  <c:v>2.6</c:v>
                </c:pt>
                <c:pt idx="121">
                  <c:v>2.5</c:v>
                </c:pt>
                <c:pt idx="122">
                  <c:v>2.5</c:v>
                </c:pt>
                <c:pt idx="123">
                  <c:v>2.5</c:v>
                </c:pt>
                <c:pt idx="124">
                  <c:v>2.6</c:v>
                </c:pt>
                <c:pt idx="125">
                  <c:v>2.6</c:v>
                </c:pt>
                <c:pt idx="126">
                  <c:v>2.8</c:v>
                </c:pt>
                <c:pt idx="127">
                  <c:v>2.2999999999999998</c:v>
                </c:pt>
                <c:pt idx="128">
                  <c:v>2.4</c:v>
                </c:pt>
                <c:pt idx="129">
                  <c:v>2.7</c:v>
                </c:pt>
                <c:pt idx="130">
                  <c:v>2.8</c:v>
                </c:pt>
                <c:pt idx="131">
                  <c:v>2.6</c:v>
                </c:pt>
                <c:pt idx="132">
                  <c:v>2.9</c:v>
                </c:pt>
                <c:pt idx="133">
                  <c:v>2.9</c:v>
                </c:pt>
                <c:pt idx="134">
                  <c:v>2.9</c:v>
                </c:pt>
                <c:pt idx="135">
                  <c:v>2.9</c:v>
                </c:pt>
                <c:pt idx="136">
                  <c:v>2.8</c:v>
                </c:pt>
                <c:pt idx="137">
                  <c:v>3.1</c:v>
                </c:pt>
                <c:pt idx="138">
                  <c:v>3.1</c:v>
                </c:pt>
                <c:pt idx="139">
                  <c:v>3.3</c:v>
                </c:pt>
                <c:pt idx="140">
                  <c:v>3.5</c:v>
                </c:pt>
                <c:pt idx="141">
                  <c:v>3.6</c:v>
                </c:pt>
                <c:pt idx="142">
                  <c:v>3.2</c:v>
                </c:pt>
                <c:pt idx="143">
                  <c:v>3.6</c:v>
                </c:pt>
                <c:pt idx="144">
                  <c:v>3.5</c:v>
                </c:pt>
                <c:pt idx="145">
                  <c:v>3.1</c:v>
                </c:pt>
                <c:pt idx="146">
                  <c:v>3.3</c:v>
                </c:pt>
                <c:pt idx="147">
                  <c:v>3.4</c:v>
                </c:pt>
                <c:pt idx="148">
                  <c:v>3.4</c:v>
                </c:pt>
                <c:pt idx="149">
                  <c:v>3.4</c:v>
                </c:pt>
                <c:pt idx="150">
                  <c:v>3.1</c:v>
                </c:pt>
                <c:pt idx="151">
                  <c:v>3.2</c:v>
                </c:pt>
                <c:pt idx="152">
                  <c:v>3.3</c:v>
                </c:pt>
                <c:pt idx="153">
                  <c:v>2.9</c:v>
                </c:pt>
                <c:pt idx="154">
                  <c:v>3</c:v>
                </c:pt>
                <c:pt idx="155">
                  <c:v>3.1</c:v>
                </c:pt>
                <c:pt idx="156">
                  <c:v>3.6</c:v>
                </c:pt>
                <c:pt idx="157">
                  <c:v>8.1</c:v>
                </c:pt>
                <c:pt idx="158">
                  <c:v>6.7</c:v>
                </c:pt>
                <c:pt idx="159">
                  <c:v>5.0999999999999996</c:v>
                </c:pt>
                <c:pt idx="160">
                  <c:v>4.9000000000000004</c:v>
                </c:pt>
                <c:pt idx="161">
                  <c:v>4.8</c:v>
                </c:pt>
                <c:pt idx="162">
                  <c:v>4.8</c:v>
                </c:pt>
                <c:pt idx="163">
                  <c:v>4.5999999999999996</c:v>
                </c:pt>
                <c:pt idx="164">
                  <c:v>4.5999999999999996</c:v>
                </c:pt>
                <c:pt idx="165">
                  <c:v>5.5</c:v>
                </c:pt>
                <c:pt idx="166">
                  <c:v>5.2</c:v>
                </c:pt>
                <c:pt idx="167">
                  <c:v>5.3</c:v>
                </c:pt>
                <c:pt idx="168">
                  <c:v>4.3</c:v>
                </c:pt>
                <c:pt idx="169">
                  <c:v>0.6</c:v>
                </c:pt>
                <c:pt idx="170">
                  <c:v>2.2000000000000002</c:v>
                </c:pt>
                <c:pt idx="171">
                  <c:v>3.9</c:v>
                </c:pt>
                <c:pt idx="172">
                  <c:v>4.3</c:v>
                </c:pt>
                <c:pt idx="173">
                  <c:v>4.4000000000000004</c:v>
                </c:pt>
                <c:pt idx="174">
                  <c:v>4.9000000000000004</c:v>
                </c:pt>
                <c:pt idx="175">
                  <c:v>5.4</c:v>
                </c:pt>
                <c:pt idx="176">
                  <c:v>5.4</c:v>
                </c:pt>
                <c:pt idx="177">
                  <c:v>5</c:v>
                </c:pt>
                <c:pt idx="178">
                  <c:v>5.7</c:v>
                </c:pt>
                <c:pt idx="179">
                  <c:v>5.3</c:v>
                </c:pt>
                <c:pt idx="180">
                  <c:v>5.9</c:v>
                </c:pt>
                <c:pt idx="181">
                  <c:v>5.8</c:v>
                </c:pt>
                <c:pt idx="182">
                  <c:v>5.5</c:v>
                </c:pt>
                <c:pt idx="183">
                  <c:v>5.4</c:v>
                </c:pt>
                <c:pt idx="184">
                  <c:v>5.4</c:v>
                </c:pt>
                <c:pt idx="185">
                  <c:v>5.4</c:v>
                </c:pt>
                <c:pt idx="186">
                  <c:v>5.0999999999999996</c:v>
                </c:pt>
                <c:pt idx="187">
                  <c:v>4.9000000000000004</c:v>
                </c:pt>
                <c:pt idx="188">
                  <c:v>5</c:v>
                </c:pt>
                <c:pt idx="189">
                  <c:v>4.8</c:v>
                </c:pt>
                <c:pt idx="190">
                  <c:v>4.4000000000000004</c:v>
                </c:pt>
                <c:pt idx="191">
                  <c:v>4.7</c:v>
                </c:pt>
                <c:pt idx="192">
                  <c:v>4.3</c:v>
                </c:pt>
                <c:pt idx="193">
                  <c:v>4.4000000000000004</c:v>
                </c:pt>
                <c:pt idx="194">
                  <c:v>4.3</c:v>
                </c:pt>
                <c:pt idx="195">
                  <c:v>4.4000000000000004</c:v>
                </c:pt>
                <c:pt idx="196">
                  <c:v>4.3</c:v>
                </c:pt>
                <c:pt idx="197">
                  <c:v>4.3</c:v>
                </c:pt>
                <c:pt idx="198">
                  <c:v>4.3</c:v>
                </c:pt>
                <c:pt idx="199">
                  <c:v>4.0999999999999996</c:v>
                </c:pt>
                <c:pt idx="200">
                  <c:v>4</c:v>
                </c:pt>
                <c:pt idx="201">
                  <c:v>4.0999999999999996</c:v>
                </c:pt>
              </c:numCache>
            </c:numRef>
          </c:val>
          <c:smooth val="0"/>
          <c:extLst>
            <c:ext xmlns:c16="http://schemas.microsoft.com/office/drawing/2014/chart" uri="{C3380CC4-5D6E-409C-BE32-E72D297353CC}">
              <c16:uniqueId val="{00000002-48D4-0241-B3B5-F05401602BA7}"/>
            </c:ext>
          </c:extLst>
        </c:ser>
        <c:ser>
          <c:idx val="3"/>
          <c:order val="3"/>
          <c:tx>
            <c:strRef>
              <c:f>Sheet1!$E$1</c:f>
              <c:strCache>
                <c:ptCount val="1"/>
                <c:pt idx="0">
                  <c:v>Average</c:v>
                </c:pt>
              </c:strCache>
            </c:strRef>
          </c:tx>
          <c:spPr>
            <a:ln w="28575" cap="rnd">
              <a:solidFill>
                <a:srgbClr val="FF0000"/>
              </a:solidFill>
              <a:round/>
            </a:ln>
            <a:effectLst/>
          </c:spPr>
          <c:marker>
            <c:symbol val="none"/>
          </c:marker>
          <c:cat>
            <c:numRef>
              <c:f>Sheet1!$A$2:$A$203</c:f>
              <c:numCache>
                <c:formatCode>m/d/yy</c:formatCode>
                <c:ptCount val="20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pt idx="112">
                  <c:v>42552</c:v>
                </c:pt>
                <c:pt idx="113">
                  <c:v>42583</c:v>
                </c:pt>
                <c:pt idx="114">
                  <c:v>42614</c:v>
                </c:pt>
                <c:pt idx="115">
                  <c:v>42644</c:v>
                </c:pt>
                <c:pt idx="116">
                  <c:v>42675</c:v>
                </c:pt>
                <c:pt idx="117">
                  <c:v>42705</c:v>
                </c:pt>
                <c:pt idx="118">
                  <c:v>42736</c:v>
                </c:pt>
                <c:pt idx="119">
                  <c:v>42767</c:v>
                </c:pt>
                <c:pt idx="120">
                  <c:v>42795</c:v>
                </c:pt>
                <c:pt idx="121">
                  <c:v>42826</c:v>
                </c:pt>
                <c:pt idx="122">
                  <c:v>42856</c:v>
                </c:pt>
                <c:pt idx="123">
                  <c:v>42887</c:v>
                </c:pt>
                <c:pt idx="124">
                  <c:v>42917</c:v>
                </c:pt>
                <c:pt idx="125">
                  <c:v>42948</c:v>
                </c:pt>
                <c:pt idx="126">
                  <c:v>42979</c:v>
                </c:pt>
                <c:pt idx="127">
                  <c:v>43009</c:v>
                </c:pt>
                <c:pt idx="128">
                  <c:v>43040</c:v>
                </c:pt>
                <c:pt idx="129">
                  <c:v>43070</c:v>
                </c:pt>
                <c:pt idx="130">
                  <c:v>43101</c:v>
                </c:pt>
                <c:pt idx="131">
                  <c:v>43132</c:v>
                </c:pt>
                <c:pt idx="132">
                  <c:v>43160</c:v>
                </c:pt>
                <c:pt idx="133">
                  <c:v>43191</c:v>
                </c:pt>
                <c:pt idx="134">
                  <c:v>43221</c:v>
                </c:pt>
                <c:pt idx="135">
                  <c:v>43252</c:v>
                </c:pt>
                <c:pt idx="136">
                  <c:v>43282</c:v>
                </c:pt>
                <c:pt idx="137">
                  <c:v>43313</c:v>
                </c:pt>
                <c:pt idx="138">
                  <c:v>43344</c:v>
                </c:pt>
                <c:pt idx="139">
                  <c:v>43374</c:v>
                </c:pt>
                <c:pt idx="140">
                  <c:v>43405</c:v>
                </c:pt>
                <c:pt idx="141">
                  <c:v>43435</c:v>
                </c:pt>
                <c:pt idx="142">
                  <c:v>43466</c:v>
                </c:pt>
                <c:pt idx="143">
                  <c:v>43497</c:v>
                </c:pt>
                <c:pt idx="144">
                  <c:v>43525</c:v>
                </c:pt>
                <c:pt idx="145">
                  <c:v>43556</c:v>
                </c:pt>
                <c:pt idx="146">
                  <c:v>43586</c:v>
                </c:pt>
                <c:pt idx="147">
                  <c:v>43617</c:v>
                </c:pt>
                <c:pt idx="148">
                  <c:v>43647</c:v>
                </c:pt>
                <c:pt idx="149">
                  <c:v>43678</c:v>
                </c:pt>
                <c:pt idx="150">
                  <c:v>43709</c:v>
                </c:pt>
                <c:pt idx="151">
                  <c:v>43739</c:v>
                </c:pt>
                <c:pt idx="152">
                  <c:v>43770</c:v>
                </c:pt>
                <c:pt idx="153">
                  <c:v>43800</c:v>
                </c:pt>
                <c:pt idx="154">
                  <c:v>43831</c:v>
                </c:pt>
                <c:pt idx="155">
                  <c:v>43862</c:v>
                </c:pt>
                <c:pt idx="156">
                  <c:v>43891</c:v>
                </c:pt>
                <c:pt idx="157">
                  <c:v>43922</c:v>
                </c:pt>
                <c:pt idx="158">
                  <c:v>43952</c:v>
                </c:pt>
                <c:pt idx="159">
                  <c:v>43983</c:v>
                </c:pt>
                <c:pt idx="160">
                  <c:v>44013</c:v>
                </c:pt>
                <c:pt idx="161">
                  <c:v>44044</c:v>
                </c:pt>
                <c:pt idx="162">
                  <c:v>44075</c:v>
                </c:pt>
                <c:pt idx="163">
                  <c:v>44105</c:v>
                </c:pt>
                <c:pt idx="164">
                  <c:v>44136</c:v>
                </c:pt>
                <c:pt idx="165">
                  <c:v>44166</c:v>
                </c:pt>
                <c:pt idx="166">
                  <c:v>44197</c:v>
                </c:pt>
                <c:pt idx="167">
                  <c:v>44228</c:v>
                </c:pt>
                <c:pt idx="168">
                  <c:v>44256</c:v>
                </c:pt>
                <c:pt idx="169">
                  <c:v>44287</c:v>
                </c:pt>
                <c:pt idx="170">
                  <c:v>44317</c:v>
                </c:pt>
                <c:pt idx="171">
                  <c:v>44348</c:v>
                </c:pt>
                <c:pt idx="172">
                  <c:v>44378</c:v>
                </c:pt>
                <c:pt idx="173">
                  <c:v>44409</c:v>
                </c:pt>
                <c:pt idx="174">
                  <c:v>44440</c:v>
                </c:pt>
                <c:pt idx="175">
                  <c:v>44470</c:v>
                </c:pt>
                <c:pt idx="176">
                  <c:v>44501</c:v>
                </c:pt>
                <c:pt idx="177">
                  <c:v>44531</c:v>
                </c:pt>
                <c:pt idx="178">
                  <c:v>44562</c:v>
                </c:pt>
                <c:pt idx="179">
                  <c:v>44593</c:v>
                </c:pt>
                <c:pt idx="180">
                  <c:v>44621</c:v>
                </c:pt>
                <c:pt idx="181">
                  <c:v>44652</c:v>
                </c:pt>
                <c:pt idx="182">
                  <c:v>44682</c:v>
                </c:pt>
                <c:pt idx="183">
                  <c:v>44713</c:v>
                </c:pt>
                <c:pt idx="184">
                  <c:v>44743</c:v>
                </c:pt>
                <c:pt idx="185">
                  <c:v>44774</c:v>
                </c:pt>
                <c:pt idx="186">
                  <c:v>44805</c:v>
                </c:pt>
                <c:pt idx="187">
                  <c:v>44835</c:v>
                </c:pt>
                <c:pt idx="188">
                  <c:v>44866</c:v>
                </c:pt>
                <c:pt idx="189">
                  <c:v>44896</c:v>
                </c:pt>
                <c:pt idx="190">
                  <c:v>44927</c:v>
                </c:pt>
                <c:pt idx="191">
                  <c:v>44958</c:v>
                </c:pt>
                <c:pt idx="192">
                  <c:v>44986</c:v>
                </c:pt>
                <c:pt idx="193">
                  <c:v>45017</c:v>
                </c:pt>
                <c:pt idx="194">
                  <c:v>45047</c:v>
                </c:pt>
                <c:pt idx="195">
                  <c:v>45078</c:v>
                </c:pt>
                <c:pt idx="196">
                  <c:v>45108</c:v>
                </c:pt>
                <c:pt idx="197">
                  <c:v>45139</c:v>
                </c:pt>
                <c:pt idx="198">
                  <c:v>45170</c:v>
                </c:pt>
                <c:pt idx="199">
                  <c:v>45200</c:v>
                </c:pt>
                <c:pt idx="200">
                  <c:v>45231</c:v>
                </c:pt>
                <c:pt idx="201">
                  <c:v>45261</c:v>
                </c:pt>
              </c:numCache>
            </c:numRef>
          </c:cat>
          <c:val>
            <c:numRef>
              <c:f>Sheet1!$E$2:$E$203</c:f>
              <c:numCache>
                <c:formatCode>0.0</c:formatCode>
                <c:ptCount val="202"/>
                <c:pt idx="0">
                  <c:v>3.0311881188118797</c:v>
                </c:pt>
                <c:pt idx="1">
                  <c:v>3.0311881188118797</c:v>
                </c:pt>
                <c:pt idx="2">
                  <c:v>3.0311881188118797</c:v>
                </c:pt>
                <c:pt idx="3">
                  <c:v>3.0311881188118797</c:v>
                </c:pt>
                <c:pt idx="4">
                  <c:v>3.0311881188118797</c:v>
                </c:pt>
                <c:pt idx="5">
                  <c:v>3.0311881188118797</c:v>
                </c:pt>
                <c:pt idx="6">
                  <c:v>3.0311881188118797</c:v>
                </c:pt>
                <c:pt idx="7">
                  <c:v>3.0311881188118797</c:v>
                </c:pt>
                <c:pt idx="8">
                  <c:v>3.0311881188118797</c:v>
                </c:pt>
                <c:pt idx="9">
                  <c:v>3.0311881188118797</c:v>
                </c:pt>
                <c:pt idx="10">
                  <c:v>3.0311881188118797</c:v>
                </c:pt>
                <c:pt idx="11">
                  <c:v>3.0311881188118797</c:v>
                </c:pt>
                <c:pt idx="12">
                  <c:v>3.0311881188118797</c:v>
                </c:pt>
                <c:pt idx="13">
                  <c:v>3.0311881188118797</c:v>
                </c:pt>
                <c:pt idx="14">
                  <c:v>3.0311881188118797</c:v>
                </c:pt>
                <c:pt idx="15">
                  <c:v>3.0311881188118797</c:v>
                </c:pt>
                <c:pt idx="16">
                  <c:v>3.0311881188118797</c:v>
                </c:pt>
                <c:pt idx="17">
                  <c:v>3.0311881188118797</c:v>
                </c:pt>
                <c:pt idx="18">
                  <c:v>3.0311881188118797</c:v>
                </c:pt>
                <c:pt idx="19">
                  <c:v>3.0311881188118797</c:v>
                </c:pt>
                <c:pt idx="20">
                  <c:v>3.0311881188118797</c:v>
                </c:pt>
                <c:pt idx="21">
                  <c:v>3.0311881188118797</c:v>
                </c:pt>
                <c:pt idx="22">
                  <c:v>3.0311881188118797</c:v>
                </c:pt>
                <c:pt idx="23">
                  <c:v>3.0311881188118797</c:v>
                </c:pt>
                <c:pt idx="24">
                  <c:v>3.0311881188118797</c:v>
                </c:pt>
                <c:pt idx="25">
                  <c:v>3.0311881188118797</c:v>
                </c:pt>
                <c:pt idx="26">
                  <c:v>3.0311881188118797</c:v>
                </c:pt>
                <c:pt idx="27">
                  <c:v>3.0311881188118797</c:v>
                </c:pt>
                <c:pt idx="28">
                  <c:v>3.0311881188118797</c:v>
                </c:pt>
                <c:pt idx="29">
                  <c:v>3.0311881188118797</c:v>
                </c:pt>
                <c:pt idx="30">
                  <c:v>3.0311881188118797</c:v>
                </c:pt>
                <c:pt idx="31">
                  <c:v>3.0311881188118797</c:v>
                </c:pt>
                <c:pt idx="32">
                  <c:v>3.0311881188118797</c:v>
                </c:pt>
                <c:pt idx="33">
                  <c:v>3.0311881188118797</c:v>
                </c:pt>
                <c:pt idx="34">
                  <c:v>3.0311881188118797</c:v>
                </c:pt>
                <c:pt idx="35">
                  <c:v>3.0311881188118797</c:v>
                </c:pt>
                <c:pt idx="36">
                  <c:v>3.0311881188118797</c:v>
                </c:pt>
                <c:pt idx="37">
                  <c:v>3.0311881188118797</c:v>
                </c:pt>
                <c:pt idx="38">
                  <c:v>3.0311881188118797</c:v>
                </c:pt>
                <c:pt idx="39">
                  <c:v>3.0311881188118797</c:v>
                </c:pt>
                <c:pt idx="40">
                  <c:v>3.0311881188118797</c:v>
                </c:pt>
                <c:pt idx="41">
                  <c:v>3.0311881188118797</c:v>
                </c:pt>
                <c:pt idx="42">
                  <c:v>3.0311881188118797</c:v>
                </c:pt>
                <c:pt idx="43">
                  <c:v>3.0311881188118797</c:v>
                </c:pt>
                <c:pt idx="44">
                  <c:v>3.0311881188118797</c:v>
                </c:pt>
                <c:pt idx="45">
                  <c:v>3.0311881188118797</c:v>
                </c:pt>
                <c:pt idx="46">
                  <c:v>3.0311881188118797</c:v>
                </c:pt>
                <c:pt idx="47">
                  <c:v>3.0311881188118797</c:v>
                </c:pt>
                <c:pt idx="48">
                  <c:v>3.0311881188118797</c:v>
                </c:pt>
                <c:pt idx="49">
                  <c:v>3.0311881188118797</c:v>
                </c:pt>
                <c:pt idx="50">
                  <c:v>3.0311881188118797</c:v>
                </c:pt>
                <c:pt idx="51">
                  <c:v>3.0311881188118797</c:v>
                </c:pt>
                <c:pt idx="52">
                  <c:v>3.0311881188118797</c:v>
                </c:pt>
                <c:pt idx="53">
                  <c:v>3.0311881188118797</c:v>
                </c:pt>
                <c:pt idx="54">
                  <c:v>3.0311881188118797</c:v>
                </c:pt>
                <c:pt idx="55">
                  <c:v>3.0311881188118797</c:v>
                </c:pt>
                <c:pt idx="56">
                  <c:v>3.0311881188118797</c:v>
                </c:pt>
                <c:pt idx="57">
                  <c:v>3.0311881188118797</c:v>
                </c:pt>
                <c:pt idx="58">
                  <c:v>3.0311881188118797</c:v>
                </c:pt>
                <c:pt idx="59">
                  <c:v>3.0311881188118797</c:v>
                </c:pt>
                <c:pt idx="60">
                  <c:v>3.0311881188118797</c:v>
                </c:pt>
                <c:pt idx="61">
                  <c:v>3.0311881188118797</c:v>
                </c:pt>
                <c:pt idx="62">
                  <c:v>3.0311881188118797</c:v>
                </c:pt>
                <c:pt idx="63">
                  <c:v>3.0311881188118797</c:v>
                </c:pt>
                <c:pt idx="64">
                  <c:v>3.0311881188118797</c:v>
                </c:pt>
                <c:pt idx="65">
                  <c:v>3.0311881188118797</c:v>
                </c:pt>
                <c:pt idx="66">
                  <c:v>3.0311881188118797</c:v>
                </c:pt>
                <c:pt idx="67">
                  <c:v>3.0311881188118797</c:v>
                </c:pt>
                <c:pt idx="68">
                  <c:v>3.0311881188118797</c:v>
                </c:pt>
                <c:pt idx="69">
                  <c:v>3.0311881188118797</c:v>
                </c:pt>
                <c:pt idx="70">
                  <c:v>3.0311881188118797</c:v>
                </c:pt>
                <c:pt idx="71">
                  <c:v>3.0311881188118797</c:v>
                </c:pt>
                <c:pt idx="72">
                  <c:v>3.0311881188118797</c:v>
                </c:pt>
                <c:pt idx="73">
                  <c:v>3.0311881188118797</c:v>
                </c:pt>
                <c:pt idx="74">
                  <c:v>3.0311881188118797</c:v>
                </c:pt>
                <c:pt idx="75">
                  <c:v>3.0311881188118797</c:v>
                </c:pt>
                <c:pt idx="76">
                  <c:v>3.0311881188118797</c:v>
                </c:pt>
                <c:pt idx="77">
                  <c:v>3.0311881188118797</c:v>
                </c:pt>
                <c:pt idx="78">
                  <c:v>3.0311881188118797</c:v>
                </c:pt>
                <c:pt idx="79">
                  <c:v>3.0311881188118797</c:v>
                </c:pt>
                <c:pt idx="80">
                  <c:v>3.0311881188118797</c:v>
                </c:pt>
                <c:pt idx="81">
                  <c:v>3.0311881188118797</c:v>
                </c:pt>
                <c:pt idx="82">
                  <c:v>3.0311881188118797</c:v>
                </c:pt>
                <c:pt idx="83">
                  <c:v>3.0311881188118797</c:v>
                </c:pt>
                <c:pt idx="84">
                  <c:v>3.0311881188118797</c:v>
                </c:pt>
                <c:pt idx="85">
                  <c:v>3.0311881188118797</c:v>
                </c:pt>
                <c:pt idx="86">
                  <c:v>3.0311881188118797</c:v>
                </c:pt>
                <c:pt idx="87">
                  <c:v>3.0311881188118797</c:v>
                </c:pt>
                <c:pt idx="88">
                  <c:v>3.0311881188118797</c:v>
                </c:pt>
                <c:pt idx="89">
                  <c:v>3.0311881188118797</c:v>
                </c:pt>
                <c:pt idx="90">
                  <c:v>3.0311881188118797</c:v>
                </c:pt>
                <c:pt idx="91">
                  <c:v>3.0311881188118797</c:v>
                </c:pt>
                <c:pt idx="92">
                  <c:v>3.0311881188118797</c:v>
                </c:pt>
                <c:pt idx="93">
                  <c:v>3.0311881188118797</c:v>
                </c:pt>
                <c:pt idx="94">
                  <c:v>3.0311881188118797</c:v>
                </c:pt>
                <c:pt idx="95">
                  <c:v>3.0311881188118797</c:v>
                </c:pt>
                <c:pt idx="96">
                  <c:v>3.0311881188118797</c:v>
                </c:pt>
                <c:pt idx="97">
                  <c:v>3.0311881188118797</c:v>
                </c:pt>
                <c:pt idx="98">
                  <c:v>3.0311881188118797</c:v>
                </c:pt>
                <c:pt idx="99">
                  <c:v>3.0311881188118797</c:v>
                </c:pt>
                <c:pt idx="100">
                  <c:v>3.0311881188118797</c:v>
                </c:pt>
                <c:pt idx="101">
                  <c:v>3.0311881188118797</c:v>
                </c:pt>
                <c:pt idx="102">
                  <c:v>3.0311881188118797</c:v>
                </c:pt>
                <c:pt idx="103">
                  <c:v>3.0311881188118797</c:v>
                </c:pt>
                <c:pt idx="104">
                  <c:v>3.0311881188118797</c:v>
                </c:pt>
                <c:pt idx="105">
                  <c:v>3.0311881188118797</c:v>
                </c:pt>
                <c:pt idx="106">
                  <c:v>3.0311881188118797</c:v>
                </c:pt>
                <c:pt idx="107">
                  <c:v>3.0311881188118797</c:v>
                </c:pt>
                <c:pt idx="108">
                  <c:v>3.0311881188118797</c:v>
                </c:pt>
                <c:pt idx="109">
                  <c:v>3.0311881188118797</c:v>
                </c:pt>
                <c:pt idx="110">
                  <c:v>3.0311881188118797</c:v>
                </c:pt>
                <c:pt idx="111">
                  <c:v>3.0311881188118797</c:v>
                </c:pt>
                <c:pt idx="112">
                  <c:v>3.0311881188118797</c:v>
                </c:pt>
                <c:pt idx="113">
                  <c:v>3.0311881188118797</c:v>
                </c:pt>
                <c:pt idx="114">
                  <c:v>3.0311881188118797</c:v>
                </c:pt>
                <c:pt idx="115">
                  <c:v>3.0311881188118797</c:v>
                </c:pt>
                <c:pt idx="116">
                  <c:v>3.0311881188118797</c:v>
                </c:pt>
                <c:pt idx="117">
                  <c:v>3.0311881188118797</c:v>
                </c:pt>
                <c:pt idx="118">
                  <c:v>3.0311881188118797</c:v>
                </c:pt>
                <c:pt idx="119">
                  <c:v>3.0311881188118797</c:v>
                </c:pt>
                <c:pt idx="120">
                  <c:v>3.0311881188118797</c:v>
                </c:pt>
                <c:pt idx="121">
                  <c:v>3.0311881188118797</c:v>
                </c:pt>
                <c:pt idx="122">
                  <c:v>3.0311881188118797</c:v>
                </c:pt>
                <c:pt idx="123">
                  <c:v>3.0311881188118797</c:v>
                </c:pt>
                <c:pt idx="124">
                  <c:v>3.0311881188118797</c:v>
                </c:pt>
                <c:pt idx="125">
                  <c:v>3.0311881188118797</c:v>
                </c:pt>
                <c:pt idx="126">
                  <c:v>3.0311881188118797</c:v>
                </c:pt>
                <c:pt idx="127">
                  <c:v>3.0311881188118797</c:v>
                </c:pt>
                <c:pt idx="128">
                  <c:v>3.0311881188118797</c:v>
                </c:pt>
                <c:pt idx="129">
                  <c:v>3.0311881188118797</c:v>
                </c:pt>
                <c:pt idx="130">
                  <c:v>3.0311881188118797</c:v>
                </c:pt>
                <c:pt idx="131">
                  <c:v>3.0311881188118797</c:v>
                </c:pt>
                <c:pt idx="132">
                  <c:v>3.0311881188118797</c:v>
                </c:pt>
                <c:pt idx="133">
                  <c:v>3.0311881188118797</c:v>
                </c:pt>
                <c:pt idx="134">
                  <c:v>3.0311881188118797</c:v>
                </c:pt>
                <c:pt idx="135">
                  <c:v>3.0311881188118797</c:v>
                </c:pt>
                <c:pt idx="136">
                  <c:v>3.0311881188118797</c:v>
                </c:pt>
                <c:pt idx="137">
                  <c:v>3.0311881188118797</c:v>
                </c:pt>
                <c:pt idx="138">
                  <c:v>3.0311881188118797</c:v>
                </c:pt>
                <c:pt idx="139">
                  <c:v>3.0311881188118797</c:v>
                </c:pt>
                <c:pt idx="140">
                  <c:v>3.0311881188118797</c:v>
                </c:pt>
                <c:pt idx="141">
                  <c:v>3.0311881188118797</c:v>
                </c:pt>
                <c:pt idx="142">
                  <c:v>3.0311881188118797</c:v>
                </c:pt>
                <c:pt idx="143">
                  <c:v>3.0311881188118797</c:v>
                </c:pt>
                <c:pt idx="144">
                  <c:v>3.0311881188118797</c:v>
                </c:pt>
                <c:pt idx="145">
                  <c:v>3.0311881188118797</c:v>
                </c:pt>
                <c:pt idx="146">
                  <c:v>3.0311881188118797</c:v>
                </c:pt>
                <c:pt idx="147">
                  <c:v>3.0311881188118797</c:v>
                </c:pt>
                <c:pt idx="148">
                  <c:v>3.0311881188118797</c:v>
                </c:pt>
                <c:pt idx="149">
                  <c:v>3.0311881188118797</c:v>
                </c:pt>
                <c:pt idx="150">
                  <c:v>3.0311881188118797</c:v>
                </c:pt>
                <c:pt idx="151">
                  <c:v>3.0311881188118797</c:v>
                </c:pt>
                <c:pt idx="152">
                  <c:v>3.0311881188118797</c:v>
                </c:pt>
                <c:pt idx="153">
                  <c:v>3.0311881188118797</c:v>
                </c:pt>
                <c:pt idx="154">
                  <c:v>3.0311881188118797</c:v>
                </c:pt>
                <c:pt idx="155">
                  <c:v>3.0311881188118797</c:v>
                </c:pt>
                <c:pt idx="156">
                  <c:v>3.0311881188118797</c:v>
                </c:pt>
                <c:pt idx="157">
                  <c:v>3.0311881188118797</c:v>
                </c:pt>
                <c:pt idx="158">
                  <c:v>3.0311881188118797</c:v>
                </c:pt>
                <c:pt idx="159">
                  <c:v>3.0311881188118797</c:v>
                </c:pt>
                <c:pt idx="160">
                  <c:v>3.0311881188118797</c:v>
                </c:pt>
                <c:pt idx="161">
                  <c:v>3.0311881188118797</c:v>
                </c:pt>
                <c:pt idx="162">
                  <c:v>3.0311881188118797</c:v>
                </c:pt>
                <c:pt idx="163">
                  <c:v>3.0311881188118797</c:v>
                </c:pt>
                <c:pt idx="164">
                  <c:v>3.0311881188118797</c:v>
                </c:pt>
                <c:pt idx="165">
                  <c:v>3.0311881188118797</c:v>
                </c:pt>
                <c:pt idx="166">
                  <c:v>3.0311881188118797</c:v>
                </c:pt>
                <c:pt idx="167">
                  <c:v>3.0311881188118797</c:v>
                </c:pt>
                <c:pt idx="168">
                  <c:v>3.0311881188118797</c:v>
                </c:pt>
                <c:pt idx="169">
                  <c:v>3.0311881188118797</c:v>
                </c:pt>
                <c:pt idx="170">
                  <c:v>3.0311881188118797</c:v>
                </c:pt>
                <c:pt idx="171">
                  <c:v>3.0311881188118797</c:v>
                </c:pt>
                <c:pt idx="172">
                  <c:v>3.0311881188118797</c:v>
                </c:pt>
                <c:pt idx="173">
                  <c:v>3.0311881188118797</c:v>
                </c:pt>
                <c:pt idx="174">
                  <c:v>3.0311881188118797</c:v>
                </c:pt>
                <c:pt idx="175">
                  <c:v>3.0311881188118797</c:v>
                </c:pt>
                <c:pt idx="176">
                  <c:v>3.0311881188118797</c:v>
                </c:pt>
                <c:pt idx="177">
                  <c:v>3.0311881188118797</c:v>
                </c:pt>
                <c:pt idx="178">
                  <c:v>3.0311881188118797</c:v>
                </c:pt>
                <c:pt idx="179">
                  <c:v>3.0311881188118797</c:v>
                </c:pt>
                <c:pt idx="180">
                  <c:v>3.0311881188118797</c:v>
                </c:pt>
                <c:pt idx="181">
                  <c:v>3.0311881188118797</c:v>
                </c:pt>
                <c:pt idx="182">
                  <c:v>3.0311881188118797</c:v>
                </c:pt>
                <c:pt idx="183">
                  <c:v>3.0311881188118797</c:v>
                </c:pt>
                <c:pt idx="184">
                  <c:v>3.0311881188118797</c:v>
                </c:pt>
                <c:pt idx="185">
                  <c:v>3.0311881188118797</c:v>
                </c:pt>
                <c:pt idx="186">
                  <c:v>3.0311881188118797</c:v>
                </c:pt>
                <c:pt idx="187">
                  <c:v>3.0311881188118797</c:v>
                </c:pt>
                <c:pt idx="188">
                  <c:v>3.0311881188118797</c:v>
                </c:pt>
                <c:pt idx="189">
                  <c:v>3.0311881188118797</c:v>
                </c:pt>
                <c:pt idx="190">
                  <c:v>3.0311881188118797</c:v>
                </c:pt>
                <c:pt idx="191">
                  <c:v>3.0311881188118797</c:v>
                </c:pt>
                <c:pt idx="192">
                  <c:v>3.0311881188118797</c:v>
                </c:pt>
                <c:pt idx="193">
                  <c:v>3.0311881188118797</c:v>
                </c:pt>
                <c:pt idx="194">
                  <c:v>3.0311881188118797</c:v>
                </c:pt>
                <c:pt idx="195">
                  <c:v>3.0311881188118797</c:v>
                </c:pt>
                <c:pt idx="196">
                  <c:v>3.0311881188118797</c:v>
                </c:pt>
                <c:pt idx="197">
                  <c:v>3.0311881188118797</c:v>
                </c:pt>
                <c:pt idx="198">
                  <c:v>3.0311881188118797</c:v>
                </c:pt>
                <c:pt idx="199">
                  <c:v>3.0311881188118797</c:v>
                </c:pt>
                <c:pt idx="200">
                  <c:v>3.0311881188118797</c:v>
                </c:pt>
                <c:pt idx="201">
                  <c:v>3.0311881188118797</c:v>
                </c:pt>
              </c:numCache>
            </c:numRef>
          </c:val>
          <c:smooth val="0"/>
          <c:extLst>
            <c:ext xmlns:c16="http://schemas.microsoft.com/office/drawing/2014/chart" uri="{C3380CC4-5D6E-409C-BE32-E72D297353CC}">
              <c16:uniqueId val="{00000003-48D4-0241-B3B5-F05401602BA7}"/>
            </c:ext>
          </c:extLst>
        </c:ser>
        <c:dLbls>
          <c:showLegendKey val="0"/>
          <c:showVal val="0"/>
          <c:showCatName val="0"/>
          <c:showSerName val="0"/>
          <c:showPercent val="0"/>
          <c:showBubbleSize val="0"/>
        </c:dLbls>
        <c:marker val="1"/>
        <c:smooth val="0"/>
        <c:axId val="1752251823"/>
        <c:axId val="2111743519"/>
      </c:lineChart>
      <c:dateAx>
        <c:axId val="1752251823"/>
        <c:scaling>
          <c:orientation val="minMax"/>
        </c:scaling>
        <c:delete val="0"/>
        <c:axPos val="b"/>
        <c:numFmt formatCode="yyyy" sourceLinked="0"/>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11743519"/>
        <c:crosses val="autoZero"/>
        <c:auto val="1"/>
        <c:lblOffset val="100"/>
        <c:baseTimeUnit val="months"/>
        <c:majorUnit val="2"/>
        <c:majorTimeUnit val="years"/>
      </c:dateAx>
      <c:valAx>
        <c:axId val="2111743519"/>
        <c:scaling>
          <c:orientation val="minMax"/>
          <c:max val="1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a:solidFill>
                      <a:schemeClr val="tx1"/>
                    </a:solidFill>
                  </a:rPr>
                  <a:t>12-Month</a:t>
                </a:r>
                <a:r>
                  <a:rPr lang="en-US" sz="1600" baseline="0">
                    <a:solidFill>
                      <a:schemeClr val="tx1"/>
                    </a:solidFill>
                  </a:rPr>
                  <a:t> Percent Change</a:t>
                </a:r>
                <a:endParaRPr lang="en-US" sz="1600">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5225182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2"/>
          <c:order val="2"/>
          <c:tx>
            <c:strRef>
              <c:f>Sheet1!$D$1</c:f>
              <c:strCache>
                <c:ptCount val="1"/>
                <c:pt idx="0">
                  <c:v>Column1</c:v>
                </c:pt>
              </c:strCache>
            </c:strRef>
          </c:tx>
          <c:spPr>
            <a:solidFill>
              <a:schemeClr val="tx1">
                <a:alpha val="20000"/>
              </a:schemeClr>
            </a:solidFill>
            <a:ln>
              <a:noFill/>
            </a:ln>
            <a:effectLst/>
          </c:spPr>
          <c:cat>
            <c:numRef>
              <c:f>Sheet1!$A$2:$A$60</c:f>
              <c:numCache>
                <c:formatCode>m/d/yy</c:formatCode>
                <c:ptCount val="5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Sheet1!$D$2:$D$60</c:f>
              <c:numCache>
                <c:formatCode>General</c:formatCode>
                <c:ptCount val="59"/>
                <c:pt idx="13">
                  <c:v>12</c:v>
                </c:pt>
                <c:pt idx="14">
                  <c:v>12</c:v>
                </c:pt>
                <c:pt idx="15">
                  <c:v>12</c:v>
                </c:pt>
              </c:numCache>
            </c:numRef>
          </c:val>
          <c:extLst>
            <c:ext xmlns:c16="http://schemas.microsoft.com/office/drawing/2014/chart" uri="{C3380CC4-5D6E-409C-BE32-E72D297353CC}">
              <c16:uniqueId val="{00000001-4858-824C-9185-33C902971074}"/>
            </c:ext>
          </c:extLst>
        </c:ser>
        <c:dLbls>
          <c:showLegendKey val="0"/>
          <c:showVal val="0"/>
          <c:showCatName val="0"/>
          <c:showSerName val="0"/>
          <c:showPercent val="0"/>
          <c:showBubbleSize val="0"/>
        </c:dLbls>
        <c:axId val="1474932016"/>
        <c:axId val="1474830800"/>
      </c:areaChart>
      <c:lineChart>
        <c:grouping val="standard"/>
        <c:varyColors val="0"/>
        <c:ser>
          <c:idx val="0"/>
          <c:order val="0"/>
          <c:tx>
            <c:strRef>
              <c:f>Sheet1!$B$1</c:f>
              <c:strCache>
                <c:ptCount val="1"/>
                <c:pt idx="0">
                  <c:v>US CPI</c:v>
                </c:pt>
              </c:strCache>
            </c:strRef>
          </c:tx>
          <c:spPr>
            <a:ln w="28575" cap="rnd">
              <a:solidFill>
                <a:srgbClr val="65A002"/>
              </a:solidFill>
              <a:round/>
            </a:ln>
            <a:effectLst/>
          </c:spPr>
          <c:marker>
            <c:symbol val="none"/>
          </c:marker>
          <c:cat>
            <c:numRef>
              <c:f>Sheet1!$A$2:$A$60</c:f>
              <c:numCache>
                <c:formatCode>m/d/yy</c:formatCode>
                <c:ptCount val="5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Sheet1!$B$2:$B$60</c:f>
              <c:numCache>
                <c:formatCode>General</c:formatCode>
                <c:ptCount val="59"/>
                <c:pt idx="0">
                  <c:v>1.5007073500096446</c:v>
                </c:pt>
                <c:pt idx="1">
                  <c:v>1.4855195911414043</c:v>
                </c:pt>
                <c:pt idx="2">
                  <c:v>1.8772076836411911</c:v>
                </c:pt>
                <c:pt idx="3">
                  <c:v>1.9947430958124901</c:v>
                </c:pt>
                <c:pt idx="4">
                  <c:v>1.8061761889562877</c:v>
                </c:pt>
                <c:pt idx="5">
                  <c:v>1.6824855877950018</c:v>
                </c:pt>
                <c:pt idx="6">
                  <c:v>1.8311449726024165</c:v>
                </c:pt>
                <c:pt idx="7">
                  <c:v>1.7423234949683231</c:v>
                </c:pt>
                <c:pt idx="8">
                  <c:v>1.7172690189922513</c:v>
                </c:pt>
                <c:pt idx="9">
                  <c:v>1.7612361884190353</c:v>
                </c:pt>
                <c:pt idx="10">
                  <c:v>2.0430456499196614</c:v>
                </c:pt>
                <c:pt idx="11">
                  <c:v>2.2920764843481045</c:v>
                </c:pt>
                <c:pt idx="12">
                  <c:v>2.4826766976836279</c:v>
                </c:pt>
                <c:pt idx="13">
                  <c:v>2.3181044391166861</c:v>
                </c:pt>
                <c:pt idx="14">
                  <c:v>1.5183297585548594</c:v>
                </c:pt>
                <c:pt idx="15">
                  <c:v>0.37616251475818263</c:v>
                </c:pt>
                <c:pt idx="16">
                  <c:v>0.23553202412538443</c:v>
                </c:pt>
                <c:pt idx="17">
                  <c:v>0.70946977705734771</c:v>
                </c:pt>
                <c:pt idx="18">
                  <c:v>1.0293376860207815</c:v>
                </c:pt>
                <c:pt idx="19">
                  <c:v>1.3</c:v>
                </c:pt>
                <c:pt idx="20">
                  <c:v>1.4</c:v>
                </c:pt>
                <c:pt idx="21">
                  <c:v>1.2</c:v>
                </c:pt>
                <c:pt idx="22">
                  <c:v>1.2</c:v>
                </c:pt>
                <c:pt idx="23">
                  <c:v>1.2</c:v>
                </c:pt>
                <c:pt idx="24">
                  <c:v>1.4</c:v>
                </c:pt>
                <c:pt idx="25">
                  <c:v>1.7</c:v>
                </c:pt>
                <c:pt idx="26">
                  <c:v>2.6</c:v>
                </c:pt>
                <c:pt idx="27">
                  <c:v>4.2</c:v>
                </c:pt>
                <c:pt idx="28">
                  <c:v>4.9000000000000004</c:v>
                </c:pt>
                <c:pt idx="29">
                  <c:v>5.4</c:v>
                </c:pt>
                <c:pt idx="30">
                  <c:v>5.4</c:v>
                </c:pt>
                <c:pt idx="31">
                  <c:v>5.3</c:v>
                </c:pt>
                <c:pt idx="32">
                  <c:v>5.4</c:v>
                </c:pt>
                <c:pt idx="33">
                  <c:v>6.2</c:v>
                </c:pt>
                <c:pt idx="34">
                  <c:v>6.8</c:v>
                </c:pt>
                <c:pt idx="35">
                  <c:v>7</c:v>
                </c:pt>
                <c:pt idx="36">
                  <c:v>7.5</c:v>
                </c:pt>
                <c:pt idx="37">
                  <c:v>7.9</c:v>
                </c:pt>
                <c:pt idx="38">
                  <c:v>8.5</c:v>
                </c:pt>
                <c:pt idx="39">
                  <c:v>8.3000000000000007</c:v>
                </c:pt>
                <c:pt idx="40">
                  <c:v>8.6</c:v>
                </c:pt>
                <c:pt idx="41">
                  <c:v>9.1</c:v>
                </c:pt>
                <c:pt idx="42">
                  <c:v>8.5</c:v>
                </c:pt>
                <c:pt idx="43">
                  <c:v>8.3000000000000007</c:v>
                </c:pt>
                <c:pt idx="44">
                  <c:v>8.1999999999999993</c:v>
                </c:pt>
                <c:pt idx="45">
                  <c:v>7.7</c:v>
                </c:pt>
                <c:pt idx="46">
                  <c:v>7.1</c:v>
                </c:pt>
                <c:pt idx="47">
                  <c:v>6.5</c:v>
                </c:pt>
                <c:pt idx="48">
                  <c:v>6.4</c:v>
                </c:pt>
                <c:pt idx="49">
                  <c:v>6</c:v>
                </c:pt>
                <c:pt idx="50">
                  <c:v>5</c:v>
                </c:pt>
                <c:pt idx="51">
                  <c:v>4.9000000000000004</c:v>
                </c:pt>
                <c:pt idx="52">
                  <c:v>4</c:v>
                </c:pt>
                <c:pt idx="53">
                  <c:v>3</c:v>
                </c:pt>
                <c:pt idx="54">
                  <c:v>3.2</c:v>
                </c:pt>
                <c:pt idx="55">
                  <c:v>3.7</c:v>
                </c:pt>
                <c:pt idx="56">
                  <c:v>3.7</c:v>
                </c:pt>
                <c:pt idx="57">
                  <c:v>3.2</c:v>
                </c:pt>
                <c:pt idx="58">
                  <c:v>3.1</c:v>
                </c:pt>
              </c:numCache>
            </c:numRef>
          </c:val>
          <c:smooth val="0"/>
          <c:extLst>
            <c:ext xmlns:c16="http://schemas.microsoft.com/office/drawing/2014/chart" uri="{C3380CC4-5D6E-409C-BE32-E72D297353CC}">
              <c16:uniqueId val="{00000000-3023-CE48-AD03-4DBFEC4FCFA1}"/>
            </c:ext>
          </c:extLst>
        </c:ser>
        <c:ser>
          <c:idx val="1"/>
          <c:order val="1"/>
          <c:tx>
            <c:strRef>
              <c:f>Sheet1!$C$1</c:f>
              <c:strCache>
                <c:ptCount val="1"/>
                <c:pt idx="0">
                  <c:v>Mountain CPI</c:v>
                </c:pt>
              </c:strCache>
            </c:strRef>
          </c:tx>
          <c:spPr>
            <a:ln w="28575" cap="rnd">
              <a:solidFill>
                <a:srgbClr val="005195"/>
              </a:solidFill>
              <a:round/>
            </a:ln>
            <a:effectLst/>
          </c:spPr>
          <c:marker>
            <c:symbol val="none"/>
          </c:marker>
          <c:cat>
            <c:numRef>
              <c:f>Sheet1!$A$2:$A$60</c:f>
              <c:numCache>
                <c:formatCode>m/d/yy</c:formatCode>
                <c:ptCount val="5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Sheet1!$C$2:$C$60</c:f>
              <c:numCache>
                <c:formatCode>General</c:formatCode>
                <c:ptCount val="59"/>
                <c:pt idx="0">
                  <c:v>2.2548531607765154</c:v>
                </c:pt>
                <c:pt idx="1">
                  <c:v>1.7640354789158152</c:v>
                </c:pt>
                <c:pt idx="2">
                  <c:v>2.1176726352820197</c:v>
                </c:pt>
                <c:pt idx="3">
                  <c:v>2.2495088408644559</c:v>
                </c:pt>
                <c:pt idx="4">
                  <c:v>2.4888533322926509</c:v>
                </c:pt>
                <c:pt idx="5">
                  <c:v>2.4698577931128618</c:v>
                </c:pt>
                <c:pt idx="6">
                  <c:v>2.5846502230334689</c:v>
                </c:pt>
                <c:pt idx="7">
                  <c:v>2.9164389977363259</c:v>
                </c:pt>
                <c:pt idx="8">
                  <c:v>2.9276738123954482</c:v>
                </c:pt>
                <c:pt idx="9">
                  <c:v>3.1912417818978689</c:v>
                </c:pt>
                <c:pt idx="10">
                  <c:v>3.2210166728130263</c:v>
                </c:pt>
                <c:pt idx="11">
                  <c:v>3.3200621479898995</c:v>
                </c:pt>
                <c:pt idx="12">
                  <c:v>3.7706274643430682</c:v>
                </c:pt>
                <c:pt idx="13">
                  <c:v>3.9616302283683069</c:v>
                </c:pt>
                <c:pt idx="14">
                  <c:v>3.1759548669911597</c:v>
                </c:pt>
                <c:pt idx="15">
                  <c:v>1.3</c:v>
                </c:pt>
                <c:pt idx="16">
                  <c:v>0.8</c:v>
                </c:pt>
                <c:pt idx="17">
                  <c:v>1.2</c:v>
                </c:pt>
                <c:pt idx="18">
                  <c:v>1.7</c:v>
                </c:pt>
                <c:pt idx="19">
                  <c:v>1.9</c:v>
                </c:pt>
                <c:pt idx="20">
                  <c:v>1.6</c:v>
                </c:pt>
                <c:pt idx="21">
                  <c:v>1.2</c:v>
                </c:pt>
                <c:pt idx="22">
                  <c:v>1.4</c:v>
                </c:pt>
                <c:pt idx="23">
                  <c:v>1.5</c:v>
                </c:pt>
                <c:pt idx="24">
                  <c:v>1.4</c:v>
                </c:pt>
                <c:pt idx="25">
                  <c:v>1.6</c:v>
                </c:pt>
                <c:pt idx="26">
                  <c:v>2.4</c:v>
                </c:pt>
                <c:pt idx="27">
                  <c:v>3.9</c:v>
                </c:pt>
                <c:pt idx="28">
                  <c:v>4.7</c:v>
                </c:pt>
                <c:pt idx="29">
                  <c:v>5.0999999999999996</c:v>
                </c:pt>
                <c:pt idx="30">
                  <c:v>5.2</c:v>
                </c:pt>
                <c:pt idx="31">
                  <c:v>5.7</c:v>
                </c:pt>
                <c:pt idx="32">
                  <c:v>6</c:v>
                </c:pt>
                <c:pt idx="33">
                  <c:v>7</c:v>
                </c:pt>
                <c:pt idx="34">
                  <c:v>7.7</c:v>
                </c:pt>
                <c:pt idx="35">
                  <c:v>8.6</c:v>
                </c:pt>
                <c:pt idx="36">
                  <c:v>9</c:v>
                </c:pt>
                <c:pt idx="37">
                  <c:v>9.6999999999999993</c:v>
                </c:pt>
                <c:pt idx="38">
                  <c:v>10.4</c:v>
                </c:pt>
                <c:pt idx="39">
                  <c:v>9.8000000000000007</c:v>
                </c:pt>
                <c:pt idx="40">
                  <c:v>9.4</c:v>
                </c:pt>
                <c:pt idx="41">
                  <c:v>9.9</c:v>
                </c:pt>
                <c:pt idx="42">
                  <c:v>9.6</c:v>
                </c:pt>
                <c:pt idx="43">
                  <c:v>9.6</c:v>
                </c:pt>
                <c:pt idx="44">
                  <c:v>9.6</c:v>
                </c:pt>
                <c:pt idx="45">
                  <c:v>9.3000000000000007</c:v>
                </c:pt>
                <c:pt idx="46">
                  <c:v>8.3000000000000007</c:v>
                </c:pt>
                <c:pt idx="47">
                  <c:v>7.4</c:v>
                </c:pt>
                <c:pt idx="48">
                  <c:v>7.2</c:v>
                </c:pt>
                <c:pt idx="49">
                  <c:v>6.7</c:v>
                </c:pt>
                <c:pt idx="50">
                  <c:v>6</c:v>
                </c:pt>
                <c:pt idx="51">
                  <c:v>5.6</c:v>
                </c:pt>
                <c:pt idx="52">
                  <c:v>5.0999999999999996</c:v>
                </c:pt>
                <c:pt idx="53">
                  <c:v>3.7</c:v>
                </c:pt>
                <c:pt idx="54">
                  <c:v>3.5</c:v>
                </c:pt>
                <c:pt idx="55">
                  <c:v>3.6</c:v>
                </c:pt>
                <c:pt idx="56">
                  <c:v>3.8</c:v>
                </c:pt>
                <c:pt idx="57">
                  <c:v>3.1</c:v>
                </c:pt>
                <c:pt idx="58">
                  <c:v>2.9</c:v>
                </c:pt>
              </c:numCache>
            </c:numRef>
          </c:val>
          <c:smooth val="0"/>
          <c:extLst>
            <c:ext xmlns:c16="http://schemas.microsoft.com/office/drawing/2014/chart" uri="{C3380CC4-5D6E-409C-BE32-E72D297353CC}">
              <c16:uniqueId val="{00000001-3023-CE48-AD03-4DBFEC4FCFA1}"/>
            </c:ext>
          </c:extLst>
        </c:ser>
        <c:ser>
          <c:idx val="3"/>
          <c:order val="3"/>
          <c:tx>
            <c:strRef>
              <c:f>Sheet1!$E$1</c:f>
              <c:strCache>
                <c:ptCount val="1"/>
                <c:pt idx="0">
                  <c:v>Column2</c:v>
                </c:pt>
              </c:strCache>
            </c:strRef>
          </c:tx>
          <c:spPr>
            <a:ln w="28575" cap="rnd">
              <a:solidFill>
                <a:schemeClr val="accent4"/>
              </a:solidFill>
              <a:round/>
            </a:ln>
            <a:effectLst/>
          </c:spPr>
          <c:marker>
            <c:symbol val="none"/>
          </c:marker>
          <c:cat>
            <c:numRef>
              <c:f>Sheet1!$A$2:$A$60</c:f>
              <c:numCache>
                <c:formatCode>m/d/yy</c:formatCode>
                <c:ptCount val="5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Sheet1!$E$2:$E$60</c:f>
              <c:numCache>
                <c:formatCode>General</c:formatCode>
                <c:ptCount val="59"/>
              </c:numCache>
            </c:numRef>
          </c:val>
          <c:smooth val="0"/>
          <c:extLst>
            <c:ext xmlns:c16="http://schemas.microsoft.com/office/drawing/2014/chart" uri="{C3380CC4-5D6E-409C-BE32-E72D297353CC}">
              <c16:uniqueId val="{00000001-8D1B-BE47-96EA-5876BA7073BF}"/>
            </c:ext>
          </c:extLst>
        </c:ser>
        <c:dLbls>
          <c:showLegendKey val="0"/>
          <c:showVal val="0"/>
          <c:showCatName val="0"/>
          <c:showSerName val="0"/>
          <c:showPercent val="0"/>
          <c:showBubbleSize val="0"/>
        </c:dLbls>
        <c:marker val="1"/>
        <c:smooth val="0"/>
        <c:axId val="1474932016"/>
        <c:axId val="1474830800"/>
      </c:lineChart>
      <c:dateAx>
        <c:axId val="1474932016"/>
        <c:scaling>
          <c:orientation val="minMax"/>
        </c:scaling>
        <c:delete val="0"/>
        <c:axPos val="b"/>
        <c:numFmt formatCode="mmm\ yyyy" sourceLinked="0"/>
        <c:majorTickMark val="none"/>
        <c:minorTickMark val="none"/>
        <c:tickLblPos val="nextTo"/>
        <c:spPr>
          <a:noFill/>
          <a:ln w="9525" cap="flat" cmpd="sng" algn="ctr">
            <a:noFill/>
            <a:round/>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4830800"/>
        <c:crosses val="autoZero"/>
        <c:auto val="1"/>
        <c:lblOffset val="100"/>
        <c:baseTimeUnit val="months"/>
      </c:dateAx>
      <c:valAx>
        <c:axId val="1474830800"/>
        <c:scaling>
          <c:orientation val="minMax"/>
          <c:max val="12"/>
          <c:min val="0"/>
        </c:scaling>
        <c:delete val="0"/>
        <c:axPos val="l"/>
        <c:majorGridlines>
          <c:spPr>
            <a:ln w="9525" cap="flat" cmpd="sng" algn="ctr">
              <a:solidFill>
                <a:schemeClr val="tx1"/>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4932016"/>
        <c:crosses val="autoZero"/>
        <c:crossBetween val="between"/>
      </c:valAx>
      <c:spPr>
        <a:noFill/>
        <a:ln>
          <a:noFill/>
        </a:ln>
        <a:effectLst/>
      </c:spPr>
    </c:plotArea>
    <c:legend>
      <c:legendPos val="b"/>
      <c:legendEntry>
        <c:idx val="0"/>
        <c:delete val="1"/>
      </c:legendEntry>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Series 1</c:v>
                </c:pt>
              </c:strCache>
            </c:strRef>
          </c:tx>
          <c:spPr>
            <a:solidFill>
              <a:schemeClr val="tx1">
                <a:alpha val="20000"/>
              </a:schemeClr>
            </a:solidFill>
            <a:ln>
              <a:noFill/>
            </a:ln>
            <a:effectLst/>
          </c:spPr>
          <c:invertIfNegative val="0"/>
          <c:cat>
            <c:numRef>
              <c:f>Sheet1!$A$2:$A$80</c:f>
              <c:numCache>
                <c:formatCode>m/d/yy</c:formatCode>
                <c:ptCount val="7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Sheet1!$B$2:$B$80</c:f>
              <c:numCache>
                <c:formatCode>General</c:formatCode>
                <c:ptCount val="79"/>
                <c:pt idx="13">
                  <c:v>80</c:v>
                </c:pt>
                <c:pt idx="14">
                  <c:v>80</c:v>
                </c:pt>
                <c:pt idx="15">
                  <c:v>80</c:v>
                </c:pt>
              </c:numCache>
            </c:numRef>
          </c:val>
          <c:extLst>
            <c:ext xmlns:c16="http://schemas.microsoft.com/office/drawing/2014/chart" uri="{C3380CC4-5D6E-409C-BE32-E72D297353CC}">
              <c16:uniqueId val="{00000001-4869-6342-97A3-05FF1A3B4979}"/>
            </c:ext>
          </c:extLst>
        </c:ser>
        <c:ser>
          <c:idx val="2"/>
          <c:order val="1"/>
          <c:tx>
            <c:strRef>
              <c:f>Sheet1!$C$1</c:f>
              <c:strCache>
                <c:ptCount val="1"/>
                <c:pt idx="0">
                  <c:v>Series 2</c:v>
                </c:pt>
              </c:strCache>
            </c:strRef>
          </c:tx>
          <c:spPr>
            <a:solidFill>
              <a:schemeClr val="tx1">
                <a:alpha val="20000"/>
              </a:schemeClr>
            </a:solidFill>
            <a:ln>
              <a:noFill/>
            </a:ln>
            <a:effectLst/>
          </c:spPr>
          <c:invertIfNegative val="0"/>
          <c:cat>
            <c:numRef>
              <c:f>Sheet1!$A$2:$A$80</c:f>
              <c:numCache>
                <c:formatCode>m/d/yy</c:formatCode>
                <c:ptCount val="7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Sheet1!$C$2:$C$80</c:f>
              <c:numCache>
                <c:formatCode>General</c:formatCode>
                <c:ptCount val="79"/>
                <c:pt idx="13">
                  <c:v>-40</c:v>
                </c:pt>
                <c:pt idx="14">
                  <c:v>-40</c:v>
                </c:pt>
                <c:pt idx="15">
                  <c:v>-40</c:v>
                </c:pt>
              </c:numCache>
            </c:numRef>
          </c:val>
          <c:extLst>
            <c:ext xmlns:c16="http://schemas.microsoft.com/office/drawing/2014/chart" uri="{C3380CC4-5D6E-409C-BE32-E72D297353CC}">
              <c16:uniqueId val="{00000002-4869-6342-97A3-05FF1A3B4979}"/>
            </c:ext>
          </c:extLst>
        </c:ser>
        <c:dLbls>
          <c:showLegendKey val="0"/>
          <c:showVal val="0"/>
          <c:showCatName val="0"/>
          <c:showSerName val="0"/>
          <c:showPercent val="0"/>
          <c:showBubbleSize val="0"/>
        </c:dLbls>
        <c:gapWidth val="0"/>
        <c:overlap val="100"/>
        <c:axId val="1584659808"/>
        <c:axId val="1584756816"/>
      </c:barChart>
      <c:lineChart>
        <c:grouping val="standard"/>
        <c:varyColors val="0"/>
        <c:ser>
          <c:idx val="3"/>
          <c:order val="2"/>
          <c:tx>
            <c:strRef>
              <c:f>Sheet1!$D$1</c:f>
              <c:strCache>
                <c:ptCount val="1"/>
                <c:pt idx="0">
                  <c:v>U.S.</c:v>
                </c:pt>
              </c:strCache>
            </c:strRef>
          </c:tx>
          <c:spPr>
            <a:ln w="28575" cap="rnd">
              <a:solidFill>
                <a:srgbClr val="65A002"/>
              </a:solidFill>
              <a:round/>
            </a:ln>
            <a:effectLst/>
          </c:spPr>
          <c:marker>
            <c:symbol val="none"/>
          </c:marker>
          <c:cat>
            <c:numRef>
              <c:f>Sheet1!$A$2:$A$80</c:f>
              <c:numCache>
                <c:formatCode>m/d/yy</c:formatCode>
                <c:ptCount val="7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Sheet1!$D$2:$D$80</c:f>
              <c:numCache>
                <c:formatCode>General</c:formatCode>
                <c:ptCount val="79"/>
                <c:pt idx="0">
                  <c:v>-4.8</c:v>
                </c:pt>
                <c:pt idx="1">
                  <c:v>-5</c:v>
                </c:pt>
                <c:pt idx="2">
                  <c:v>-0.4</c:v>
                </c:pt>
                <c:pt idx="3">
                  <c:v>1.7</c:v>
                </c:pt>
                <c:pt idx="4">
                  <c:v>-0.5</c:v>
                </c:pt>
                <c:pt idx="5">
                  <c:v>-3.4</c:v>
                </c:pt>
                <c:pt idx="6">
                  <c:v>-2</c:v>
                </c:pt>
                <c:pt idx="7">
                  <c:v>-4.4000000000000004</c:v>
                </c:pt>
                <c:pt idx="8">
                  <c:v>-4.8</c:v>
                </c:pt>
                <c:pt idx="9">
                  <c:v>-4.2</c:v>
                </c:pt>
                <c:pt idx="10">
                  <c:v>-0.6</c:v>
                </c:pt>
                <c:pt idx="11">
                  <c:v>3.4</c:v>
                </c:pt>
                <c:pt idx="12">
                  <c:v>6.2</c:v>
                </c:pt>
                <c:pt idx="13">
                  <c:v>2.8</c:v>
                </c:pt>
                <c:pt idx="14">
                  <c:v>-5.7</c:v>
                </c:pt>
                <c:pt idx="15">
                  <c:v>-17.7</c:v>
                </c:pt>
                <c:pt idx="16">
                  <c:v>-18.899999999999999</c:v>
                </c:pt>
                <c:pt idx="17">
                  <c:v>-12.6</c:v>
                </c:pt>
                <c:pt idx="18">
                  <c:v>-11.2</c:v>
                </c:pt>
                <c:pt idx="19">
                  <c:v>-9</c:v>
                </c:pt>
                <c:pt idx="20">
                  <c:v>-7.7</c:v>
                </c:pt>
                <c:pt idx="21">
                  <c:v>-9.1999999999999993</c:v>
                </c:pt>
                <c:pt idx="22">
                  <c:v>-9.4</c:v>
                </c:pt>
                <c:pt idx="23">
                  <c:v>-7</c:v>
                </c:pt>
                <c:pt idx="24">
                  <c:v>-3.6</c:v>
                </c:pt>
                <c:pt idx="25">
                  <c:v>2.4</c:v>
                </c:pt>
                <c:pt idx="26">
                  <c:v>13.2</c:v>
                </c:pt>
                <c:pt idx="27">
                  <c:v>25.1</c:v>
                </c:pt>
                <c:pt idx="28">
                  <c:v>28.5</c:v>
                </c:pt>
                <c:pt idx="29">
                  <c:v>24.5</c:v>
                </c:pt>
                <c:pt idx="30">
                  <c:v>23.8</c:v>
                </c:pt>
                <c:pt idx="31">
                  <c:v>25</c:v>
                </c:pt>
                <c:pt idx="32">
                  <c:v>24.8</c:v>
                </c:pt>
                <c:pt idx="33">
                  <c:v>30</c:v>
                </c:pt>
                <c:pt idx="34">
                  <c:v>33.299999999999997</c:v>
                </c:pt>
                <c:pt idx="35">
                  <c:v>29.3</c:v>
                </c:pt>
                <c:pt idx="36">
                  <c:v>27</c:v>
                </c:pt>
                <c:pt idx="37">
                  <c:v>25.6</c:v>
                </c:pt>
                <c:pt idx="38">
                  <c:v>32</c:v>
                </c:pt>
                <c:pt idx="39">
                  <c:v>30.3</c:v>
                </c:pt>
                <c:pt idx="40">
                  <c:v>34.6</c:v>
                </c:pt>
                <c:pt idx="41">
                  <c:v>41.6</c:v>
                </c:pt>
                <c:pt idx="42">
                  <c:v>32.9</c:v>
                </c:pt>
                <c:pt idx="43">
                  <c:v>23.8</c:v>
                </c:pt>
                <c:pt idx="44">
                  <c:v>19.8</c:v>
                </c:pt>
                <c:pt idx="45">
                  <c:v>17.600000000000001</c:v>
                </c:pt>
                <c:pt idx="46">
                  <c:v>13.1</c:v>
                </c:pt>
                <c:pt idx="47">
                  <c:v>7.3</c:v>
                </c:pt>
                <c:pt idx="48">
                  <c:v>8.6999999999999993</c:v>
                </c:pt>
                <c:pt idx="49">
                  <c:v>5.2</c:v>
                </c:pt>
                <c:pt idx="50">
                  <c:v>-6.4</c:v>
                </c:pt>
                <c:pt idx="51">
                  <c:v>-5.0999999999999996</c:v>
                </c:pt>
                <c:pt idx="52">
                  <c:v>-11.7</c:v>
                </c:pt>
                <c:pt idx="53">
                  <c:v>-16.7</c:v>
                </c:pt>
                <c:pt idx="54">
                  <c:v>-12.5</c:v>
                </c:pt>
                <c:pt idx="55">
                  <c:v>-3.6</c:v>
                </c:pt>
                <c:pt idx="56">
                  <c:v>-0.5</c:v>
                </c:pt>
                <c:pt idx="57">
                  <c:v>-4.5</c:v>
                </c:pt>
                <c:pt idx="58">
                  <c:v>-5.4</c:v>
                </c:pt>
              </c:numCache>
            </c:numRef>
          </c:val>
          <c:smooth val="0"/>
          <c:extLst>
            <c:ext xmlns:c16="http://schemas.microsoft.com/office/drawing/2014/chart" uri="{C3380CC4-5D6E-409C-BE32-E72D297353CC}">
              <c16:uniqueId val="{00000004-4869-6342-97A3-05FF1A3B4979}"/>
            </c:ext>
          </c:extLst>
        </c:ser>
        <c:ser>
          <c:idx val="4"/>
          <c:order val="3"/>
          <c:tx>
            <c:strRef>
              <c:f>Sheet1!$E$1</c:f>
              <c:strCache>
                <c:ptCount val="1"/>
                <c:pt idx="0">
                  <c:v>Mountain</c:v>
                </c:pt>
              </c:strCache>
            </c:strRef>
          </c:tx>
          <c:spPr>
            <a:ln w="28575" cap="rnd">
              <a:solidFill>
                <a:srgbClr val="005195"/>
              </a:solidFill>
              <a:round/>
            </a:ln>
            <a:effectLst/>
          </c:spPr>
          <c:marker>
            <c:symbol val="none"/>
          </c:marker>
          <c:cat>
            <c:numRef>
              <c:f>Sheet1!$A$2:$A$80</c:f>
              <c:numCache>
                <c:formatCode>m/d/yy</c:formatCode>
                <c:ptCount val="7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numCache>
            </c:numRef>
          </c:cat>
          <c:val>
            <c:numRef>
              <c:f>Sheet1!$E$2:$E$80</c:f>
              <c:numCache>
                <c:formatCode>General</c:formatCode>
                <c:ptCount val="79"/>
                <c:pt idx="0">
                  <c:v>-0.9</c:v>
                </c:pt>
                <c:pt idx="1">
                  <c:v>-5.0999999999999996</c:v>
                </c:pt>
                <c:pt idx="2">
                  <c:v>-2.6</c:v>
                </c:pt>
                <c:pt idx="3">
                  <c:v>-2</c:v>
                </c:pt>
                <c:pt idx="4">
                  <c:v>0.7</c:v>
                </c:pt>
                <c:pt idx="5">
                  <c:v>-1.9</c:v>
                </c:pt>
                <c:pt idx="6">
                  <c:v>-3.4</c:v>
                </c:pt>
                <c:pt idx="7">
                  <c:v>-4.3</c:v>
                </c:pt>
                <c:pt idx="8">
                  <c:v>-4.0999999999999996</c:v>
                </c:pt>
                <c:pt idx="9">
                  <c:v>-2.2999999999999998</c:v>
                </c:pt>
                <c:pt idx="10">
                  <c:v>0.8</c:v>
                </c:pt>
                <c:pt idx="11">
                  <c:v>2.5</c:v>
                </c:pt>
                <c:pt idx="12">
                  <c:v>5.6</c:v>
                </c:pt>
                <c:pt idx="13">
                  <c:v>6.7</c:v>
                </c:pt>
                <c:pt idx="14">
                  <c:v>0.9</c:v>
                </c:pt>
                <c:pt idx="15">
                  <c:v>-14.9</c:v>
                </c:pt>
                <c:pt idx="16">
                  <c:v>-22.6</c:v>
                </c:pt>
                <c:pt idx="17">
                  <c:v>-16.5</c:v>
                </c:pt>
                <c:pt idx="18">
                  <c:v>-11.1</c:v>
                </c:pt>
                <c:pt idx="19">
                  <c:v>-9.4</c:v>
                </c:pt>
                <c:pt idx="20">
                  <c:v>-10</c:v>
                </c:pt>
                <c:pt idx="21">
                  <c:v>-12</c:v>
                </c:pt>
                <c:pt idx="22">
                  <c:v>-14.7</c:v>
                </c:pt>
                <c:pt idx="23">
                  <c:v>-12.3</c:v>
                </c:pt>
                <c:pt idx="24">
                  <c:v>-7.6</c:v>
                </c:pt>
                <c:pt idx="25">
                  <c:v>-2.2999999999999998</c:v>
                </c:pt>
                <c:pt idx="26">
                  <c:v>11</c:v>
                </c:pt>
                <c:pt idx="27">
                  <c:v>23.8</c:v>
                </c:pt>
                <c:pt idx="28">
                  <c:v>30.1</c:v>
                </c:pt>
                <c:pt idx="29">
                  <c:v>24</c:v>
                </c:pt>
                <c:pt idx="30">
                  <c:v>25.2</c:v>
                </c:pt>
                <c:pt idx="31">
                  <c:v>27.1</c:v>
                </c:pt>
                <c:pt idx="32">
                  <c:v>26.7</c:v>
                </c:pt>
                <c:pt idx="33">
                  <c:v>28.9</c:v>
                </c:pt>
                <c:pt idx="34">
                  <c:v>34.1</c:v>
                </c:pt>
                <c:pt idx="35">
                  <c:v>34.1</c:v>
                </c:pt>
                <c:pt idx="36">
                  <c:v>29.4</c:v>
                </c:pt>
                <c:pt idx="37">
                  <c:v>26.7</c:v>
                </c:pt>
                <c:pt idx="38">
                  <c:v>30.8</c:v>
                </c:pt>
                <c:pt idx="39">
                  <c:v>31.4</c:v>
                </c:pt>
                <c:pt idx="40">
                  <c:v>29.3</c:v>
                </c:pt>
                <c:pt idx="41">
                  <c:v>34.9</c:v>
                </c:pt>
                <c:pt idx="42">
                  <c:v>26.1</c:v>
                </c:pt>
                <c:pt idx="43">
                  <c:v>16.2</c:v>
                </c:pt>
                <c:pt idx="44">
                  <c:v>15.7</c:v>
                </c:pt>
                <c:pt idx="45">
                  <c:v>19.899999999999999</c:v>
                </c:pt>
                <c:pt idx="46">
                  <c:v>13.6</c:v>
                </c:pt>
                <c:pt idx="47">
                  <c:v>4.8</c:v>
                </c:pt>
                <c:pt idx="48">
                  <c:v>5.2</c:v>
                </c:pt>
                <c:pt idx="49">
                  <c:v>8.1</c:v>
                </c:pt>
                <c:pt idx="50">
                  <c:v>-1.5</c:v>
                </c:pt>
                <c:pt idx="51">
                  <c:v>-2.8</c:v>
                </c:pt>
                <c:pt idx="52">
                  <c:v>-3</c:v>
                </c:pt>
                <c:pt idx="53">
                  <c:v>-9.5</c:v>
                </c:pt>
                <c:pt idx="54">
                  <c:v>-6.9</c:v>
                </c:pt>
                <c:pt idx="55">
                  <c:v>2.2999999999999998</c:v>
                </c:pt>
                <c:pt idx="56">
                  <c:v>8.1999999999999993</c:v>
                </c:pt>
                <c:pt idx="57">
                  <c:v>2.2000000000000002</c:v>
                </c:pt>
                <c:pt idx="58">
                  <c:v>-0.9</c:v>
                </c:pt>
              </c:numCache>
            </c:numRef>
          </c:val>
          <c:smooth val="0"/>
          <c:extLst>
            <c:ext xmlns:c16="http://schemas.microsoft.com/office/drawing/2014/chart" uri="{C3380CC4-5D6E-409C-BE32-E72D297353CC}">
              <c16:uniqueId val="{0000000C-B4BF-ED4D-BB56-4AA9397BC458}"/>
            </c:ext>
          </c:extLst>
        </c:ser>
        <c:dLbls>
          <c:showLegendKey val="0"/>
          <c:showVal val="0"/>
          <c:showCatName val="0"/>
          <c:showSerName val="0"/>
          <c:showPercent val="0"/>
          <c:showBubbleSize val="0"/>
        </c:dLbls>
        <c:marker val="1"/>
        <c:smooth val="0"/>
        <c:axId val="1584659808"/>
        <c:axId val="1584756816"/>
      </c:lineChart>
      <c:dateAx>
        <c:axId val="1584659808"/>
        <c:scaling>
          <c:orientation val="minMax"/>
        </c:scaling>
        <c:delete val="0"/>
        <c:axPos val="b"/>
        <c:numFmt formatCode="[$-409]mmm\ yyyy;@" sourceLinked="0"/>
        <c:majorTickMark val="none"/>
        <c:minorTickMark val="none"/>
        <c:tickLblPos val="low"/>
        <c:spPr>
          <a:noFill/>
          <a:ln w="9525" cap="flat" cmpd="sng" algn="ctr">
            <a:no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584756816"/>
        <c:crosses val="autoZero"/>
        <c:auto val="1"/>
        <c:lblOffset val="100"/>
        <c:baseTimeUnit val="months"/>
      </c:dateAx>
      <c:valAx>
        <c:axId val="1584756816"/>
        <c:scaling>
          <c:orientation val="minMax"/>
          <c:max val="50"/>
          <c:min val="-25"/>
        </c:scaling>
        <c:delete val="0"/>
        <c:axPos val="l"/>
        <c:majorGridlines>
          <c:spPr>
            <a:ln w="9525" cap="flat" cmpd="sng" algn="ctr">
              <a:solidFill>
                <a:schemeClr val="tx1"/>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84659808"/>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2"/>
          <c:order val="2"/>
          <c:tx>
            <c:strRef>
              <c:f>Sheet1!$D$1</c:f>
              <c:strCache>
                <c:ptCount val="1"/>
                <c:pt idx="0">
                  <c:v>Column1</c:v>
                </c:pt>
              </c:strCache>
            </c:strRef>
          </c:tx>
          <c:spPr>
            <a:solidFill>
              <a:schemeClr val="tx1">
                <a:alpha val="20000"/>
              </a:schemeClr>
            </a:solidFill>
            <a:ln>
              <a:noFill/>
            </a:ln>
            <a:effectLst/>
          </c:spPr>
          <c:cat>
            <c:numRef>
              <c:f>Sheet1!$A$2:$A$61</c:f>
              <c:numCache>
                <c:formatCode>m/d/yy</c:formatCode>
                <c:ptCount val="6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pt idx="38">
                  <c:v>44593</c:v>
                </c:pt>
                <c:pt idx="39">
                  <c:v>44621</c:v>
                </c:pt>
                <c:pt idx="40">
                  <c:v>44652</c:v>
                </c:pt>
                <c:pt idx="41">
                  <c:v>44682</c:v>
                </c:pt>
                <c:pt idx="42">
                  <c:v>44713</c:v>
                </c:pt>
                <c:pt idx="43">
                  <c:v>44743</c:v>
                </c:pt>
                <c:pt idx="44">
                  <c:v>44774</c:v>
                </c:pt>
                <c:pt idx="45">
                  <c:v>44805</c:v>
                </c:pt>
                <c:pt idx="46">
                  <c:v>44835</c:v>
                </c:pt>
                <c:pt idx="47">
                  <c:v>44866</c:v>
                </c:pt>
                <c:pt idx="48">
                  <c:v>44896</c:v>
                </c:pt>
                <c:pt idx="49">
                  <c:v>44927</c:v>
                </c:pt>
                <c:pt idx="50">
                  <c:v>44958</c:v>
                </c:pt>
                <c:pt idx="51">
                  <c:v>44986</c:v>
                </c:pt>
                <c:pt idx="52">
                  <c:v>45017</c:v>
                </c:pt>
                <c:pt idx="53">
                  <c:v>45047</c:v>
                </c:pt>
                <c:pt idx="54">
                  <c:v>45078</c:v>
                </c:pt>
                <c:pt idx="55">
                  <c:v>45108</c:v>
                </c:pt>
                <c:pt idx="56">
                  <c:v>45139</c:v>
                </c:pt>
                <c:pt idx="57">
                  <c:v>45170</c:v>
                </c:pt>
                <c:pt idx="58">
                  <c:v>45200</c:v>
                </c:pt>
                <c:pt idx="59">
                  <c:v>45231</c:v>
                </c:pt>
              </c:numCache>
            </c:numRef>
          </c:cat>
          <c:val>
            <c:numRef>
              <c:f>Sheet1!$D$2:$D$61</c:f>
              <c:numCache>
                <c:formatCode>General</c:formatCode>
                <c:ptCount val="60"/>
                <c:pt idx="14">
                  <c:v>10</c:v>
                </c:pt>
                <c:pt idx="15">
                  <c:v>10</c:v>
                </c:pt>
                <c:pt idx="16">
                  <c:v>10</c:v>
                </c:pt>
              </c:numCache>
            </c:numRef>
          </c:val>
          <c:extLst>
            <c:ext xmlns:c16="http://schemas.microsoft.com/office/drawing/2014/chart" uri="{C3380CC4-5D6E-409C-BE32-E72D297353CC}">
              <c16:uniqueId val="{00000001-3151-4046-8D18-141D03073AA1}"/>
            </c:ext>
          </c:extLst>
        </c:ser>
        <c:dLbls>
          <c:showLegendKey val="0"/>
          <c:showVal val="0"/>
          <c:showCatName val="0"/>
          <c:showSerName val="0"/>
          <c:showPercent val="0"/>
          <c:showBubbleSize val="0"/>
        </c:dLbls>
        <c:axId val="1474932016"/>
        <c:axId val="1474830800"/>
      </c:areaChart>
      <c:lineChart>
        <c:grouping val="standard"/>
        <c:varyColors val="0"/>
        <c:ser>
          <c:idx val="0"/>
          <c:order val="0"/>
          <c:tx>
            <c:strRef>
              <c:f>Sheet1!$B$1</c:f>
              <c:strCache>
                <c:ptCount val="1"/>
                <c:pt idx="0">
                  <c:v>U.S.</c:v>
                </c:pt>
              </c:strCache>
            </c:strRef>
          </c:tx>
          <c:spPr>
            <a:ln w="28575" cap="rnd">
              <a:solidFill>
                <a:srgbClr val="65A002"/>
              </a:solidFill>
              <a:round/>
            </a:ln>
            <a:effectLst/>
          </c:spPr>
          <c:marker>
            <c:symbol val="none"/>
          </c:marker>
          <c:cat>
            <c:numRef>
              <c:f>Sheet1!$A$2:$A$61</c:f>
              <c:numCache>
                <c:formatCode>m/d/yy</c:formatCode>
                <c:ptCount val="6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pt idx="38">
                  <c:v>44593</c:v>
                </c:pt>
                <c:pt idx="39">
                  <c:v>44621</c:v>
                </c:pt>
                <c:pt idx="40">
                  <c:v>44652</c:v>
                </c:pt>
                <c:pt idx="41">
                  <c:v>44682</c:v>
                </c:pt>
                <c:pt idx="42">
                  <c:v>44713</c:v>
                </c:pt>
                <c:pt idx="43">
                  <c:v>44743</c:v>
                </c:pt>
                <c:pt idx="44">
                  <c:v>44774</c:v>
                </c:pt>
                <c:pt idx="45">
                  <c:v>44805</c:v>
                </c:pt>
                <c:pt idx="46">
                  <c:v>44835</c:v>
                </c:pt>
                <c:pt idx="47">
                  <c:v>44866</c:v>
                </c:pt>
                <c:pt idx="48">
                  <c:v>44896</c:v>
                </c:pt>
                <c:pt idx="49">
                  <c:v>44927</c:v>
                </c:pt>
                <c:pt idx="50">
                  <c:v>44958</c:v>
                </c:pt>
                <c:pt idx="51">
                  <c:v>44986</c:v>
                </c:pt>
                <c:pt idx="52">
                  <c:v>45017</c:v>
                </c:pt>
                <c:pt idx="53">
                  <c:v>45047</c:v>
                </c:pt>
                <c:pt idx="54">
                  <c:v>45078</c:v>
                </c:pt>
                <c:pt idx="55">
                  <c:v>45108</c:v>
                </c:pt>
                <c:pt idx="56">
                  <c:v>45139</c:v>
                </c:pt>
                <c:pt idx="57">
                  <c:v>45170</c:v>
                </c:pt>
                <c:pt idx="58">
                  <c:v>45200</c:v>
                </c:pt>
                <c:pt idx="59">
                  <c:v>45231</c:v>
                </c:pt>
              </c:numCache>
            </c:numRef>
          </c:cat>
          <c:val>
            <c:numRef>
              <c:f>Sheet1!$B$2:$B$61</c:f>
              <c:numCache>
                <c:formatCode>General</c:formatCode>
                <c:ptCount val="60"/>
                <c:pt idx="1">
                  <c:v>2.5</c:v>
                </c:pt>
                <c:pt idx="2">
                  <c:v>2.4</c:v>
                </c:pt>
                <c:pt idx="3">
                  <c:v>2.4</c:v>
                </c:pt>
                <c:pt idx="4">
                  <c:v>2.4</c:v>
                </c:pt>
                <c:pt idx="5">
                  <c:v>2.2999999999999998</c:v>
                </c:pt>
                <c:pt idx="6">
                  <c:v>2.4</c:v>
                </c:pt>
                <c:pt idx="7">
                  <c:v>2.4</c:v>
                </c:pt>
                <c:pt idx="8">
                  <c:v>2.5</c:v>
                </c:pt>
                <c:pt idx="9">
                  <c:v>2.5</c:v>
                </c:pt>
                <c:pt idx="10">
                  <c:v>2.6</c:v>
                </c:pt>
                <c:pt idx="11">
                  <c:v>2.7</c:v>
                </c:pt>
                <c:pt idx="12">
                  <c:v>2.5</c:v>
                </c:pt>
                <c:pt idx="13">
                  <c:v>2.6</c:v>
                </c:pt>
                <c:pt idx="14">
                  <c:v>2.7</c:v>
                </c:pt>
                <c:pt idx="15">
                  <c:v>2.4</c:v>
                </c:pt>
                <c:pt idx="16">
                  <c:v>1.8</c:v>
                </c:pt>
                <c:pt idx="17">
                  <c:v>1.4</c:v>
                </c:pt>
                <c:pt idx="18">
                  <c:v>1.5</c:v>
                </c:pt>
                <c:pt idx="19">
                  <c:v>1.9</c:v>
                </c:pt>
                <c:pt idx="20">
                  <c:v>1.9</c:v>
                </c:pt>
                <c:pt idx="21">
                  <c:v>1.7</c:v>
                </c:pt>
                <c:pt idx="22">
                  <c:v>1.6</c:v>
                </c:pt>
                <c:pt idx="23">
                  <c:v>1.7</c:v>
                </c:pt>
                <c:pt idx="24">
                  <c:v>1.7</c:v>
                </c:pt>
                <c:pt idx="25">
                  <c:v>1.4</c:v>
                </c:pt>
                <c:pt idx="26">
                  <c:v>1.5</c:v>
                </c:pt>
                <c:pt idx="27">
                  <c:v>1.8</c:v>
                </c:pt>
                <c:pt idx="28">
                  <c:v>2.7</c:v>
                </c:pt>
                <c:pt idx="29">
                  <c:v>3.4</c:v>
                </c:pt>
                <c:pt idx="30">
                  <c:v>3.5</c:v>
                </c:pt>
                <c:pt idx="31">
                  <c:v>3.2</c:v>
                </c:pt>
                <c:pt idx="32">
                  <c:v>3.2</c:v>
                </c:pt>
                <c:pt idx="33">
                  <c:v>3.3</c:v>
                </c:pt>
                <c:pt idx="34">
                  <c:v>3.8</c:v>
                </c:pt>
                <c:pt idx="35">
                  <c:v>3.9</c:v>
                </c:pt>
                <c:pt idx="36">
                  <c:v>4</c:v>
                </c:pt>
                <c:pt idx="37">
                  <c:v>4.5999999999999996</c:v>
                </c:pt>
                <c:pt idx="38">
                  <c:v>4.8</c:v>
                </c:pt>
                <c:pt idx="39">
                  <c:v>5.0999999999999996</c:v>
                </c:pt>
                <c:pt idx="40">
                  <c:v>5.4</c:v>
                </c:pt>
                <c:pt idx="41">
                  <c:v>5.7</c:v>
                </c:pt>
                <c:pt idx="42">
                  <c:v>6.2</c:v>
                </c:pt>
                <c:pt idx="43">
                  <c:v>6.2</c:v>
                </c:pt>
                <c:pt idx="44">
                  <c:v>6.8</c:v>
                </c:pt>
                <c:pt idx="45">
                  <c:v>7.4</c:v>
                </c:pt>
                <c:pt idx="46">
                  <c:v>7.2</c:v>
                </c:pt>
                <c:pt idx="47">
                  <c:v>7.2</c:v>
                </c:pt>
                <c:pt idx="48">
                  <c:v>7.5</c:v>
                </c:pt>
                <c:pt idx="49">
                  <c:v>7.6</c:v>
                </c:pt>
                <c:pt idx="50">
                  <c:v>7.6</c:v>
                </c:pt>
                <c:pt idx="51">
                  <c:v>7.3</c:v>
                </c:pt>
                <c:pt idx="52">
                  <c:v>6.8</c:v>
                </c:pt>
                <c:pt idx="53">
                  <c:v>6.3</c:v>
                </c:pt>
                <c:pt idx="54">
                  <c:v>5.7</c:v>
                </c:pt>
                <c:pt idx="55">
                  <c:v>5.7</c:v>
                </c:pt>
                <c:pt idx="56">
                  <c:v>5.4</c:v>
                </c:pt>
                <c:pt idx="57">
                  <c:v>5.2</c:v>
                </c:pt>
                <c:pt idx="58">
                  <c:v>5.0999999999999996</c:v>
                </c:pt>
                <c:pt idx="59">
                  <c:v>5.2</c:v>
                </c:pt>
              </c:numCache>
            </c:numRef>
          </c:val>
          <c:smooth val="0"/>
          <c:extLst>
            <c:ext xmlns:c16="http://schemas.microsoft.com/office/drawing/2014/chart" uri="{C3380CC4-5D6E-409C-BE32-E72D297353CC}">
              <c16:uniqueId val="{00000000-3023-CE48-AD03-4DBFEC4FCFA1}"/>
            </c:ext>
          </c:extLst>
        </c:ser>
        <c:ser>
          <c:idx val="1"/>
          <c:order val="1"/>
          <c:tx>
            <c:strRef>
              <c:f>Sheet1!$C$1</c:f>
              <c:strCache>
                <c:ptCount val="1"/>
                <c:pt idx="0">
                  <c:v>Mountain</c:v>
                </c:pt>
              </c:strCache>
            </c:strRef>
          </c:tx>
          <c:spPr>
            <a:ln w="28575" cap="rnd">
              <a:solidFill>
                <a:srgbClr val="005195"/>
              </a:solidFill>
              <a:round/>
            </a:ln>
            <a:effectLst/>
          </c:spPr>
          <c:marker>
            <c:symbol val="none"/>
          </c:marker>
          <c:cat>
            <c:numRef>
              <c:f>Sheet1!$A$2:$A$61</c:f>
              <c:numCache>
                <c:formatCode>m/d/yy</c:formatCode>
                <c:ptCount val="60"/>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pt idx="38">
                  <c:v>44593</c:v>
                </c:pt>
                <c:pt idx="39">
                  <c:v>44621</c:v>
                </c:pt>
                <c:pt idx="40">
                  <c:v>44652</c:v>
                </c:pt>
                <c:pt idx="41">
                  <c:v>44682</c:v>
                </c:pt>
                <c:pt idx="42">
                  <c:v>44713</c:v>
                </c:pt>
                <c:pt idx="43">
                  <c:v>44743</c:v>
                </c:pt>
                <c:pt idx="44">
                  <c:v>44774</c:v>
                </c:pt>
                <c:pt idx="45">
                  <c:v>44805</c:v>
                </c:pt>
                <c:pt idx="46">
                  <c:v>44835</c:v>
                </c:pt>
                <c:pt idx="47">
                  <c:v>44866</c:v>
                </c:pt>
                <c:pt idx="48">
                  <c:v>44896</c:v>
                </c:pt>
                <c:pt idx="49">
                  <c:v>44927</c:v>
                </c:pt>
                <c:pt idx="50">
                  <c:v>44958</c:v>
                </c:pt>
                <c:pt idx="51">
                  <c:v>44986</c:v>
                </c:pt>
                <c:pt idx="52">
                  <c:v>45017</c:v>
                </c:pt>
                <c:pt idx="53">
                  <c:v>45047</c:v>
                </c:pt>
                <c:pt idx="54">
                  <c:v>45078</c:v>
                </c:pt>
                <c:pt idx="55">
                  <c:v>45108</c:v>
                </c:pt>
                <c:pt idx="56">
                  <c:v>45139</c:v>
                </c:pt>
                <c:pt idx="57">
                  <c:v>45170</c:v>
                </c:pt>
                <c:pt idx="58">
                  <c:v>45200</c:v>
                </c:pt>
                <c:pt idx="59">
                  <c:v>45231</c:v>
                </c:pt>
              </c:numCache>
            </c:numRef>
          </c:cat>
          <c:val>
            <c:numRef>
              <c:f>Sheet1!$C$2:$C$61</c:f>
              <c:numCache>
                <c:formatCode>General</c:formatCode>
                <c:ptCount val="60"/>
                <c:pt idx="1">
                  <c:v>3.4</c:v>
                </c:pt>
                <c:pt idx="2">
                  <c:v>3.2</c:v>
                </c:pt>
                <c:pt idx="3">
                  <c:v>3.2</c:v>
                </c:pt>
                <c:pt idx="4">
                  <c:v>3.3</c:v>
                </c:pt>
                <c:pt idx="5">
                  <c:v>3.2</c:v>
                </c:pt>
                <c:pt idx="6">
                  <c:v>3.4</c:v>
                </c:pt>
                <c:pt idx="7">
                  <c:v>3.7</c:v>
                </c:pt>
                <c:pt idx="8">
                  <c:v>4</c:v>
                </c:pt>
                <c:pt idx="9">
                  <c:v>4.2</c:v>
                </c:pt>
                <c:pt idx="10">
                  <c:v>4</c:v>
                </c:pt>
                <c:pt idx="11">
                  <c:v>3.7</c:v>
                </c:pt>
                <c:pt idx="12">
                  <c:v>3.2</c:v>
                </c:pt>
                <c:pt idx="13">
                  <c:v>3.4</c:v>
                </c:pt>
                <c:pt idx="14">
                  <c:v>3.7</c:v>
                </c:pt>
                <c:pt idx="15">
                  <c:v>3.3</c:v>
                </c:pt>
                <c:pt idx="16">
                  <c:v>2.7</c:v>
                </c:pt>
                <c:pt idx="17">
                  <c:v>2.5</c:v>
                </c:pt>
                <c:pt idx="18">
                  <c:v>2.6</c:v>
                </c:pt>
                <c:pt idx="19">
                  <c:v>2.5</c:v>
                </c:pt>
                <c:pt idx="20">
                  <c:v>1.8</c:v>
                </c:pt>
                <c:pt idx="21">
                  <c:v>1.4</c:v>
                </c:pt>
                <c:pt idx="22">
                  <c:v>1.2</c:v>
                </c:pt>
                <c:pt idx="23">
                  <c:v>1.4</c:v>
                </c:pt>
                <c:pt idx="24">
                  <c:v>1.3</c:v>
                </c:pt>
                <c:pt idx="25">
                  <c:v>1.1000000000000001</c:v>
                </c:pt>
                <c:pt idx="26">
                  <c:v>1.3</c:v>
                </c:pt>
                <c:pt idx="27">
                  <c:v>1.5</c:v>
                </c:pt>
                <c:pt idx="28">
                  <c:v>2.5</c:v>
                </c:pt>
                <c:pt idx="29">
                  <c:v>3.2</c:v>
                </c:pt>
                <c:pt idx="30">
                  <c:v>3.1</c:v>
                </c:pt>
                <c:pt idx="31">
                  <c:v>2.9</c:v>
                </c:pt>
                <c:pt idx="32">
                  <c:v>3.2</c:v>
                </c:pt>
                <c:pt idx="33">
                  <c:v>3.7</c:v>
                </c:pt>
                <c:pt idx="34">
                  <c:v>4.7</c:v>
                </c:pt>
                <c:pt idx="35">
                  <c:v>5.3</c:v>
                </c:pt>
                <c:pt idx="36">
                  <c:v>6</c:v>
                </c:pt>
                <c:pt idx="37">
                  <c:v>6.5</c:v>
                </c:pt>
                <c:pt idx="38">
                  <c:v>6.7</c:v>
                </c:pt>
                <c:pt idx="39">
                  <c:v>7.5</c:v>
                </c:pt>
                <c:pt idx="40">
                  <c:v>7.5</c:v>
                </c:pt>
                <c:pt idx="41">
                  <c:v>7.3</c:v>
                </c:pt>
                <c:pt idx="42">
                  <c:v>7.6</c:v>
                </c:pt>
                <c:pt idx="43">
                  <c:v>8</c:v>
                </c:pt>
                <c:pt idx="44">
                  <c:v>8.6999999999999993</c:v>
                </c:pt>
                <c:pt idx="45">
                  <c:v>9.1999999999999993</c:v>
                </c:pt>
                <c:pt idx="46">
                  <c:v>9.3000000000000007</c:v>
                </c:pt>
                <c:pt idx="47">
                  <c:v>8.6999999999999993</c:v>
                </c:pt>
                <c:pt idx="48">
                  <c:v>9.1</c:v>
                </c:pt>
                <c:pt idx="49">
                  <c:v>8.8000000000000007</c:v>
                </c:pt>
                <c:pt idx="50">
                  <c:v>8.5</c:v>
                </c:pt>
                <c:pt idx="51">
                  <c:v>8.6</c:v>
                </c:pt>
                <c:pt idx="52">
                  <c:v>8.3000000000000007</c:v>
                </c:pt>
                <c:pt idx="53">
                  <c:v>7.7</c:v>
                </c:pt>
                <c:pt idx="54">
                  <c:v>6.9</c:v>
                </c:pt>
                <c:pt idx="55">
                  <c:v>6.6</c:v>
                </c:pt>
                <c:pt idx="56">
                  <c:v>5.8</c:v>
                </c:pt>
                <c:pt idx="57">
                  <c:v>5.6</c:v>
                </c:pt>
                <c:pt idx="58">
                  <c:v>5.0999999999999996</c:v>
                </c:pt>
                <c:pt idx="59">
                  <c:v>5.2</c:v>
                </c:pt>
              </c:numCache>
            </c:numRef>
          </c:val>
          <c:smooth val="0"/>
          <c:extLst>
            <c:ext xmlns:c16="http://schemas.microsoft.com/office/drawing/2014/chart" uri="{C3380CC4-5D6E-409C-BE32-E72D297353CC}">
              <c16:uniqueId val="{00000001-3023-CE48-AD03-4DBFEC4FCFA1}"/>
            </c:ext>
          </c:extLst>
        </c:ser>
        <c:dLbls>
          <c:showLegendKey val="0"/>
          <c:showVal val="0"/>
          <c:showCatName val="0"/>
          <c:showSerName val="0"/>
          <c:showPercent val="0"/>
          <c:showBubbleSize val="0"/>
        </c:dLbls>
        <c:marker val="1"/>
        <c:smooth val="0"/>
        <c:axId val="1474932016"/>
        <c:axId val="1474830800"/>
      </c:lineChart>
      <c:dateAx>
        <c:axId val="1474932016"/>
        <c:scaling>
          <c:orientation val="minMax"/>
          <c:min val="43466"/>
        </c:scaling>
        <c:delete val="0"/>
        <c:axPos val="b"/>
        <c:numFmt formatCode="mmm\ yyyy" sourceLinked="0"/>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4830800"/>
        <c:crosses val="autoZero"/>
        <c:auto val="1"/>
        <c:lblOffset val="100"/>
        <c:baseTimeUnit val="months"/>
      </c:dateAx>
      <c:valAx>
        <c:axId val="1474830800"/>
        <c:scaling>
          <c:orientation val="minMax"/>
          <c:max val="10"/>
        </c:scaling>
        <c:delete val="0"/>
        <c:axPos val="l"/>
        <c:majorGridlines>
          <c:spPr>
            <a:ln w="9525" cap="flat" cmpd="sng" algn="ctr">
              <a:solidFill>
                <a:schemeClr val="tx1"/>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4932016"/>
        <c:crosses val="autoZero"/>
        <c:crossBetween val="between"/>
        <c:majorUnit val="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6E17E93D-ACFF-7A4F-8E52-26B74D4ED1A6}" type="datetimeFigureOut">
              <a:rPr lang="en-US" smtClean="0"/>
              <a:t>1/7/24</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D1FA425E-E42E-CC4B-A1F4-7EB59B740E5C}" type="slidenum">
              <a:rPr lang="en-US" smtClean="0"/>
              <a:t>‹#›</a:t>
            </a:fld>
            <a:endParaRPr lang="en-US"/>
          </a:p>
        </p:txBody>
      </p:sp>
    </p:spTree>
    <p:extLst>
      <p:ext uri="{BB962C8B-B14F-4D97-AF65-F5344CB8AC3E}">
        <p14:creationId xmlns:p14="http://schemas.microsoft.com/office/powerpoint/2010/main" val="1957473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CEEA9556-21F8-A546-8E28-86A731CC2704}" type="datetimeFigureOut">
              <a:rPr lang="en-US" smtClean="0"/>
              <a:t>1/7/24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92D69264-990C-8642-8380-2E19FAC2EAA7}" type="slidenum">
              <a:rPr lang="en-US" smtClean="0"/>
              <a:t>‹#›</a:t>
            </a:fld>
            <a:endParaRPr lang="en-US"/>
          </a:p>
        </p:txBody>
      </p:sp>
    </p:spTree>
    <p:extLst>
      <p:ext uri="{BB962C8B-B14F-4D97-AF65-F5344CB8AC3E}">
        <p14:creationId xmlns:p14="http://schemas.microsoft.com/office/powerpoint/2010/main" val="3786506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megroup.com/trading/interest-rates/stir/eurodollar.html" TargetMode="External"/><Relationship Id="rId7" Type="http://schemas.openxmlformats.org/officeDocument/2006/relationships/hyperlink" Target="https://www.atlantafed.org/-/media/documents/cenfis/market-probability-tracker/market-probability-tracker_estimation-specifics.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atlantafed.org/-/media/documents/cenfis/market-probability-tracker/market-probability-tracker_simplex-regression.pdf" TargetMode="External"/><Relationship Id="rId5" Type="http://schemas.openxmlformats.org/officeDocument/2006/relationships/hyperlink" Target="https://www.atlantafed.org/cenfis/publications/notesfromthevault/1608.aspx" TargetMode="External"/><Relationship Id="rId4" Type="http://schemas.openxmlformats.org/officeDocument/2006/relationships/hyperlink" Target="https://www.treasury.gov/resource-center/data-chart-center/interest-rates/Pages/TextView.aspx?data=yiel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megroup.com/trading/interest-rates/stir/eurodollar.html" TargetMode="External"/><Relationship Id="rId7" Type="http://schemas.openxmlformats.org/officeDocument/2006/relationships/hyperlink" Target="https://www.atlantafed.org/-/media/documents/cenfis/market-probability-tracker/market-probability-tracker_estimation-specifics.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atlantafed.org/-/media/documents/cenfis/market-probability-tracker/market-probability-tracker_simplex-regression.pdf" TargetMode="External"/><Relationship Id="rId5" Type="http://schemas.openxmlformats.org/officeDocument/2006/relationships/hyperlink" Target="https://www.atlantafed.org/cenfis/publications/notesfromthevault/1608.aspx" TargetMode="External"/><Relationship Id="rId4" Type="http://schemas.openxmlformats.org/officeDocument/2006/relationships/hyperlink" Target="https://www.treasury.gov/resource-center/data-chart-center/interest-rates/Pages/TextView.aspx?data=yiel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7/23/20</a:t>
            </a:r>
          </a:p>
        </p:txBody>
      </p:sp>
      <p:sp>
        <p:nvSpPr>
          <p:cNvPr id="4" name="Slide Number Placeholder 3"/>
          <p:cNvSpPr>
            <a:spLocks noGrp="1"/>
          </p:cNvSpPr>
          <p:nvPr>
            <p:ph type="sldNum" sz="quarter" idx="5"/>
          </p:nvPr>
        </p:nvSpPr>
        <p:spPr/>
        <p:txBody>
          <a:bodyPr/>
          <a:lstStyle/>
          <a:p>
            <a:fld id="{1A0580B0-9668-0348-BC17-FD2229856891}" type="slidenum">
              <a:rPr lang="en-US" smtClean="0"/>
              <a:t>2</a:t>
            </a:fld>
            <a:endParaRPr lang="en-US"/>
          </a:p>
        </p:txBody>
      </p:sp>
    </p:spTree>
    <p:extLst>
      <p:ext uri="{BB962C8B-B14F-4D97-AF65-F5344CB8AC3E}">
        <p14:creationId xmlns:p14="http://schemas.microsoft.com/office/powerpoint/2010/main" val="381207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12/21 | Next Update: 1/25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Contributions to Percent Change in Real Gross Domestic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https://</a:t>
            </a:r>
            <a:r>
              <a:rPr lang="en-US" err="1"/>
              <a:t>apps.bea.gov</a:t>
            </a:r>
            <a:r>
              <a:rPr lang="en-US"/>
              <a:t>/</a:t>
            </a:r>
            <a:r>
              <a:rPr lang="en-US" err="1"/>
              <a:t>iTable</a:t>
            </a:r>
            <a:r>
              <a:rPr lang="en-US"/>
              <a:t>/?</a:t>
            </a:r>
            <a:r>
              <a:rPr lang="en-US" err="1"/>
              <a:t>reqid</a:t>
            </a:r>
            <a:r>
              <a:rPr lang="en-US"/>
              <a:t>=19&amp;step=2&amp;isuri=1&amp;categories=survey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a:p>
            <a:r>
              <a:rPr lang="en-US"/>
              <a:t>Calculating</a:t>
            </a:r>
            <a:r>
              <a:rPr lang="en-US" baseline="0"/>
              <a:t> annual GDP growth</a:t>
            </a:r>
          </a:p>
          <a:p>
            <a:endParaRPr lang="en-US" baseline="0"/>
          </a:p>
          <a:p>
            <a:r>
              <a:rPr lang="en-US" baseline="0"/>
              <a:t>(GDP t </a:t>
            </a:r>
            <a:r>
              <a:rPr lang="mr-IN" baseline="0"/>
              <a:t>–</a:t>
            </a:r>
            <a:r>
              <a:rPr lang="en-US" baseline="0"/>
              <a:t> GDP t-1)/ GDP t-1 = G </a:t>
            </a:r>
            <a:r>
              <a:rPr lang="en-US" baseline="0" err="1"/>
              <a:t>qtr</a:t>
            </a:r>
            <a:endParaRPr lang="en-US" baseline="0"/>
          </a:p>
          <a:p>
            <a:endParaRPr lang="en-US" baseline="0"/>
          </a:p>
          <a:p>
            <a:r>
              <a:rPr lang="en-US" baseline="0"/>
              <a:t>G annual = ((1 + G </a:t>
            </a:r>
            <a:r>
              <a:rPr lang="en-US" baseline="0" err="1"/>
              <a:t>qtr</a:t>
            </a:r>
            <a:r>
              <a:rPr lang="en-US" baseline="0"/>
              <a:t>)^4) - 1</a:t>
            </a:r>
            <a:endParaRPr lang="en-US"/>
          </a:p>
          <a:p>
            <a:endParaRPr lang="en-US"/>
          </a:p>
        </p:txBody>
      </p:sp>
      <p:sp>
        <p:nvSpPr>
          <p:cNvPr id="4" name="Slide Number Placeholder 3"/>
          <p:cNvSpPr>
            <a:spLocks noGrp="1"/>
          </p:cNvSpPr>
          <p:nvPr>
            <p:ph type="sldNum" sz="quarter" idx="10"/>
          </p:nvPr>
        </p:nvSpPr>
        <p:spPr/>
        <p:txBody>
          <a:bodyPr/>
          <a:lstStyle/>
          <a:p>
            <a:fld id="{BAA47DF7-3E91-443C-955D-C2A1E510DCE4}" type="slidenum">
              <a:rPr lang="en-US" smtClean="0"/>
              <a:t>11</a:t>
            </a:fld>
            <a:endParaRPr lang="en-US"/>
          </a:p>
        </p:txBody>
      </p:sp>
    </p:spTree>
    <p:extLst>
      <p:ext uri="{BB962C8B-B14F-4D97-AF65-F5344CB8AC3E}">
        <p14:creationId xmlns:p14="http://schemas.microsoft.com/office/powerpoint/2010/main" val="153140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a:t>| Next Update: </a:t>
            </a:r>
            <a:r>
              <a:rPr lang="en-US" dirty="0"/>
              <a:t>2/2</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https://</a:t>
            </a:r>
            <a:r>
              <a:rPr lang="en-US" baseline="0" err="1"/>
              <a:t>www.bls.gov</a:t>
            </a:r>
            <a:r>
              <a:rPr lang="en-US" baseline="0"/>
              <a:t>/</a:t>
            </a:r>
            <a:r>
              <a:rPr lang="en-US" baseline="0" err="1"/>
              <a:t>news.release</a:t>
            </a:r>
            <a:r>
              <a:rPr lang="en-US" baseline="0"/>
              <a:t>/empsit.t17.htm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https://</a:t>
            </a:r>
            <a:r>
              <a:rPr lang="en-US" baseline="0" err="1"/>
              <a:t>data.bls.gov</a:t>
            </a:r>
            <a:r>
              <a:rPr lang="en-US" baseline="0"/>
              <a:t>/timeseries/CES0000000001?amp%253bdata_tool=</a:t>
            </a:r>
            <a:r>
              <a:rPr lang="en-US" baseline="0" err="1"/>
              <a:t>XGtable&amp;output_view</a:t>
            </a:r>
            <a:r>
              <a:rPr lang="en-US" baseline="0"/>
              <a:t>=</a:t>
            </a:r>
            <a:r>
              <a:rPr lang="en-US" baseline="0" err="1"/>
              <a:t>data&amp;include_graphs</a:t>
            </a:r>
            <a:r>
              <a:rPr lang="en-US" baseline="0"/>
              <a:t>=true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47DF7-3E91-443C-955D-C2A1E510DC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4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1/5 </a:t>
            </a:r>
            <a:r>
              <a:rPr lang="en-US"/>
              <a:t>| Next Update: </a:t>
            </a:r>
            <a:r>
              <a:rPr lang="en-US" dirty="0"/>
              <a:t>2/2</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https://</a:t>
            </a:r>
            <a:r>
              <a:rPr lang="en-US" baseline="0" err="1"/>
              <a:t>www.bls.gov</a:t>
            </a:r>
            <a:r>
              <a:rPr lang="en-US" baseline="0"/>
              <a:t>/</a:t>
            </a:r>
            <a:r>
              <a:rPr lang="en-US" baseline="0" err="1"/>
              <a:t>news.release</a:t>
            </a:r>
            <a:r>
              <a:rPr lang="en-US" baseline="0"/>
              <a:t>/</a:t>
            </a:r>
            <a:r>
              <a:rPr lang="en-US" baseline="0" err="1"/>
              <a:t>empsit.a.htm</a:t>
            </a: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https://</a:t>
            </a:r>
            <a:r>
              <a:rPr lang="en-US" err="1"/>
              <a:t>www.bls.gov</a:t>
            </a:r>
            <a:r>
              <a:rPr lang="en-US"/>
              <a:t>/</a:t>
            </a:r>
            <a:r>
              <a:rPr lang="en-US" err="1"/>
              <a:t>news.release</a:t>
            </a:r>
            <a:r>
              <a:rPr lang="en-US"/>
              <a:t>/empsit.t01.htm</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https://</a:t>
            </a:r>
            <a:r>
              <a:rPr lang="en-US" baseline="0" err="1"/>
              <a:t>data.bls.gov</a:t>
            </a:r>
            <a:r>
              <a:rPr lang="en-US" baseline="0"/>
              <a:t>/timeseries/LNS14000000?amp%253bdata_tool=</a:t>
            </a:r>
            <a:r>
              <a:rPr lang="en-US" baseline="0" err="1"/>
              <a:t>XGtable&amp;output_view</a:t>
            </a:r>
            <a:r>
              <a:rPr lang="en-US" baseline="0"/>
              <a:t>=</a:t>
            </a:r>
            <a:r>
              <a:rPr lang="en-US" baseline="0" err="1"/>
              <a:t>data&amp;include_graphs</a:t>
            </a:r>
            <a:r>
              <a:rPr lang="en-US" baseline="0"/>
              <a:t>=true</a:t>
            </a:r>
          </a:p>
          <a:p>
            <a:endParaRPr lang="en-US"/>
          </a:p>
        </p:txBody>
      </p:sp>
      <p:sp>
        <p:nvSpPr>
          <p:cNvPr id="4" name="Slide Number Placeholder 3"/>
          <p:cNvSpPr>
            <a:spLocks noGrp="1"/>
          </p:cNvSpPr>
          <p:nvPr>
            <p:ph type="sldNum" sz="quarter" idx="5"/>
          </p:nvPr>
        </p:nvSpPr>
        <p:spPr/>
        <p:txBody>
          <a:bodyPr/>
          <a:lstStyle/>
          <a:p>
            <a:fld id="{92D69264-990C-8642-8380-2E19FAC2EAA7}" type="slidenum">
              <a:rPr lang="en-US" smtClean="0"/>
              <a:t>13</a:t>
            </a:fld>
            <a:endParaRPr lang="en-US"/>
          </a:p>
        </p:txBody>
      </p:sp>
    </p:spTree>
    <p:extLst>
      <p:ext uri="{BB962C8B-B14F-4D97-AF65-F5344CB8AC3E}">
        <p14:creationId xmlns:p14="http://schemas.microsoft.com/office/powerpoint/2010/main" val="354702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1/5 </a:t>
            </a:r>
            <a:r>
              <a:rPr lang="en-US"/>
              <a:t>| Next Update: </a:t>
            </a:r>
            <a:r>
              <a:rPr lang="en-US" dirty="0"/>
              <a:t>2/2</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https://</a:t>
            </a:r>
            <a:r>
              <a:rPr lang="en-US" err="1"/>
              <a:t>www.bls.gov</a:t>
            </a:r>
            <a:r>
              <a:rPr lang="en-US"/>
              <a:t>/</a:t>
            </a:r>
            <a:r>
              <a:rPr lang="en-US" err="1"/>
              <a:t>news.release</a:t>
            </a:r>
            <a:r>
              <a:rPr lang="en-US"/>
              <a:t>/empsit.t01.htm</a:t>
            </a:r>
          </a:p>
          <a:p>
            <a:endParaRPr lang="en-US"/>
          </a:p>
          <a:p>
            <a:r>
              <a:rPr lang="en-US"/>
              <a:t>http://</a:t>
            </a:r>
            <a:r>
              <a:rPr lang="en-US" err="1"/>
              <a:t>data.bls.gov</a:t>
            </a:r>
            <a:r>
              <a:rPr lang="en-US"/>
              <a:t>/timeseries/LNS11300000</a:t>
            </a:r>
          </a:p>
        </p:txBody>
      </p:sp>
      <p:sp>
        <p:nvSpPr>
          <p:cNvPr id="4" name="Slide Number Placeholder 3"/>
          <p:cNvSpPr>
            <a:spLocks noGrp="1"/>
          </p:cNvSpPr>
          <p:nvPr>
            <p:ph type="sldNum" sz="quarter" idx="10"/>
          </p:nvPr>
        </p:nvSpPr>
        <p:spPr/>
        <p:txBody>
          <a:bodyPr/>
          <a:lstStyle/>
          <a:p>
            <a:fld id="{87673187-B7DA-45CD-B395-D59B022E35C6}" type="slidenum">
              <a:rPr lang="en-US" smtClean="0"/>
              <a:t>14</a:t>
            </a:fld>
            <a:endParaRPr lang="en-US"/>
          </a:p>
        </p:txBody>
      </p:sp>
    </p:spTree>
    <p:extLst>
      <p:ext uri="{BB962C8B-B14F-4D97-AF65-F5344CB8AC3E}">
        <p14:creationId xmlns:p14="http://schemas.microsoft.com/office/powerpoint/2010/main" val="3090623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1/5/24</a:t>
            </a:r>
          </a:p>
        </p:txBody>
      </p:sp>
      <p:sp>
        <p:nvSpPr>
          <p:cNvPr id="4" name="Slide Number Placeholder 3"/>
          <p:cNvSpPr>
            <a:spLocks noGrp="1"/>
          </p:cNvSpPr>
          <p:nvPr>
            <p:ph type="sldNum" sz="quarter" idx="5"/>
          </p:nvPr>
        </p:nvSpPr>
        <p:spPr/>
        <p:txBody>
          <a:bodyPr/>
          <a:lstStyle/>
          <a:p>
            <a:fld id="{BAA47DF7-3E91-443C-955D-C2A1E510DCE4}" type="slidenum">
              <a:rPr lang="en-US" smtClean="0"/>
              <a:t>15</a:t>
            </a:fld>
            <a:endParaRPr lang="en-US"/>
          </a:p>
        </p:txBody>
      </p:sp>
    </p:spTree>
    <p:extLst>
      <p:ext uri="{BB962C8B-B14F-4D97-AF65-F5344CB8AC3E}">
        <p14:creationId xmlns:p14="http://schemas.microsoft.com/office/powerpoint/2010/main" val="19743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a:t>| Next Update: </a:t>
            </a:r>
            <a:r>
              <a:rPr lang="en-US" dirty="0"/>
              <a:t>2/2</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https://</a:t>
            </a:r>
            <a:r>
              <a:rPr lang="en-US" err="1"/>
              <a:t>www.bls.gov</a:t>
            </a:r>
            <a:r>
              <a:rPr lang="en-US"/>
              <a:t>/</a:t>
            </a:r>
            <a:r>
              <a:rPr lang="en-US" err="1"/>
              <a:t>news.release</a:t>
            </a:r>
            <a:r>
              <a:rPr lang="en-US"/>
              <a:t>/empsit.t19.htm</a:t>
            </a:r>
          </a:p>
          <a:p>
            <a:endParaRPr lang="en-US"/>
          </a:p>
          <a:p>
            <a:r>
              <a:rPr lang="en-US"/>
              <a:t>Back Data:</a:t>
            </a:r>
          </a:p>
          <a:p>
            <a:r>
              <a:rPr lang="en-US"/>
              <a:t>https://</a:t>
            </a:r>
            <a:r>
              <a:rPr lang="en-US" err="1"/>
              <a:t>data.bls.gov</a:t>
            </a:r>
            <a:r>
              <a:rPr lang="en-US"/>
              <a:t>/timeseries/CES0500000003?amp%253bdata_tool=</a:t>
            </a:r>
            <a:r>
              <a:rPr lang="en-US" err="1"/>
              <a:t>XGtable&amp;output_view</a:t>
            </a:r>
            <a:r>
              <a:rPr lang="en-US"/>
              <a:t>=</a:t>
            </a:r>
            <a:r>
              <a:rPr lang="en-US" err="1"/>
              <a:t>data&amp;include_graphs</a:t>
            </a:r>
            <a:r>
              <a:rPr lang="en-US"/>
              <a:t>=true</a:t>
            </a:r>
          </a:p>
          <a:p>
            <a:endParaRPr lang="en-US"/>
          </a:p>
        </p:txBody>
      </p:sp>
      <p:sp>
        <p:nvSpPr>
          <p:cNvPr id="4" name="Slide Number Placeholder 3"/>
          <p:cNvSpPr>
            <a:spLocks noGrp="1"/>
          </p:cNvSpPr>
          <p:nvPr>
            <p:ph type="sldNum" sz="quarter" idx="5"/>
          </p:nvPr>
        </p:nvSpPr>
        <p:spPr/>
        <p:txBody>
          <a:bodyPr/>
          <a:lstStyle/>
          <a:p>
            <a:fld id="{92D69264-990C-8642-8380-2E19FAC2EAA7}" type="slidenum">
              <a:rPr lang="en-US" smtClean="0"/>
              <a:t>16</a:t>
            </a:fld>
            <a:endParaRPr lang="en-US"/>
          </a:p>
        </p:txBody>
      </p:sp>
    </p:spTree>
    <p:extLst>
      <p:ext uri="{BB962C8B-B14F-4D97-AF65-F5344CB8AC3E}">
        <p14:creationId xmlns:p14="http://schemas.microsoft.com/office/powerpoint/2010/main" val="4247799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12/12/23</a:t>
            </a:r>
          </a:p>
          <a:p>
            <a:endParaRPr lang="en-US"/>
          </a:p>
          <a:p>
            <a:r>
              <a:rPr lang="en-US"/>
              <a:t>US: </a:t>
            </a:r>
          </a:p>
          <a:p>
            <a:r>
              <a:rPr lang="en-US"/>
              <a:t>https://</a:t>
            </a:r>
            <a:r>
              <a:rPr lang="en-US" err="1"/>
              <a:t>www.bls.gov</a:t>
            </a:r>
            <a:r>
              <a:rPr lang="en-US"/>
              <a:t>/</a:t>
            </a:r>
            <a:r>
              <a:rPr lang="en-US" err="1"/>
              <a:t>news.release</a:t>
            </a:r>
            <a:r>
              <a:rPr lang="en-US"/>
              <a:t>/cpi.t07.htm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Mountain States: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www.bls.gov</a:t>
            </a:r>
            <a:r>
              <a:rPr lang="en-US"/>
              <a:t>/regions/mountain-plains/cpi-summary/ro7xg01a.htm</a:t>
            </a:r>
          </a:p>
          <a:p>
            <a:endParaRPr lang="en-US"/>
          </a:p>
          <a:p>
            <a:r>
              <a:rPr lang="en-US"/>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Back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data.bls.gov</a:t>
            </a:r>
            <a:r>
              <a:rPr lang="en-US"/>
              <a:t>/</a:t>
            </a:r>
            <a:r>
              <a:rPr lang="en-US" err="1"/>
              <a:t>PDQWeb</a:t>
            </a:r>
            <a:r>
              <a:rPr lang="en-US"/>
              <a:t>/cu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AA47DF7-3E91-443C-955D-C2A1E510DCE4}" type="slidenum">
              <a:rPr lang="en-US" smtClean="0"/>
              <a:t>17</a:t>
            </a:fld>
            <a:endParaRPr lang="en-US"/>
          </a:p>
        </p:txBody>
      </p:sp>
    </p:spTree>
    <p:extLst>
      <p:ext uri="{BB962C8B-B14F-4D97-AF65-F5344CB8AC3E}">
        <p14:creationId xmlns:p14="http://schemas.microsoft.com/office/powerpoint/2010/main" val="260046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12/12/23</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https://</a:t>
            </a:r>
            <a:r>
              <a:rPr lang="en-US" err="1"/>
              <a:t>www.bls.gov</a:t>
            </a:r>
            <a:r>
              <a:rPr lang="en-US"/>
              <a:t>/</a:t>
            </a:r>
            <a:r>
              <a:rPr lang="en-US" err="1"/>
              <a:t>news.release</a:t>
            </a:r>
            <a:r>
              <a:rPr lang="en-US"/>
              <a:t>/cpi.t07.htm</a:t>
            </a:r>
          </a:p>
          <a:p>
            <a:endParaRPr lang="en-US"/>
          </a:p>
          <a:p>
            <a:r>
              <a:rPr lang="en-US"/>
              <a:t>Mountain States: </a:t>
            </a:r>
          </a:p>
          <a:p>
            <a:r>
              <a:rPr lang="en-US"/>
              <a:t>https://</a:t>
            </a:r>
            <a:r>
              <a:rPr lang="en-US" err="1"/>
              <a:t>www.bls.gov</a:t>
            </a:r>
            <a:r>
              <a:rPr lang="en-US"/>
              <a:t>/regions/mountain-plains/cpi-summary/ro7xg01a.htm</a:t>
            </a:r>
          </a:p>
          <a:p>
            <a:endParaRPr lang="en-US"/>
          </a:p>
          <a:p>
            <a:r>
              <a:rPr lang="en-US"/>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Back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data.bls.gov</a:t>
            </a:r>
            <a:r>
              <a:rPr lang="en-US"/>
              <a:t>/</a:t>
            </a:r>
            <a:r>
              <a:rPr lang="en-US" err="1"/>
              <a:t>PDQWeb</a:t>
            </a:r>
            <a:r>
              <a:rPr lang="en-US"/>
              <a:t>/cu</a:t>
            </a:r>
          </a:p>
          <a:p>
            <a:endParaRPr lang="en-US"/>
          </a:p>
        </p:txBody>
      </p:sp>
      <p:sp>
        <p:nvSpPr>
          <p:cNvPr id="4" name="Slide Number Placeholder 3"/>
          <p:cNvSpPr>
            <a:spLocks noGrp="1"/>
          </p:cNvSpPr>
          <p:nvPr>
            <p:ph type="sldNum" sz="quarter" idx="5"/>
          </p:nvPr>
        </p:nvSpPr>
        <p:spPr/>
        <p:txBody>
          <a:bodyPr/>
          <a:lstStyle/>
          <a:p>
            <a:fld id="{92D69264-990C-8642-8380-2E19FAC2EAA7}" type="slidenum">
              <a:rPr lang="en-US" smtClean="0"/>
              <a:t>18</a:t>
            </a:fld>
            <a:endParaRPr lang="en-US"/>
          </a:p>
        </p:txBody>
      </p:sp>
    </p:spTree>
    <p:extLst>
      <p:ext uri="{BB962C8B-B14F-4D97-AF65-F5344CB8AC3E}">
        <p14:creationId xmlns:p14="http://schemas.microsoft.com/office/powerpoint/2010/main" val="2082256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12/12/23</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www.bls.gov</a:t>
            </a:r>
            <a:r>
              <a:rPr lang="en-US" dirty="0"/>
              <a:t>/</a:t>
            </a:r>
            <a:r>
              <a:rPr lang="en-US" dirty="0" err="1"/>
              <a:t>news.release</a:t>
            </a:r>
            <a:r>
              <a:rPr lang="en-US" dirty="0"/>
              <a:t>/cpi.t07.htm</a:t>
            </a:r>
          </a:p>
          <a:p>
            <a:endParaRPr lang="en-US" dirty="0"/>
          </a:p>
          <a:p>
            <a:r>
              <a:rPr lang="en-US" dirty="0"/>
              <a:t>Mountain States: </a:t>
            </a:r>
          </a:p>
          <a:p>
            <a:r>
              <a:rPr lang="en-US" dirty="0"/>
              <a:t>https://</a:t>
            </a:r>
            <a:r>
              <a:rPr lang="en-US" dirty="0" err="1"/>
              <a:t>www.bls.gov</a:t>
            </a:r>
            <a:r>
              <a:rPr lang="en-US" dirty="0"/>
              <a:t>/regions/mountain-plains/cpi-summary/ro7xg01a.htm</a:t>
            </a:r>
          </a:p>
          <a:p>
            <a:endParaRPr lang="en-US" dirty="0"/>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data.bls.gov</a:t>
            </a:r>
            <a:r>
              <a:rPr lang="en-US" dirty="0"/>
              <a:t>/</a:t>
            </a:r>
            <a:r>
              <a:rPr lang="en-US" dirty="0" err="1"/>
              <a:t>PDQWeb</a:t>
            </a:r>
            <a:r>
              <a:rPr lang="en-US" dirty="0"/>
              <a:t>/cu</a:t>
            </a:r>
          </a:p>
        </p:txBody>
      </p:sp>
      <p:sp>
        <p:nvSpPr>
          <p:cNvPr id="4" name="Slide Number Placeholder 3"/>
          <p:cNvSpPr>
            <a:spLocks noGrp="1"/>
          </p:cNvSpPr>
          <p:nvPr>
            <p:ph type="sldNum" sz="quarter" idx="5"/>
          </p:nvPr>
        </p:nvSpPr>
        <p:spPr/>
        <p:txBody>
          <a:bodyPr/>
          <a:lstStyle/>
          <a:p>
            <a:fld id="{BAA47DF7-3E91-443C-955D-C2A1E510DCE4}" type="slidenum">
              <a:rPr lang="en-US" smtClean="0"/>
              <a:t>19</a:t>
            </a:fld>
            <a:endParaRPr lang="en-US"/>
          </a:p>
        </p:txBody>
      </p:sp>
    </p:spTree>
    <p:extLst>
      <p:ext uri="{BB962C8B-B14F-4D97-AF65-F5344CB8AC3E}">
        <p14:creationId xmlns:p14="http://schemas.microsoft.com/office/powerpoint/2010/main" val="3188571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8/29/23</a:t>
            </a:r>
          </a:p>
        </p:txBody>
      </p:sp>
      <p:sp>
        <p:nvSpPr>
          <p:cNvPr id="4" name="Slide Number Placeholder 3"/>
          <p:cNvSpPr>
            <a:spLocks noGrp="1"/>
          </p:cNvSpPr>
          <p:nvPr>
            <p:ph type="sldNum" sz="quarter" idx="10"/>
          </p:nvPr>
        </p:nvSpPr>
        <p:spPr/>
        <p:txBody>
          <a:bodyPr/>
          <a:lstStyle/>
          <a:p>
            <a:fld id="{BAA47DF7-3E91-443C-955D-C2A1E510DCE4}" type="slidenum">
              <a:rPr lang="en-US" smtClean="0"/>
              <a:t>20</a:t>
            </a:fld>
            <a:endParaRPr lang="en-US"/>
          </a:p>
        </p:txBody>
      </p:sp>
    </p:spTree>
    <p:extLst>
      <p:ext uri="{BB962C8B-B14F-4D97-AF65-F5344CB8AC3E}">
        <p14:creationId xmlns:p14="http://schemas.microsoft.com/office/powerpoint/2010/main" val="310468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12/22/23</a:t>
            </a:r>
          </a:p>
          <a:p>
            <a:endParaRPr lang="en-US" dirty="0"/>
          </a:p>
          <a:p>
            <a:r>
              <a:rPr lang="en-US" dirty="0"/>
              <a:t>https://</a:t>
            </a:r>
            <a:r>
              <a:rPr lang="en-US" dirty="0" err="1"/>
              <a:t>www.atlantafed.org</a:t>
            </a:r>
            <a:r>
              <a:rPr lang="en-US" dirty="0"/>
              <a:t>/</a:t>
            </a:r>
            <a:r>
              <a:rPr lang="en-US" dirty="0" err="1"/>
              <a:t>cenfis</a:t>
            </a:r>
            <a:r>
              <a:rPr lang="en-US" dirty="0"/>
              <a:t>/market-probability-tracker</a:t>
            </a:r>
          </a:p>
          <a:p>
            <a:endParaRPr lang="en-US" dirty="0"/>
          </a:p>
          <a:p>
            <a:endParaRPr lang="en-US" dirty="0"/>
          </a:p>
          <a:p>
            <a:r>
              <a:rPr lang="en-US" sz="1200" b="0" i="0" kern="1200" dirty="0">
                <a:solidFill>
                  <a:schemeClr val="tx1"/>
                </a:solidFill>
                <a:effectLst/>
                <a:latin typeface="+mn-lt"/>
                <a:ea typeface="+mn-ea"/>
                <a:cs typeface="+mn-cs"/>
              </a:rPr>
              <a:t>This tool estimates the market-implied probabilities of various ranges for the three-month average fed funds rate. Our methodology uses data on three-month Eurodollar futures, options on three-month Eurodollar futures from the </a:t>
            </a:r>
            <a:r>
              <a:rPr lang="en-US" sz="1200" b="0" i="0" u="none" strike="noStrike" kern="1200" dirty="0">
                <a:solidFill>
                  <a:schemeClr val="tx1"/>
                </a:solidFill>
                <a:effectLst/>
                <a:latin typeface="+mn-lt"/>
                <a:ea typeface="+mn-ea"/>
                <a:cs typeface="+mn-cs"/>
                <a:hlinkClick r:id="rId3"/>
              </a:rPr>
              <a:t>Chicago Mercantile Exchange (CME)</a:t>
            </a:r>
            <a:r>
              <a:rPr lang="en-US" sz="1200" b="0" i="0" kern="1200" dirty="0">
                <a:solidFill>
                  <a:schemeClr val="tx1"/>
                </a:solidFill>
                <a:effectLst/>
                <a:latin typeface="+mn-lt"/>
                <a:ea typeface="+mn-ea"/>
                <a:cs typeface="+mn-cs"/>
              </a:rPr>
              <a:t>, three-month LIBOR/fed funds basis swap spreads expiring in 12 months, and the </a:t>
            </a:r>
            <a:r>
              <a:rPr lang="en-US" sz="1200" b="0" i="0" u="none" strike="noStrike" kern="1200" dirty="0">
                <a:solidFill>
                  <a:schemeClr val="tx1"/>
                </a:solidFill>
                <a:effectLst/>
                <a:latin typeface="+mn-lt"/>
                <a:ea typeface="+mn-ea"/>
                <a:cs typeface="+mn-cs"/>
                <a:hlinkClick r:id="rId4"/>
              </a:rPr>
              <a:t>Treasury yield curve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Estimates from the four-nearest quarterly expiring contracts are updated daily using the previous day's closing prices. To illustrate changes in the market's assessment of the average fed funds rate over future three-month intervals, users can view and compare estimates from the prior six weeks for individual contracts. In this tracker we provide the path the market expects the three-month average fed funds rate to take, along with the 25th to 75th percentile region; the probability of a 25 basis point rate hike or cut for the three-month interval starting on the contract's expiration date; and how likely market participants are assessing various future outcomes, distributed across a wide range of possible rates.</a:t>
            </a:r>
          </a:p>
          <a:p>
            <a:r>
              <a:rPr lang="en-US" sz="1200" b="0" i="0" kern="1200" dirty="0">
                <a:solidFill>
                  <a:schemeClr val="tx1"/>
                </a:solidFill>
                <a:effectLst/>
                <a:latin typeface="+mn-lt"/>
                <a:ea typeface="+mn-ea"/>
                <a:cs typeface="+mn-cs"/>
              </a:rPr>
              <a:t>An overview of our approach can be found in our </a:t>
            </a:r>
            <a:r>
              <a:rPr lang="en-US" sz="1200" b="0" i="1" u="none" strike="noStrike" kern="1200" dirty="0">
                <a:solidFill>
                  <a:schemeClr val="tx1"/>
                </a:solidFill>
                <a:effectLst/>
                <a:latin typeface="+mn-lt"/>
                <a:ea typeface="+mn-ea"/>
                <a:cs typeface="+mn-cs"/>
                <a:hlinkClick r:id="rId5"/>
              </a:rPr>
              <a:t>Notes from the Vault</a:t>
            </a:r>
            <a:r>
              <a:rPr lang="en-US" sz="1200" b="0" i="0" kern="1200" dirty="0">
                <a:solidFill>
                  <a:schemeClr val="tx1"/>
                </a:solidFill>
                <a:effectLst/>
                <a:latin typeface="+mn-lt"/>
                <a:ea typeface="+mn-ea"/>
                <a:cs typeface="+mn-cs"/>
              </a:rPr>
              <a:t>. For a more detailed look at the model, </a:t>
            </a:r>
            <a:r>
              <a:rPr lang="en-US" sz="1200" b="0" i="0" u="none" strike="noStrike" kern="1200" dirty="0">
                <a:solidFill>
                  <a:schemeClr val="tx1"/>
                </a:solidFill>
                <a:effectLst/>
                <a:latin typeface="+mn-lt"/>
                <a:ea typeface="+mn-ea"/>
                <a:cs typeface="+mn-cs"/>
                <a:hlinkClick r:id="rId6"/>
              </a:rPr>
              <a:t>please refer to this paper</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a:rPr>
              <a:t>technical note on its implementation</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AA47DF7-3E91-443C-955D-C2A1E510DCE4}" type="slidenum">
              <a:rPr lang="en-US" smtClean="0"/>
              <a:t>3</a:t>
            </a:fld>
            <a:endParaRPr lang="en-US"/>
          </a:p>
        </p:txBody>
      </p:sp>
    </p:spTree>
    <p:extLst>
      <p:ext uri="{BB962C8B-B14F-4D97-AF65-F5344CB8AC3E}">
        <p14:creationId xmlns:p14="http://schemas.microsoft.com/office/powerpoint/2010/main" val="337570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1/3/23</a:t>
            </a:r>
          </a:p>
        </p:txBody>
      </p:sp>
      <p:sp>
        <p:nvSpPr>
          <p:cNvPr id="4" name="Slide Number Placeholder 3"/>
          <p:cNvSpPr>
            <a:spLocks noGrp="1"/>
          </p:cNvSpPr>
          <p:nvPr>
            <p:ph type="sldNum" sz="quarter" idx="10"/>
          </p:nvPr>
        </p:nvSpPr>
        <p:spPr/>
        <p:txBody>
          <a:bodyPr/>
          <a:lstStyle/>
          <a:p>
            <a:fld id="{BAA47DF7-3E91-443C-955D-C2A1E510DCE4}" type="slidenum">
              <a:rPr lang="en-US" smtClean="0"/>
              <a:t>21</a:t>
            </a:fld>
            <a:endParaRPr lang="en-US"/>
          </a:p>
        </p:txBody>
      </p:sp>
    </p:spTree>
    <p:extLst>
      <p:ext uri="{BB962C8B-B14F-4D97-AF65-F5344CB8AC3E}">
        <p14:creationId xmlns:p14="http://schemas.microsoft.com/office/powerpoint/2010/main" val="425521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36558" indent="-283291" eaLnBrk="0" hangingPunct="0">
              <a:defRPr sz="2400">
                <a:solidFill>
                  <a:schemeClr val="tx1"/>
                </a:solidFill>
                <a:latin typeface="Arial" charset="0"/>
                <a:ea typeface="ＭＳ Ｐゴシック" pitchFamily="34" charset="-128"/>
              </a:defRPr>
            </a:lvl2pPr>
            <a:lvl3pPr marL="1133166" indent="-226633" eaLnBrk="0" hangingPunct="0">
              <a:defRPr sz="2400">
                <a:solidFill>
                  <a:schemeClr val="tx1"/>
                </a:solidFill>
                <a:latin typeface="Arial" charset="0"/>
                <a:ea typeface="ＭＳ Ｐゴシック" pitchFamily="34" charset="-128"/>
              </a:defRPr>
            </a:lvl3pPr>
            <a:lvl4pPr marL="1586432" indent="-226633" eaLnBrk="0" hangingPunct="0">
              <a:defRPr sz="2400">
                <a:solidFill>
                  <a:schemeClr val="tx1"/>
                </a:solidFill>
                <a:latin typeface="Arial" charset="0"/>
                <a:ea typeface="ＭＳ Ｐゴシック" pitchFamily="34" charset="-128"/>
              </a:defRPr>
            </a:lvl4pPr>
            <a:lvl5pPr marL="2039697" indent="-226633" eaLnBrk="0" hangingPunct="0">
              <a:defRPr sz="2400">
                <a:solidFill>
                  <a:schemeClr val="tx1"/>
                </a:solidFill>
                <a:latin typeface="Arial" charset="0"/>
                <a:ea typeface="ＭＳ Ｐゴシック" pitchFamily="34" charset="-128"/>
              </a:defRPr>
            </a:lvl5pPr>
            <a:lvl6pPr marL="2492964" indent="-226633" eaLnBrk="0" fontAlgn="base" hangingPunct="0">
              <a:spcBef>
                <a:spcPct val="0"/>
              </a:spcBef>
              <a:spcAft>
                <a:spcPct val="0"/>
              </a:spcAft>
              <a:defRPr sz="2400">
                <a:solidFill>
                  <a:schemeClr val="tx1"/>
                </a:solidFill>
                <a:latin typeface="Arial" charset="0"/>
                <a:ea typeface="ＭＳ Ｐゴシック" pitchFamily="34" charset="-128"/>
              </a:defRPr>
            </a:lvl6pPr>
            <a:lvl7pPr marL="2946229" indent="-226633" eaLnBrk="0" fontAlgn="base" hangingPunct="0">
              <a:spcBef>
                <a:spcPct val="0"/>
              </a:spcBef>
              <a:spcAft>
                <a:spcPct val="0"/>
              </a:spcAft>
              <a:defRPr sz="2400">
                <a:solidFill>
                  <a:schemeClr val="tx1"/>
                </a:solidFill>
                <a:latin typeface="Arial" charset="0"/>
                <a:ea typeface="ＭＳ Ｐゴシック" pitchFamily="34" charset="-128"/>
              </a:defRPr>
            </a:lvl7pPr>
            <a:lvl8pPr marL="3399497" indent="-226633" eaLnBrk="0" fontAlgn="base" hangingPunct="0">
              <a:spcBef>
                <a:spcPct val="0"/>
              </a:spcBef>
              <a:spcAft>
                <a:spcPct val="0"/>
              </a:spcAft>
              <a:defRPr sz="2400">
                <a:solidFill>
                  <a:schemeClr val="tx1"/>
                </a:solidFill>
                <a:latin typeface="Arial" charset="0"/>
                <a:ea typeface="ＭＳ Ｐゴシック" pitchFamily="34" charset="-128"/>
              </a:defRPr>
            </a:lvl8pPr>
            <a:lvl9pPr marL="3852762" indent="-226633"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5748CD-45FB-4F20-84FF-2DC1519C4F76}" type="slidenum">
              <a:rPr lang="en-US" sz="1200"/>
              <a:pPr>
                <a:defRPr/>
              </a:pPr>
              <a:t>22</a:t>
            </a:fld>
            <a:endParaRPr lang="en-US" sz="1200"/>
          </a:p>
        </p:txBody>
      </p:sp>
    </p:spTree>
    <p:extLst>
      <p:ext uri="{BB962C8B-B14F-4D97-AF65-F5344CB8AC3E}">
        <p14:creationId xmlns:p14="http://schemas.microsoft.com/office/powerpoint/2010/main" val="2628041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a:t>1/17/23 | Next Update: December 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a:p>
          <a:p>
            <a:pPr marL="0" marR="0" indent="0" algn="l" defTabSz="914400" rtl="0" eaLnBrk="1" fontAlgn="auto" latinLnBrk="0" hangingPunct="1">
              <a:lnSpc>
                <a:spcPct val="100000"/>
              </a:lnSpc>
              <a:spcBef>
                <a:spcPts val="0"/>
              </a:spcBef>
              <a:spcAft>
                <a:spcPts val="0"/>
              </a:spcAft>
              <a:buClrTx/>
              <a:buSzTx/>
              <a:buFontTx/>
              <a:buNone/>
              <a:tabLst/>
              <a:defRPr/>
            </a:pPr>
            <a:r>
              <a:rPr lang="en-US" i="0"/>
              <a:t>https://</a:t>
            </a:r>
            <a:r>
              <a:rPr lang="en-US" i="0" err="1"/>
              <a:t>www.census.gov</a:t>
            </a:r>
            <a:r>
              <a:rPr lang="en-US" i="0"/>
              <a:t>/data/tables/time-series/demo/</a:t>
            </a:r>
            <a:r>
              <a:rPr lang="en-US" i="0" err="1"/>
              <a:t>popest</a:t>
            </a:r>
            <a:r>
              <a:rPr lang="en-US" i="0"/>
              <a:t>/2020s-national-total.html</a:t>
            </a:r>
            <a:endParaRPr lang="en-US"/>
          </a:p>
        </p:txBody>
      </p:sp>
      <p:sp>
        <p:nvSpPr>
          <p:cNvPr id="4" name="Slide Number Placeholder 3"/>
          <p:cNvSpPr>
            <a:spLocks noGrp="1"/>
          </p:cNvSpPr>
          <p:nvPr>
            <p:ph type="sldNum" sz="quarter" idx="5"/>
          </p:nvPr>
        </p:nvSpPr>
        <p:spPr/>
        <p:txBody>
          <a:bodyPr/>
          <a:lstStyle/>
          <a:p>
            <a:fld id="{92D69264-990C-8642-8380-2E19FAC2EAA7}" type="slidenum">
              <a:rPr lang="en-US" smtClean="0"/>
              <a:t>23</a:t>
            </a:fld>
            <a:endParaRPr lang="en-US"/>
          </a:p>
        </p:txBody>
      </p:sp>
    </p:spTree>
    <p:extLst>
      <p:ext uri="{BB962C8B-B14F-4D97-AF65-F5344CB8AC3E}">
        <p14:creationId xmlns:p14="http://schemas.microsoft.com/office/powerpoint/2010/main" val="2482298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Also ranked top ten in:</a:t>
            </a:r>
          </a:p>
          <a:p>
            <a:r>
              <a:rPr lang="en-US" dirty="0"/>
              <a:t>- Infrastructure</a:t>
            </a:r>
          </a:p>
          <a:p>
            <a:r>
              <a:rPr lang="en-US" dirty="0"/>
              <a:t>- Education</a:t>
            </a:r>
          </a:p>
          <a:p>
            <a:r>
              <a:rPr lang="en-US" dirty="0"/>
              <a:t>- Healthcare</a:t>
            </a:r>
          </a:p>
        </p:txBody>
      </p:sp>
      <p:sp>
        <p:nvSpPr>
          <p:cNvPr id="6554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36558" indent="-283291" eaLnBrk="0" hangingPunct="0">
              <a:defRPr sz="2400">
                <a:solidFill>
                  <a:schemeClr val="tx1"/>
                </a:solidFill>
                <a:latin typeface="Arial" charset="0"/>
                <a:ea typeface="ＭＳ Ｐゴシック" pitchFamily="34" charset="-128"/>
              </a:defRPr>
            </a:lvl2pPr>
            <a:lvl3pPr marL="1133166" indent="-226633" eaLnBrk="0" hangingPunct="0">
              <a:defRPr sz="2400">
                <a:solidFill>
                  <a:schemeClr val="tx1"/>
                </a:solidFill>
                <a:latin typeface="Arial" charset="0"/>
                <a:ea typeface="ＭＳ Ｐゴシック" pitchFamily="34" charset="-128"/>
              </a:defRPr>
            </a:lvl3pPr>
            <a:lvl4pPr marL="1586432" indent="-226633" eaLnBrk="0" hangingPunct="0">
              <a:defRPr sz="2400">
                <a:solidFill>
                  <a:schemeClr val="tx1"/>
                </a:solidFill>
                <a:latin typeface="Arial" charset="0"/>
                <a:ea typeface="ＭＳ Ｐゴシック" pitchFamily="34" charset="-128"/>
              </a:defRPr>
            </a:lvl4pPr>
            <a:lvl5pPr marL="2039697" indent="-226633" eaLnBrk="0" hangingPunct="0">
              <a:defRPr sz="2400">
                <a:solidFill>
                  <a:schemeClr val="tx1"/>
                </a:solidFill>
                <a:latin typeface="Arial" charset="0"/>
                <a:ea typeface="ＭＳ Ｐゴシック" pitchFamily="34" charset="-128"/>
              </a:defRPr>
            </a:lvl5pPr>
            <a:lvl6pPr marL="2492964" indent="-226633" eaLnBrk="0" fontAlgn="base" hangingPunct="0">
              <a:spcBef>
                <a:spcPct val="0"/>
              </a:spcBef>
              <a:spcAft>
                <a:spcPct val="0"/>
              </a:spcAft>
              <a:defRPr sz="2400">
                <a:solidFill>
                  <a:schemeClr val="tx1"/>
                </a:solidFill>
                <a:latin typeface="Arial" charset="0"/>
                <a:ea typeface="ＭＳ Ｐゴシック" pitchFamily="34" charset="-128"/>
              </a:defRPr>
            </a:lvl6pPr>
            <a:lvl7pPr marL="2946229" indent="-226633" eaLnBrk="0" fontAlgn="base" hangingPunct="0">
              <a:spcBef>
                <a:spcPct val="0"/>
              </a:spcBef>
              <a:spcAft>
                <a:spcPct val="0"/>
              </a:spcAft>
              <a:defRPr sz="2400">
                <a:solidFill>
                  <a:schemeClr val="tx1"/>
                </a:solidFill>
                <a:latin typeface="Arial" charset="0"/>
                <a:ea typeface="ＭＳ Ｐゴシック" pitchFamily="34" charset="-128"/>
              </a:defRPr>
            </a:lvl7pPr>
            <a:lvl8pPr marL="3399497" indent="-226633" eaLnBrk="0" fontAlgn="base" hangingPunct="0">
              <a:spcBef>
                <a:spcPct val="0"/>
              </a:spcBef>
              <a:spcAft>
                <a:spcPct val="0"/>
              </a:spcAft>
              <a:defRPr sz="2400">
                <a:solidFill>
                  <a:schemeClr val="tx1"/>
                </a:solidFill>
                <a:latin typeface="Arial" charset="0"/>
                <a:ea typeface="ＭＳ Ｐゴシック" pitchFamily="34" charset="-128"/>
              </a:defRPr>
            </a:lvl8pPr>
            <a:lvl9pPr marL="3852762" indent="-226633"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5748CD-45FB-4F20-84FF-2DC1519C4F76}" type="slidenum">
              <a:rPr lang="en-US" sz="1200"/>
              <a:pPr>
                <a:defRPr/>
              </a:pPr>
              <a:t>24</a:t>
            </a:fld>
            <a:endParaRPr lang="en-US" sz="1200"/>
          </a:p>
        </p:txBody>
      </p:sp>
    </p:spTree>
    <p:extLst>
      <p:ext uri="{BB962C8B-B14F-4D97-AF65-F5344CB8AC3E}">
        <p14:creationId xmlns:p14="http://schemas.microsoft.com/office/powerpoint/2010/main" val="2528604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 | Next Update: 1/19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State Rates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www.bls.gov</a:t>
            </a:r>
            <a:r>
              <a:rPr lang="en-US"/>
              <a:t>/web/</a:t>
            </a:r>
            <a:r>
              <a:rPr lang="en-US" err="1"/>
              <a:t>laus</a:t>
            </a:r>
            <a:r>
              <a:rPr lang="en-US"/>
              <a:t>/</a:t>
            </a:r>
            <a:r>
              <a:rPr lang="en-US" err="1"/>
              <a:t>statewide_otm_oty_change.htm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State Rates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www.bls.gov</a:t>
            </a:r>
            <a:r>
              <a:rPr lang="en-US"/>
              <a:t>/</a:t>
            </a:r>
            <a:r>
              <a:rPr lang="en-US" err="1"/>
              <a:t>eag</a:t>
            </a:r>
            <a:r>
              <a:rPr lang="en-US"/>
              <a:t>/</a:t>
            </a:r>
            <a:r>
              <a:rPr lang="en-US" err="1"/>
              <a:t>home.htm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U.S. Rate (Feb 2020: </a:t>
            </a:r>
            <a:r>
              <a:rPr lang="en-US" b="0" i="0">
                <a:solidFill>
                  <a:srgbClr val="000000"/>
                </a:solidFill>
                <a:effectLst/>
                <a:latin typeface="Source Sans Pro Web"/>
              </a:rPr>
              <a:t>152,371):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data.bls.gov</a:t>
            </a:r>
            <a:r>
              <a:rPr lang="en-US"/>
              <a:t>/timeseries/CES0000000001?amp%253bdata_tool=</a:t>
            </a:r>
            <a:r>
              <a:rPr lang="en-US" err="1"/>
              <a:t>XGtable&amp;output_view</a:t>
            </a:r>
            <a:r>
              <a:rPr lang="en-US"/>
              <a:t>=</a:t>
            </a:r>
            <a:r>
              <a:rPr lang="en-US" err="1"/>
              <a:t>data&amp;include_graphs</a:t>
            </a:r>
            <a:r>
              <a:rPr lang="en-US"/>
              <a:t>=true</a:t>
            </a:r>
          </a:p>
        </p:txBody>
      </p:sp>
      <p:sp>
        <p:nvSpPr>
          <p:cNvPr id="4" name="Slide Number Placeholder 3"/>
          <p:cNvSpPr>
            <a:spLocks noGrp="1"/>
          </p:cNvSpPr>
          <p:nvPr>
            <p:ph type="sldNum" sz="quarter" idx="5"/>
          </p:nvPr>
        </p:nvSpPr>
        <p:spPr/>
        <p:txBody>
          <a:bodyPr/>
          <a:lstStyle/>
          <a:p>
            <a:fld id="{92D69264-990C-8642-8380-2E19FAC2EAA7}" type="slidenum">
              <a:rPr lang="en-US" smtClean="0"/>
              <a:t>25</a:t>
            </a:fld>
            <a:endParaRPr lang="en-US"/>
          </a:p>
        </p:txBody>
      </p:sp>
    </p:spTree>
    <p:extLst>
      <p:ext uri="{BB962C8B-B14F-4D97-AF65-F5344CB8AC3E}">
        <p14:creationId xmlns:p14="http://schemas.microsoft.com/office/powerpoint/2010/main" val="2911665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 | Next Update: 1/19</a:t>
            </a:r>
            <a:endParaRPr lang="en-US" baseline="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aseline="0"/>
              <a:t>State Rates:</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aseline="0"/>
              <a:t>https://</a:t>
            </a:r>
            <a:r>
              <a:rPr lang="en-US" baseline="0" err="1"/>
              <a:t>www.bls.gov</a:t>
            </a:r>
            <a:r>
              <a:rPr lang="en-US" baseline="0"/>
              <a:t>/web/</a:t>
            </a:r>
            <a:r>
              <a:rPr lang="en-US" baseline="0" err="1"/>
              <a:t>laus</a:t>
            </a:r>
            <a:r>
              <a:rPr lang="en-US" baseline="0"/>
              <a:t>/</a:t>
            </a:r>
            <a:r>
              <a:rPr lang="en-US" baseline="0" err="1"/>
              <a:t>laumstrk.htm</a:t>
            </a:r>
            <a:endParaRPr lang="en-US" baseline="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aseline="0"/>
              <a:t>U.S. Rate:</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aseline="0"/>
              <a:t>https://</a:t>
            </a:r>
            <a:r>
              <a:rPr lang="en-US" baseline="0" err="1"/>
              <a:t>data.bls.gov</a:t>
            </a:r>
            <a:r>
              <a:rPr lang="en-US" baseline="0"/>
              <a:t>/timeseries/LNS14000000</a:t>
            </a:r>
          </a:p>
        </p:txBody>
      </p:sp>
      <p:sp>
        <p:nvSpPr>
          <p:cNvPr id="4" name="Slide Number Placeholder 3"/>
          <p:cNvSpPr>
            <a:spLocks noGrp="1"/>
          </p:cNvSpPr>
          <p:nvPr>
            <p:ph type="sldNum" sz="quarter" idx="10"/>
          </p:nvPr>
        </p:nvSpPr>
        <p:spPr/>
        <p:txBody>
          <a:bodyPr/>
          <a:lstStyle/>
          <a:p>
            <a:fld id="{BAA47DF7-3E91-443C-955D-C2A1E510DCE4}" type="slidenum">
              <a:rPr lang="en-US" smtClean="0"/>
              <a:t>26</a:t>
            </a:fld>
            <a:endParaRPr lang="en-US"/>
          </a:p>
        </p:txBody>
      </p:sp>
    </p:spTree>
    <p:extLst>
      <p:ext uri="{BB962C8B-B14F-4D97-AF65-F5344CB8AC3E}">
        <p14:creationId xmlns:p14="http://schemas.microsoft.com/office/powerpoint/2010/main" val="1709906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1/3/23</a:t>
            </a:r>
          </a:p>
        </p:txBody>
      </p:sp>
      <p:sp>
        <p:nvSpPr>
          <p:cNvPr id="4" name="Slide Number Placeholder 3"/>
          <p:cNvSpPr>
            <a:spLocks noGrp="1"/>
          </p:cNvSpPr>
          <p:nvPr>
            <p:ph type="sldNum" sz="quarter" idx="5"/>
          </p:nvPr>
        </p:nvSpPr>
        <p:spPr/>
        <p:txBody>
          <a:bodyPr/>
          <a:lstStyle/>
          <a:p>
            <a:fld id="{92D69264-990C-8642-8380-2E19FAC2EAA7}" type="slidenum">
              <a:rPr lang="en-US" smtClean="0"/>
              <a:t>27</a:t>
            </a:fld>
            <a:endParaRPr lang="en-US"/>
          </a:p>
        </p:txBody>
      </p:sp>
    </p:spTree>
    <p:extLst>
      <p:ext uri="{BB962C8B-B14F-4D97-AF65-F5344CB8AC3E}">
        <p14:creationId xmlns:p14="http://schemas.microsoft.com/office/powerpoint/2010/main" val="1780071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7/23/20</a:t>
            </a:r>
          </a:p>
        </p:txBody>
      </p:sp>
      <p:sp>
        <p:nvSpPr>
          <p:cNvPr id="4" name="Slide Number Placeholder 3"/>
          <p:cNvSpPr>
            <a:spLocks noGrp="1"/>
          </p:cNvSpPr>
          <p:nvPr>
            <p:ph type="sldNum" sz="quarter" idx="5"/>
          </p:nvPr>
        </p:nvSpPr>
        <p:spPr/>
        <p:txBody>
          <a:bodyPr/>
          <a:lstStyle/>
          <a:p>
            <a:fld id="{1A0580B0-9668-0348-BC17-FD2229856891}" type="slidenum">
              <a:rPr lang="en-US" smtClean="0"/>
              <a:t>29</a:t>
            </a:fld>
            <a:endParaRPr lang="en-US"/>
          </a:p>
        </p:txBody>
      </p:sp>
    </p:spTree>
    <p:extLst>
      <p:ext uri="{BB962C8B-B14F-4D97-AF65-F5344CB8AC3E}">
        <p14:creationId xmlns:p14="http://schemas.microsoft.com/office/powerpoint/2010/main" val="1386138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69264-990C-8642-8380-2E19FAC2EAA7}" type="slidenum">
              <a:rPr lang="en-US" smtClean="0"/>
              <a:t>30</a:t>
            </a:fld>
            <a:endParaRPr lang="en-US"/>
          </a:p>
        </p:txBody>
      </p:sp>
    </p:spTree>
    <p:extLst>
      <p:ext uri="{BB962C8B-B14F-4D97-AF65-F5344CB8AC3E}">
        <p14:creationId xmlns:p14="http://schemas.microsoft.com/office/powerpoint/2010/main" val="366774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12/22/23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FOMC participants’ assessments of appropriate monetary policy: Midpoint of target range or target level for the federal funds rate</a:t>
            </a:r>
          </a:p>
        </p:txBody>
      </p:sp>
      <p:sp>
        <p:nvSpPr>
          <p:cNvPr id="4" name="Slide Number Placeholder 3"/>
          <p:cNvSpPr>
            <a:spLocks noGrp="1"/>
          </p:cNvSpPr>
          <p:nvPr>
            <p:ph type="sldNum" sz="quarter" idx="10"/>
          </p:nvPr>
        </p:nvSpPr>
        <p:spPr/>
        <p:txBody>
          <a:bodyPr/>
          <a:lstStyle/>
          <a:p>
            <a:fld id="{BAA47DF7-3E91-443C-955D-C2A1E510DCE4}" type="slidenum">
              <a:rPr lang="en-US" smtClean="0"/>
              <a:t>4</a:t>
            </a:fld>
            <a:endParaRPr lang="en-US"/>
          </a:p>
        </p:txBody>
      </p:sp>
    </p:spTree>
    <p:extLst>
      <p:ext uri="{BB962C8B-B14F-4D97-AF65-F5344CB8AC3E}">
        <p14:creationId xmlns:p14="http://schemas.microsoft.com/office/powerpoint/2010/main" val="350250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12/22/23</a:t>
            </a:r>
          </a:p>
          <a:p>
            <a:endParaRPr lang="en-US" dirty="0"/>
          </a:p>
          <a:p>
            <a:r>
              <a:rPr lang="en-US" dirty="0"/>
              <a:t>https://</a:t>
            </a:r>
            <a:r>
              <a:rPr lang="en-US" dirty="0" err="1"/>
              <a:t>www.atlantafed.org</a:t>
            </a:r>
            <a:r>
              <a:rPr lang="en-US" dirty="0"/>
              <a:t>/</a:t>
            </a:r>
            <a:r>
              <a:rPr lang="en-US" dirty="0" err="1"/>
              <a:t>cenfis</a:t>
            </a:r>
            <a:r>
              <a:rPr lang="en-US" dirty="0"/>
              <a:t>/market-probability-tracker</a:t>
            </a:r>
          </a:p>
          <a:p>
            <a:endParaRPr lang="en-US" dirty="0"/>
          </a:p>
          <a:p>
            <a:endParaRPr lang="en-US" dirty="0"/>
          </a:p>
          <a:p>
            <a:r>
              <a:rPr lang="en-US" sz="1200" b="0" i="0" kern="1200" dirty="0">
                <a:solidFill>
                  <a:schemeClr val="tx1"/>
                </a:solidFill>
                <a:effectLst/>
                <a:latin typeface="+mn-lt"/>
                <a:ea typeface="+mn-ea"/>
                <a:cs typeface="+mn-cs"/>
              </a:rPr>
              <a:t>This tool estimates the market-implied probabilities of various ranges for the three-month average fed funds rate. Our methodology uses data on three-month Eurodollar futures, options on three-month Eurodollar futures from the </a:t>
            </a:r>
            <a:r>
              <a:rPr lang="en-US" sz="1200" b="0" i="0" u="none" strike="noStrike" kern="1200" dirty="0">
                <a:solidFill>
                  <a:schemeClr val="tx1"/>
                </a:solidFill>
                <a:effectLst/>
                <a:latin typeface="+mn-lt"/>
                <a:ea typeface="+mn-ea"/>
                <a:cs typeface="+mn-cs"/>
                <a:hlinkClick r:id="rId3"/>
              </a:rPr>
              <a:t>Chicago Mercantile Exchange (CME)</a:t>
            </a:r>
            <a:r>
              <a:rPr lang="en-US" sz="1200" b="0" i="0" kern="1200" dirty="0">
                <a:solidFill>
                  <a:schemeClr val="tx1"/>
                </a:solidFill>
                <a:effectLst/>
                <a:latin typeface="+mn-lt"/>
                <a:ea typeface="+mn-ea"/>
                <a:cs typeface="+mn-cs"/>
              </a:rPr>
              <a:t>, three-month LIBOR/fed funds basis swap spreads expiring in 12 months, and the </a:t>
            </a:r>
            <a:r>
              <a:rPr lang="en-US" sz="1200" b="0" i="0" u="none" strike="noStrike" kern="1200" dirty="0">
                <a:solidFill>
                  <a:schemeClr val="tx1"/>
                </a:solidFill>
                <a:effectLst/>
                <a:latin typeface="+mn-lt"/>
                <a:ea typeface="+mn-ea"/>
                <a:cs typeface="+mn-cs"/>
                <a:hlinkClick r:id="rId4"/>
              </a:rPr>
              <a:t>Treasury yield curve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Estimates from the four-nearest quarterly expiring contracts are updated daily using the previous day's closing prices. To illustrate changes in the market's assessment of the average fed funds rate over future three-month intervals, users can view and compare estimates from the prior six weeks for individual contracts. In this tracker we provide the path the market expects the three-month average fed funds rate to take, along with the 25th to 75th percentile region; the probability of a 25 basis point rate hike or cut for the three-month interval starting on the contract's expiration date; and how likely market participants are assessing various future outcomes, distributed across a wide range of possible rates.</a:t>
            </a:r>
          </a:p>
          <a:p>
            <a:r>
              <a:rPr lang="en-US" sz="1200" b="0" i="0" kern="1200" dirty="0">
                <a:solidFill>
                  <a:schemeClr val="tx1"/>
                </a:solidFill>
                <a:effectLst/>
                <a:latin typeface="+mn-lt"/>
                <a:ea typeface="+mn-ea"/>
                <a:cs typeface="+mn-cs"/>
              </a:rPr>
              <a:t>An overview of our approach can be found in our </a:t>
            </a:r>
            <a:r>
              <a:rPr lang="en-US" sz="1200" b="0" i="1" u="none" strike="noStrike" kern="1200" dirty="0">
                <a:solidFill>
                  <a:schemeClr val="tx1"/>
                </a:solidFill>
                <a:effectLst/>
                <a:latin typeface="+mn-lt"/>
                <a:ea typeface="+mn-ea"/>
                <a:cs typeface="+mn-cs"/>
                <a:hlinkClick r:id="rId5"/>
              </a:rPr>
              <a:t>Notes from the Vault</a:t>
            </a:r>
            <a:r>
              <a:rPr lang="en-US" sz="1200" b="0" i="0" kern="1200" dirty="0">
                <a:solidFill>
                  <a:schemeClr val="tx1"/>
                </a:solidFill>
                <a:effectLst/>
                <a:latin typeface="+mn-lt"/>
                <a:ea typeface="+mn-ea"/>
                <a:cs typeface="+mn-cs"/>
              </a:rPr>
              <a:t>. For a more detailed look at the model, </a:t>
            </a:r>
            <a:r>
              <a:rPr lang="en-US" sz="1200" b="0" i="0" u="none" strike="noStrike" kern="1200" dirty="0">
                <a:solidFill>
                  <a:schemeClr val="tx1"/>
                </a:solidFill>
                <a:effectLst/>
                <a:latin typeface="+mn-lt"/>
                <a:ea typeface="+mn-ea"/>
                <a:cs typeface="+mn-cs"/>
                <a:hlinkClick r:id="rId6"/>
              </a:rPr>
              <a:t>please refer to this paper</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a:rPr>
              <a:t>technical note on its implementation</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AA47DF7-3E91-443C-955D-C2A1E510DCE4}" type="slidenum">
              <a:rPr lang="en-US" smtClean="0"/>
              <a:t>5</a:t>
            </a:fld>
            <a:endParaRPr lang="en-US"/>
          </a:p>
        </p:txBody>
      </p:sp>
    </p:spTree>
    <p:extLst>
      <p:ext uri="{BB962C8B-B14F-4D97-AF65-F5344CB8AC3E}">
        <p14:creationId xmlns:p14="http://schemas.microsoft.com/office/powerpoint/2010/main" val="152156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ym typeface="Wingdings" pitchFamily="2" charset="2"/>
              </a:rPr>
              <a:t>9/22 | Next Update: 10/</a:t>
            </a:r>
          </a:p>
          <a:p>
            <a:endParaRPr lang="en-US">
              <a:sym typeface="Wingdings" pitchFamily="2" charset="2"/>
            </a:endParaRPr>
          </a:p>
          <a:p>
            <a:r>
              <a:rPr lang="en-US">
                <a:sym typeface="Wingdings" pitchFamily="2" charset="2"/>
              </a:rPr>
              <a:t>Monthly Average: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sym typeface="Wingdings" pitchFamily="2" charset="2"/>
              </a:rPr>
              <a:t>	</a:t>
            </a:r>
            <a:r>
              <a:rPr lang="en-US"/>
              <a:t>https://</a:t>
            </a:r>
            <a:r>
              <a:rPr lang="en-US" err="1"/>
              <a:t>fred.stlouisfed.org</a:t>
            </a:r>
            <a:r>
              <a:rPr lang="en-US"/>
              <a:t>/graph/?g=</a:t>
            </a:r>
            <a:r>
              <a:rPr lang="en-US" err="1"/>
              <a:t>GcOm</a:t>
            </a:r>
            <a:endParaRPr lang="en-US"/>
          </a:p>
          <a:p>
            <a:endParaRPr lang="en-US"/>
          </a:p>
          <a:p>
            <a:r>
              <a:rPr lang="en-US"/>
              <a:t>-</a:t>
            </a:r>
          </a:p>
          <a:p>
            <a:endParaRPr lang="en-US"/>
          </a:p>
          <a:p>
            <a:r>
              <a:rPr lang="en-US"/>
              <a:t>Embed QE</a:t>
            </a:r>
          </a:p>
          <a:p>
            <a:endParaRPr lang="en-US"/>
          </a:p>
          <a:p>
            <a:r>
              <a:rPr lang="en-US"/>
              <a:t>Pre-coronavirus Peak ~ $4.5 trillion</a:t>
            </a:r>
          </a:p>
          <a:p>
            <a:r>
              <a:rPr lang="en-US"/>
              <a:t>Post-recession low - $3.78 trillion</a:t>
            </a:r>
          </a:p>
          <a:p>
            <a:endParaRPr lang="en-US"/>
          </a:p>
          <a:p>
            <a:r>
              <a:rPr lang="en-US"/>
              <a:t>Total Assets (Less Eliminations from Consolidation):</a:t>
            </a:r>
          </a:p>
          <a:p>
            <a:r>
              <a:rPr lang="en-US"/>
              <a:t>https://</a:t>
            </a:r>
            <a:r>
              <a:rPr lang="en-US" err="1"/>
              <a:t>fred.stlouisfed.org</a:t>
            </a:r>
            <a:r>
              <a:rPr lang="en-US"/>
              <a:t>/series/WALCL</a:t>
            </a:r>
          </a:p>
          <a:p>
            <a:endParaRPr lang="en-US"/>
          </a:p>
          <a:p>
            <a:r>
              <a:rPr lang="en-US"/>
              <a:t>Treasury Securities: </a:t>
            </a:r>
          </a:p>
          <a:p>
            <a:r>
              <a:rPr lang="en-US"/>
              <a:t>https://</a:t>
            </a:r>
            <a:r>
              <a:rPr lang="en-US" err="1"/>
              <a:t>fred.stlouisfed.org</a:t>
            </a:r>
            <a:r>
              <a:rPr lang="en-US"/>
              <a:t>/series/WSHOTSL</a:t>
            </a:r>
          </a:p>
          <a:p>
            <a:endParaRPr lang="en-US"/>
          </a:p>
          <a:p>
            <a:r>
              <a:rPr lang="en-US"/>
              <a:t>MBS: </a:t>
            </a:r>
          </a:p>
          <a:p>
            <a:r>
              <a:rPr lang="en-US"/>
              <a:t>https://</a:t>
            </a:r>
            <a:r>
              <a:rPr lang="en-US" err="1"/>
              <a:t>fred.stlouisfed.org</a:t>
            </a:r>
            <a:r>
              <a:rPr lang="en-US"/>
              <a:t>/series/WSHOMCB</a:t>
            </a:r>
          </a:p>
          <a:p>
            <a:endParaRPr lang="en-US"/>
          </a:p>
          <a:p>
            <a:r>
              <a:rPr lang="en-US"/>
              <a:t>Federal Agency Debt: </a:t>
            </a:r>
          </a:p>
          <a:p>
            <a:r>
              <a:rPr lang="en-US"/>
              <a:t>https://</a:t>
            </a:r>
            <a:r>
              <a:rPr lang="en-US" err="1"/>
              <a:t>fred.stlouisfed.org</a:t>
            </a:r>
            <a:r>
              <a:rPr lang="en-US"/>
              <a:t>/series/FEDDT</a:t>
            </a:r>
          </a:p>
        </p:txBody>
      </p:sp>
      <p:sp>
        <p:nvSpPr>
          <p:cNvPr id="4" name="Slide Number Placeholder 3"/>
          <p:cNvSpPr>
            <a:spLocks noGrp="1"/>
          </p:cNvSpPr>
          <p:nvPr>
            <p:ph type="sldNum" sz="quarter" idx="5"/>
          </p:nvPr>
        </p:nvSpPr>
        <p:spPr/>
        <p:txBody>
          <a:bodyPr/>
          <a:lstStyle/>
          <a:p>
            <a:fld id="{92D69264-990C-8642-8380-2E19FAC2EAA7}" type="slidenum">
              <a:rPr lang="en-US" smtClean="0"/>
              <a:t>6</a:t>
            </a:fld>
            <a:endParaRPr lang="en-US"/>
          </a:p>
        </p:txBody>
      </p:sp>
    </p:spTree>
    <p:extLst>
      <p:ext uri="{BB962C8B-B14F-4D97-AF65-F5344CB8AC3E}">
        <p14:creationId xmlns:p14="http://schemas.microsoft.com/office/powerpoint/2010/main" val="149196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12/23/23</a:t>
            </a:r>
          </a:p>
        </p:txBody>
      </p:sp>
      <p:sp>
        <p:nvSpPr>
          <p:cNvPr id="4" name="Slide Number Placeholder 3"/>
          <p:cNvSpPr>
            <a:spLocks noGrp="1"/>
          </p:cNvSpPr>
          <p:nvPr>
            <p:ph type="sldNum" sz="quarter" idx="5"/>
          </p:nvPr>
        </p:nvSpPr>
        <p:spPr/>
        <p:txBody>
          <a:bodyPr/>
          <a:lstStyle/>
          <a:p>
            <a:fld id="{92D69264-990C-8642-8380-2E19FAC2EAA7}" type="slidenum">
              <a:rPr lang="en-US" smtClean="0"/>
              <a:t>7</a:t>
            </a:fld>
            <a:endParaRPr lang="en-US"/>
          </a:p>
        </p:txBody>
      </p:sp>
    </p:spTree>
    <p:extLst>
      <p:ext uri="{BB962C8B-B14F-4D97-AF65-F5344CB8AC3E}">
        <p14:creationId xmlns:p14="http://schemas.microsoft.com/office/powerpoint/2010/main" val="129430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1/3/23</a:t>
            </a:r>
          </a:p>
        </p:txBody>
      </p:sp>
      <p:sp>
        <p:nvSpPr>
          <p:cNvPr id="4" name="Slide Number Placeholder 3"/>
          <p:cNvSpPr>
            <a:spLocks noGrp="1"/>
          </p:cNvSpPr>
          <p:nvPr>
            <p:ph type="sldNum" sz="quarter" idx="5"/>
          </p:nvPr>
        </p:nvSpPr>
        <p:spPr/>
        <p:txBody>
          <a:bodyPr/>
          <a:lstStyle/>
          <a:p>
            <a:fld id="{92D69264-990C-8642-8380-2E19FAC2EAA7}" type="slidenum">
              <a:rPr lang="en-US" smtClean="0"/>
              <a:t>8</a:t>
            </a:fld>
            <a:endParaRPr lang="en-US"/>
          </a:p>
        </p:txBody>
      </p:sp>
    </p:spTree>
    <p:extLst>
      <p:ext uri="{BB962C8B-B14F-4D97-AF65-F5344CB8AC3E}">
        <p14:creationId xmlns:p14="http://schemas.microsoft.com/office/powerpoint/2010/main" val="8907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10/24/23</a:t>
            </a:r>
          </a:p>
        </p:txBody>
      </p:sp>
      <p:sp>
        <p:nvSpPr>
          <p:cNvPr id="4" name="Slide Number Placeholder 3"/>
          <p:cNvSpPr>
            <a:spLocks noGrp="1"/>
          </p:cNvSpPr>
          <p:nvPr>
            <p:ph type="sldNum" sz="quarter" idx="5"/>
          </p:nvPr>
        </p:nvSpPr>
        <p:spPr/>
        <p:txBody>
          <a:bodyPr/>
          <a:lstStyle/>
          <a:p>
            <a:fld id="{92D69264-990C-8642-8380-2E19FAC2EAA7}" type="slidenum">
              <a:rPr lang="en-US" smtClean="0"/>
              <a:t>9</a:t>
            </a:fld>
            <a:endParaRPr lang="en-US"/>
          </a:p>
        </p:txBody>
      </p:sp>
    </p:spTree>
    <p:extLst>
      <p:ext uri="{BB962C8B-B14F-4D97-AF65-F5344CB8AC3E}">
        <p14:creationId xmlns:p14="http://schemas.microsoft.com/office/powerpoint/2010/main" val="38292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12/12/23</a:t>
            </a:r>
          </a:p>
        </p:txBody>
      </p:sp>
      <p:sp>
        <p:nvSpPr>
          <p:cNvPr id="4" name="Slide Number Placeholder 3"/>
          <p:cNvSpPr>
            <a:spLocks noGrp="1"/>
          </p:cNvSpPr>
          <p:nvPr>
            <p:ph type="sldNum" sz="quarter" idx="5"/>
          </p:nvPr>
        </p:nvSpPr>
        <p:spPr/>
        <p:txBody>
          <a:bodyPr/>
          <a:lstStyle/>
          <a:p>
            <a:fld id="{92D69264-990C-8642-8380-2E19FAC2EAA7}" type="slidenum">
              <a:rPr lang="en-US" smtClean="0"/>
              <a:t>10</a:t>
            </a:fld>
            <a:endParaRPr lang="en-US"/>
          </a:p>
        </p:txBody>
      </p:sp>
    </p:spTree>
    <p:extLst>
      <p:ext uri="{BB962C8B-B14F-4D97-AF65-F5344CB8AC3E}">
        <p14:creationId xmlns:p14="http://schemas.microsoft.com/office/powerpoint/2010/main" val="402063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15B3A0-6D83-CE40-99D3-743925193650}"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111571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5B3A0-6D83-CE40-99D3-743925193650}"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416951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5B3A0-6D83-CE40-99D3-743925193650}"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175176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5B3A0-6D83-CE40-99D3-743925193650}"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359722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5B3A0-6D83-CE40-99D3-743925193650}"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155449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15B3A0-6D83-CE40-99D3-743925193650}" type="datetimeFigureOut">
              <a:rPr lang="en-US" smtClean="0"/>
              <a:t>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254890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15B3A0-6D83-CE40-99D3-743925193650}" type="datetimeFigureOut">
              <a:rPr lang="en-US" smtClean="0"/>
              <a:t>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270333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15B3A0-6D83-CE40-99D3-743925193650}" type="datetimeFigureOut">
              <a:rPr lang="en-US" smtClean="0"/>
              <a:t>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377434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5B3A0-6D83-CE40-99D3-743925193650}" type="datetimeFigureOut">
              <a:rPr lang="en-US" smtClean="0"/>
              <a:t>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369327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5B3A0-6D83-CE40-99D3-743925193650}" type="datetimeFigureOut">
              <a:rPr lang="en-US" smtClean="0"/>
              <a:t>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345632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5B3A0-6D83-CE40-99D3-743925193650}" type="datetimeFigureOut">
              <a:rPr lang="en-US" smtClean="0"/>
              <a:t>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B9F13-485A-DB4A-9256-BD4550F54B6B}" type="slidenum">
              <a:rPr lang="en-US" smtClean="0"/>
              <a:t>‹#›</a:t>
            </a:fld>
            <a:endParaRPr lang="en-US"/>
          </a:p>
        </p:txBody>
      </p:sp>
    </p:spTree>
    <p:extLst>
      <p:ext uri="{BB962C8B-B14F-4D97-AF65-F5344CB8AC3E}">
        <p14:creationId xmlns:p14="http://schemas.microsoft.com/office/powerpoint/2010/main" val="17350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367868-CD1D-8743-BEB9-1E97CE1DE21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80"/>
            <a:ext cx="8229600" cy="6079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19867"/>
            <a:ext cx="8229600" cy="34708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4760" y="4767264"/>
            <a:ext cx="8585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15B3A0-6D83-CE40-99D3-743925193650}" type="datetimeFigureOut">
              <a:rPr lang="en-US" smtClean="0"/>
              <a:t>1/7/24</a:t>
            </a:fld>
            <a:endParaRPr lang="en-US" dirty="0"/>
          </a:p>
        </p:txBody>
      </p:sp>
      <p:sp>
        <p:nvSpPr>
          <p:cNvPr id="5" name="Footer Placeholder 4"/>
          <p:cNvSpPr>
            <a:spLocks noGrp="1"/>
          </p:cNvSpPr>
          <p:nvPr>
            <p:ph type="ftr" sz="quarter" idx="3"/>
          </p:nvPr>
        </p:nvSpPr>
        <p:spPr>
          <a:xfrm>
            <a:off x="2265680" y="4767264"/>
            <a:ext cx="407924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4767264"/>
            <a:ext cx="6807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0B9F13-485A-DB4A-9256-BD4550F54B6B}" type="slidenum">
              <a:rPr lang="en-US" smtClean="0"/>
              <a:t>‹#›</a:t>
            </a:fld>
            <a:endParaRPr lang="en-US" dirty="0"/>
          </a:p>
        </p:txBody>
      </p:sp>
    </p:spTree>
    <p:extLst>
      <p:ext uri="{BB962C8B-B14F-4D97-AF65-F5344CB8AC3E}">
        <p14:creationId xmlns:p14="http://schemas.microsoft.com/office/powerpoint/2010/main" val="110554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kern="1200">
          <a:solidFill>
            <a:srgbClr val="0051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66BC29"/>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9D9A48-8E4E-D840-AEC2-D00AEBC5E7C9}"/>
              </a:ext>
            </a:extLst>
          </p:cNvPr>
          <p:cNvPicPr>
            <a:picLocks noChangeAspect="1"/>
          </p:cNvPicPr>
          <p:nvPr/>
        </p:nvPicPr>
        <p:blipFill>
          <a:blip r:embed="rId2"/>
          <a:stretch>
            <a:fillRect/>
          </a:stretch>
        </p:blipFill>
        <p:spPr>
          <a:xfrm>
            <a:off x="0" y="0"/>
            <a:ext cx="9144000" cy="5143500"/>
          </a:xfrm>
          <a:prstGeom prst="rect">
            <a:avLst/>
          </a:prstGeom>
        </p:spPr>
      </p:pic>
      <p:sp>
        <p:nvSpPr>
          <p:cNvPr id="8" name="Title 1">
            <a:extLst>
              <a:ext uri="{FF2B5EF4-FFF2-40B4-BE49-F238E27FC236}">
                <a16:creationId xmlns:a16="http://schemas.microsoft.com/office/drawing/2014/main" id="{A5673CAA-5E77-04F8-5083-B67C84D58D07}"/>
              </a:ext>
            </a:extLst>
          </p:cNvPr>
          <p:cNvSpPr>
            <a:spLocks noGrp="1"/>
          </p:cNvSpPr>
          <p:nvPr>
            <p:ph type="ctrTitle"/>
          </p:nvPr>
        </p:nvSpPr>
        <p:spPr>
          <a:xfrm>
            <a:off x="350520" y="449741"/>
            <a:ext cx="8498840" cy="672940"/>
          </a:xfrm>
        </p:spPr>
        <p:txBody>
          <a:bodyPr>
            <a:noAutofit/>
          </a:bodyPr>
          <a:lstStyle/>
          <a:p>
            <a:r>
              <a:rPr lang="en-US" sz="4400" dirty="0">
                <a:solidFill>
                  <a:schemeClr val="bg1"/>
                </a:solidFill>
              </a:rPr>
              <a:t>Zions Bank Economic Update</a:t>
            </a:r>
          </a:p>
        </p:txBody>
      </p:sp>
      <p:sp>
        <p:nvSpPr>
          <p:cNvPr id="9" name="Subtitle 2">
            <a:extLst>
              <a:ext uri="{FF2B5EF4-FFF2-40B4-BE49-F238E27FC236}">
                <a16:creationId xmlns:a16="http://schemas.microsoft.com/office/drawing/2014/main" id="{E7C6C7B4-49C5-3F81-8E35-B3F82B2F669F}"/>
              </a:ext>
            </a:extLst>
          </p:cNvPr>
          <p:cNvSpPr>
            <a:spLocks noGrp="1"/>
          </p:cNvSpPr>
          <p:nvPr>
            <p:ph type="subTitle" idx="1"/>
          </p:nvPr>
        </p:nvSpPr>
        <p:spPr>
          <a:xfrm>
            <a:off x="350520" y="1465585"/>
            <a:ext cx="8498840" cy="922020"/>
          </a:xfrm>
        </p:spPr>
        <p:txBody>
          <a:bodyPr>
            <a:noAutofit/>
          </a:bodyPr>
          <a:lstStyle/>
          <a:p>
            <a:pPr algn="l"/>
            <a:r>
              <a:rPr lang="en-US" sz="3200" dirty="0">
                <a:solidFill>
                  <a:schemeClr val="bg1"/>
                </a:solidFill>
              </a:rPr>
              <a:t>Utah Taxpayers Association</a:t>
            </a:r>
          </a:p>
          <a:p>
            <a:pPr algn="l"/>
            <a:endParaRPr lang="en-US" sz="3200" dirty="0">
              <a:solidFill>
                <a:schemeClr val="bg1"/>
              </a:solidFill>
            </a:endParaRPr>
          </a:p>
          <a:p>
            <a:pPr algn="l"/>
            <a:r>
              <a:rPr lang="en-US" sz="3200" dirty="0">
                <a:solidFill>
                  <a:schemeClr val="bg1"/>
                </a:solidFill>
              </a:rPr>
              <a:t>2024 Economic Outlook</a:t>
            </a:r>
          </a:p>
          <a:p>
            <a:pPr algn="l"/>
            <a:endParaRPr lang="en-US" sz="1800" dirty="0">
              <a:solidFill>
                <a:schemeClr val="bg1"/>
              </a:solidFill>
            </a:endParaRPr>
          </a:p>
          <a:p>
            <a:pPr algn="l"/>
            <a:endParaRPr lang="en-US" sz="1800" dirty="0">
              <a:solidFill>
                <a:schemeClr val="bg1"/>
              </a:solidFill>
            </a:endParaRPr>
          </a:p>
          <a:p>
            <a:pPr algn="l"/>
            <a:endParaRPr lang="en-US" sz="1800" dirty="0">
              <a:solidFill>
                <a:schemeClr val="bg1"/>
              </a:solidFill>
            </a:endParaRPr>
          </a:p>
          <a:p>
            <a:pPr algn="l"/>
            <a:r>
              <a:rPr lang="en-US" sz="1800" dirty="0">
                <a:solidFill>
                  <a:schemeClr val="bg1"/>
                </a:solidFill>
              </a:rPr>
              <a:t>January 8, 2024</a:t>
            </a:r>
          </a:p>
        </p:txBody>
      </p:sp>
    </p:spTree>
    <p:extLst>
      <p:ext uri="{BB962C8B-B14F-4D97-AF65-F5344CB8AC3E}">
        <p14:creationId xmlns:p14="http://schemas.microsoft.com/office/powerpoint/2010/main" val="382729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99D339-DA97-4B4F-A398-AA4CE413D050}"/>
              </a:ext>
            </a:extLst>
          </p:cNvPr>
          <p:cNvSpPr>
            <a:spLocks noGrp="1"/>
          </p:cNvSpPr>
          <p:nvPr>
            <p:ph type="title"/>
          </p:nvPr>
        </p:nvSpPr>
        <p:spPr>
          <a:xfrm>
            <a:off x="0" y="44556"/>
            <a:ext cx="9144000" cy="607906"/>
          </a:xfrm>
        </p:spPr>
        <p:txBody>
          <a:bodyPr>
            <a:normAutofit/>
          </a:bodyPr>
          <a:lstStyle/>
          <a:p>
            <a:pPr algn="ctr"/>
            <a:r>
              <a:rPr lang="en-US" sz="2800" dirty="0">
                <a:solidFill>
                  <a:schemeClr val="tx1"/>
                </a:solidFill>
                <a:latin typeface="Arial" panose="020B0604020202020204" pitchFamily="34" charset="0"/>
                <a:cs typeface="Arial" panose="020B0604020202020204" pitchFamily="34" charset="0"/>
              </a:rPr>
              <a:t>Servicing National Debt Crowds Out Other Programs</a:t>
            </a:r>
          </a:p>
        </p:txBody>
      </p:sp>
      <p:sp>
        <p:nvSpPr>
          <p:cNvPr id="7" name="TextBox 6">
            <a:extLst>
              <a:ext uri="{FF2B5EF4-FFF2-40B4-BE49-F238E27FC236}">
                <a16:creationId xmlns:a16="http://schemas.microsoft.com/office/drawing/2014/main" id="{0D01019D-57DE-CB4D-B482-014020675A2C}"/>
              </a:ext>
            </a:extLst>
          </p:cNvPr>
          <p:cNvSpPr txBox="1"/>
          <p:nvPr/>
        </p:nvSpPr>
        <p:spPr>
          <a:xfrm>
            <a:off x="0" y="4928056"/>
            <a:ext cx="84830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Source: CRFB</a:t>
            </a:r>
          </a:p>
        </p:txBody>
      </p:sp>
      <p:pic>
        <p:nvPicPr>
          <p:cNvPr id="3" name="Picture 2" descr="A graph of the company's tax&#10;&#10;Description automatically generated with medium confidence">
            <a:extLst>
              <a:ext uri="{FF2B5EF4-FFF2-40B4-BE49-F238E27FC236}">
                <a16:creationId xmlns:a16="http://schemas.microsoft.com/office/drawing/2014/main" id="{374760EB-5F1C-2945-9BC4-16C20CC9CD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3730" y="763716"/>
            <a:ext cx="5750328" cy="3867637"/>
          </a:xfrm>
          <a:prstGeom prst="rect">
            <a:avLst/>
          </a:prstGeom>
        </p:spPr>
      </p:pic>
    </p:spTree>
    <p:extLst>
      <p:ext uri="{BB962C8B-B14F-4D97-AF65-F5344CB8AC3E}">
        <p14:creationId xmlns:p14="http://schemas.microsoft.com/office/powerpoint/2010/main" val="219302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34"/>
            <a:ext cx="9144000" cy="696786"/>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GDP Growth Jumped in Third Quarter</a:t>
            </a:r>
          </a:p>
        </p:txBody>
      </p:sp>
      <p:graphicFrame>
        <p:nvGraphicFramePr>
          <p:cNvPr id="4" name="Content Placeholder 3"/>
          <p:cNvGraphicFramePr>
            <a:graphicFrameLocks noGrp="1"/>
          </p:cNvGraphicFramePr>
          <p:nvPr>
            <p:ph idx="1"/>
          </p:nvPr>
        </p:nvGraphicFramePr>
        <p:xfrm>
          <a:off x="217170" y="654595"/>
          <a:ext cx="8709660" cy="40775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4804946"/>
            <a:ext cx="2140330" cy="33855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Source: U.S. Bureau of Economic Analysis</a:t>
            </a:r>
          </a:p>
          <a:p>
            <a:r>
              <a:rPr lang="en-US" sz="800">
                <a:latin typeface="Arial" panose="020B0604020202020204" pitchFamily="34" charset="0"/>
                <a:cs typeface="Arial" panose="020B0604020202020204" pitchFamily="34" charset="0"/>
              </a:rPr>
              <a:t>Seasonally Adjusted at Annual Rates</a:t>
            </a:r>
          </a:p>
        </p:txBody>
      </p:sp>
      <p:sp>
        <p:nvSpPr>
          <p:cNvPr id="5" name="Line Callout 1 4">
            <a:extLst>
              <a:ext uri="{FF2B5EF4-FFF2-40B4-BE49-F238E27FC236}">
                <a16:creationId xmlns:a16="http://schemas.microsoft.com/office/drawing/2014/main" id="{902C6465-C684-518D-2B88-FE2B9D772D46}"/>
              </a:ext>
            </a:extLst>
          </p:cNvPr>
          <p:cNvSpPr/>
          <p:nvPr/>
        </p:nvSpPr>
        <p:spPr>
          <a:xfrm>
            <a:off x="7525164" y="947620"/>
            <a:ext cx="1006834" cy="491182"/>
          </a:xfrm>
          <a:prstGeom prst="borderCallout1">
            <a:avLst>
              <a:gd name="adj1" fmla="val 100313"/>
              <a:gd name="adj2" fmla="val 77611"/>
              <a:gd name="adj3" fmla="val 157331"/>
              <a:gd name="adj4" fmla="val 88885"/>
            </a:avLst>
          </a:prstGeom>
          <a:solidFill>
            <a:schemeClr val="bg1"/>
          </a:solid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chemeClr val="tx1"/>
                </a:solidFill>
                <a:latin typeface="Arial" panose="020B0604020202020204" pitchFamily="34" charset="0"/>
                <a:cs typeface="Arial" panose="020B0604020202020204" pitchFamily="34" charset="0"/>
              </a:rPr>
              <a:t>Q3 2023</a:t>
            </a:r>
          </a:p>
          <a:p>
            <a:pPr algn="ctr"/>
            <a:r>
              <a:rPr lang="en-US" sz="1600">
                <a:solidFill>
                  <a:schemeClr val="tx1"/>
                </a:solidFill>
                <a:latin typeface="Arial" panose="020B0604020202020204" pitchFamily="34" charset="0"/>
                <a:cs typeface="Arial" panose="020B0604020202020204" pitchFamily="34" charset="0"/>
              </a:rPr>
              <a:t>4.9%</a:t>
            </a:r>
          </a:p>
        </p:txBody>
      </p:sp>
    </p:spTree>
    <p:extLst>
      <p:ext uri="{BB962C8B-B14F-4D97-AF65-F5344CB8AC3E}">
        <p14:creationId xmlns:p14="http://schemas.microsoft.com/office/powerpoint/2010/main" val="188080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6206783-5F5A-4B96-B553-25F47D2E32FE}"/>
              </a:ext>
            </a:extLst>
          </p:cNvPr>
          <p:cNvGraphicFramePr>
            <a:graphicFrameLocks noGrp="1"/>
          </p:cNvGraphicFramePr>
          <p:nvPr>
            <p:ph idx="1"/>
          </p:nvPr>
        </p:nvGraphicFramePr>
        <p:xfrm>
          <a:off x="200722" y="0"/>
          <a:ext cx="8764858" cy="45585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0E08DD2-F050-4DAE-B06D-526440D99856}"/>
              </a:ext>
            </a:extLst>
          </p:cNvPr>
          <p:cNvSpPr txBox="1"/>
          <p:nvPr/>
        </p:nvSpPr>
        <p:spPr>
          <a:xfrm>
            <a:off x="0" y="4804946"/>
            <a:ext cx="2882348" cy="338554"/>
          </a:xfrm>
          <a:prstGeom prst="rect">
            <a:avLst/>
          </a:prstGeom>
          <a:noFill/>
        </p:spPr>
        <p:txBody>
          <a:bodyPr wrap="square" rtlCol="0">
            <a:spAutoFit/>
          </a:bodyPr>
          <a:lstStyle/>
          <a:p>
            <a:pPr defTabSz="685800">
              <a:defRPr/>
            </a:pPr>
            <a:r>
              <a:rPr lang="en-US" sz="800">
                <a:solidFill>
                  <a:prstClr val="black"/>
                </a:solidFill>
                <a:latin typeface="Arial" panose="020B0604020202020204" pitchFamily="34" charset="0"/>
                <a:cs typeface="Arial" panose="020B0604020202020204" pitchFamily="34" charset="0"/>
              </a:rPr>
              <a:t>Source: U.S. Bureau of Labor Statistics</a:t>
            </a:r>
          </a:p>
          <a:p>
            <a:pPr defTabSz="685800">
              <a:defRPr/>
            </a:pPr>
            <a:r>
              <a:rPr lang="en-US" sz="800">
                <a:solidFill>
                  <a:prstClr val="black"/>
                </a:solidFill>
                <a:latin typeface="Arial" panose="020B0604020202020204" pitchFamily="34" charset="0"/>
                <a:cs typeface="Arial" panose="020B0604020202020204" pitchFamily="34" charset="0"/>
              </a:rPr>
              <a:t>Seasonally Adjusted</a:t>
            </a:r>
          </a:p>
        </p:txBody>
      </p:sp>
      <p:sp>
        <p:nvSpPr>
          <p:cNvPr id="3" name="TextBox 2">
            <a:extLst>
              <a:ext uri="{FF2B5EF4-FFF2-40B4-BE49-F238E27FC236}">
                <a16:creationId xmlns:a16="http://schemas.microsoft.com/office/drawing/2014/main" id="{B1E89123-934A-574F-B758-D91F393DB1A8}"/>
              </a:ext>
            </a:extLst>
          </p:cNvPr>
          <p:cNvSpPr txBox="1"/>
          <p:nvPr/>
        </p:nvSpPr>
        <p:spPr>
          <a:xfrm>
            <a:off x="1162508" y="659700"/>
            <a:ext cx="6362126" cy="338554"/>
          </a:xfrm>
          <a:prstGeom prst="rect">
            <a:avLst/>
          </a:prstGeom>
          <a:noFill/>
        </p:spPr>
        <p:txBody>
          <a:bodyPr wrap="none" rtlCol="0">
            <a:spAutoFit/>
          </a:bodyPr>
          <a:lstStyle/>
          <a:p>
            <a:pPr defTabSz="685800">
              <a:defRPr/>
            </a:pPr>
            <a:r>
              <a:rPr lang="en-US" sz="1600">
                <a:solidFill>
                  <a:prstClr val="black"/>
                </a:solidFill>
                <a:latin typeface="Arial" panose="020B0604020202020204" pitchFamily="34" charset="0"/>
                <a:cs typeface="Arial" panose="020B0604020202020204" pitchFamily="34" charset="0"/>
              </a:rPr>
              <a:t>Month-to-Month Nonfarm Payroll Change: Thousands of Employees</a:t>
            </a:r>
          </a:p>
        </p:txBody>
      </p:sp>
      <p:sp>
        <p:nvSpPr>
          <p:cNvPr id="8" name="Line Callout 1 7">
            <a:extLst>
              <a:ext uri="{FF2B5EF4-FFF2-40B4-BE49-F238E27FC236}">
                <a16:creationId xmlns:a16="http://schemas.microsoft.com/office/drawing/2014/main" id="{49FD426F-F90F-1F43-A721-DF1B1600B0A4}"/>
              </a:ext>
            </a:extLst>
          </p:cNvPr>
          <p:cNvSpPr/>
          <p:nvPr/>
        </p:nvSpPr>
        <p:spPr>
          <a:xfrm>
            <a:off x="7524634" y="2162982"/>
            <a:ext cx="1144324" cy="615421"/>
          </a:xfrm>
          <a:prstGeom prst="borderCallout1">
            <a:avLst>
              <a:gd name="adj1" fmla="val 100313"/>
              <a:gd name="adj2" fmla="val 81832"/>
              <a:gd name="adj3" fmla="val 167903"/>
              <a:gd name="adj4" fmla="val 88309"/>
            </a:avLst>
          </a:prstGeom>
          <a:solidFill>
            <a:schemeClr val="bg1"/>
          </a:solid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tx1"/>
                </a:solidFill>
                <a:latin typeface="Arial"/>
                <a:cs typeface="Arial"/>
              </a:rPr>
              <a:t>Dec </a:t>
            </a:r>
            <a:r>
              <a:rPr lang="en-US" sz="1600">
                <a:solidFill>
                  <a:schemeClr val="tx1"/>
                </a:solidFill>
                <a:latin typeface="Arial"/>
                <a:cs typeface="Arial"/>
              </a:rPr>
              <a:t>2023</a:t>
            </a:r>
            <a:endParaRPr lang="en-US" sz="160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a:cs typeface="Arial"/>
              </a:rPr>
              <a:t>216,000</a:t>
            </a:r>
            <a:endParaRPr lang="en-US" sz="1600">
              <a:solidFill>
                <a:schemeClr val="tx1"/>
              </a:solidFill>
              <a:latin typeface="Arial"/>
              <a:cs typeface="Arial"/>
            </a:endParaRPr>
          </a:p>
        </p:txBody>
      </p:sp>
      <p:sp>
        <p:nvSpPr>
          <p:cNvPr id="2" name="Title 1">
            <a:extLst>
              <a:ext uri="{FF2B5EF4-FFF2-40B4-BE49-F238E27FC236}">
                <a16:creationId xmlns:a16="http://schemas.microsoft.com/office/drawing/2014/main" id="{9A51BEC4-E119-46C1-9A6E-BFBE95A9A7B5}"/>
              </a:ext>
            </a:extLst>
          </p:cNvPr>
          <p:cNvSpPr>
            <a:spLocks noGrp="1"/>
          </p:cNvSpPr>
          <p:nvPr>
            <p:ph type="title"/>
          </p:nvPr>
        </p:nvSpPr>
        <p:spPr>
          <a:xfrm>
            <a:off x="1" y="82120"/>
            <a:ext cx="9144000" cy="498471"/>
          </a:xfrm>
        </p:spPr>
        <p:txBody>
          <a:bodyPr>
            <a:normAutofit fontScale="90000"/>
          </a:bodyPr>
          <a:lstStyle/>
          <a:p>
            <a:pPr algn="ctr"/>
            <a:r>
              <a:rPr lang="en-US">
                <a:solidFill>
                  <a:schemeClr val="tx1"/>
                </a:solidFill>
                <a:latin typeface="Arial"/>
                <a:cs typeface="Arial"/>
              </a:rPr>
              <a:t>U.S. Job Growth Increased in </a:t>
            </a:r>
            <a:r>
              <a:rPr lang="en-US" dirty="0">
                <a:solidFill>
                  <a:schemeClr val="tx1"/>
                </a:solidFill>
                <a:latin typeface="Arial"/>
                <a:cs typeface="Arial"/>
              </a:rPr>
              <a:t>December</a:t>
            </a:r>
            <a:endParaRPr lang="en-US">
              <a:solidFill>
                <a:schemeClr val="tx1"/>
              </a:solidFill>
              <a:latin typeface="Arial"/>
              <a:cs typeface="Arial"/>
            </a:endParaRPr>
          </a:p>
        </p:txBody>
      </p:sp>
    </p:spTree>
    <p:extLst>
      <p:ext uri="{BB962C8B-B14F-4D97-AF65-F5344CB8AC3E}">
        <p14:creationId xmlns:p14="http://schemas.microsoft.com/office/powerpoint/2010/main" val="351203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766829B-DAC9-92AF-5726-5BFD37AF93F3}"/>
              </a:ext>
            </a:extLst>
          </p:cNvPr>
          <p:cNvGraphicFramePr>
            <a:graphicFrameLocks noGrp="1"/>
          </p:cNvGraphicFramePr>
          <p:nvPr>
            <p:ph idx="1"/>
          </p:nvPr>
        </p:nvGraphicFramePr>
        <p:xfrm>
          <a:off x="14988" y="648941"/>
          <a:ext cx="8976612" cy="400257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57EE41E-DD8D-CED7-9503-04F674BC3867}"/>
              </a:ext>
            </a:extLst>
          </p:cNvPr>
          <p:cNvSpPr/>
          <p:nvPr/>
        </p:nvSpPr>
        <p:spPr>
          <a:xfrm>
            <a:off x="745436" y="2728386"/>
            <a:ext cx="8093764" cy="224364"/>
          </a:xfrm>
          <a:prstGeom prst="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6" name="Line Callout 1 5">
            <a:extLst>
              <a:ext uri="{FF2B5EF4-FFF2-40B4-BE49-F238E27FC236}">
                <a16:creationId xmlns:a16="http://schemas.microsoft.com/office/drawing/2014/main" id="{8021BE67-A6C8-50D9-B9E4-F4A250F8B8F8}"/>
              </a:ext>
            </a:extLst>
          </p:cNvPr>
          <p:cNvSpPr/>
          <p:nvPr/>
        </p:nvSpPr>
        <p:spPr>
          <a:xfrm>
            <a:off x="8001000" y="1870248"/>
            <a:ext cx="774356" cy="519986"/>
          </a:xfrm>
          <a:prstGeom prst="borderCallout1">
            <a:avLst>
              <a:gd name="adj1" fmla="val 230239"/>
              <a:gd name="adj2" fmla="val 102067"/>
              <a:gd name="adj3" fmla="val 103087"/>
              <a:gd name="adj4" fmla="val 43464"/>
            </a:avLst>
          </a:prstGeom>
          <a:solidFill>
            <a:schemeClr val="bg1"/>
          </a:solid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Dec</a:t>
            </a:r>
            <a:endParaRPr lang="en-US" sz="1600">
              <a:solidFill>
                <a:schemeClr val="tx1"/>
              </a:solidFill>
              <a:latin typeface="Arial" panose="020B0604020202020204" pitchFamily="34" charset="0"/>
              <a:cs typeface="Arial" panose="020B0604020202020204" pitchFamily="34" charset="0"/>
            </a:endParaRPr>
          </a:p>
          <a:p>
            <a:pPr algn="ctr"/>
            <a:r>
              <a:rPr lang="en-US" sz="1600">
                <a:solidFill>
                  <a:schemeClr val="tx1"/>
                </a:solidFill>
                <a:latin typeface="Arial" panose="020B0604020202020204" pitchFamily="34" charset="0"/>
                <a:cs typeface="Arial" panose="020B0604020202020204" pitchFamily="34" charset="0"/>
              </a:rPr>
              <a:t>3.7%</a:t>
            </a:r>
          </a:p>
        </p:txBody>
      </p:sp>
      <p:sp>
        <p:nvSpPr>
          <p:cNvPr id="8" name="Title 4">
            <a:extLst>
              <a:ext uri="{FF2B5EF4-FFF2-40B4-BE49-F238E27FC236}">
                <a16:creationId xmlns:a16="http://schemas.microsoft.com/office/drawing/2014/main" id="{A1C6CD1E-8739-EA72-E4CD-B1BE14819126}"/>
              </a:ext>
            </a:extLst>
          </p:cNvPr>
          <p:cNvSpPr>
            <a:spLocks noGrp="1"/>
          </p:cNvSpPr>
          <p:nvPr>
            <p:ph type="title"/>
          </p:nvPr>
        </p:nvSpPr>
        <p:spPr>
          <a:xfrm>
            <a:off x="14988" y="147302"/>
            <a:ext cx="9129012" cy="501639"/>
          </a:xfrm>
        </p:spPr>
        <p:txBody>
          <a:bodyPr>
            <a:noAutofit/>
          </a:bodyPr>
          <a:lstStyle/>
          <a:p>
            <a:pPr algn="ctr"/>
            <a:r>
              <a:rPr lang="en-US" sz="2800" dirty="0">
                <a:solidFill>
                  <a:schemeClr val="tx1"/>
                </a:solidFill>
                <a:latin typeface="Arial" panose="020B0604020202020204" pitchFamily="34" charset="0"/>
                <a:ea typeface="Tahoma" pitchFamily="34" charset="0"/>
                <a:cs typeface="Arial" panose="020B0604020202020204" pitchFamily="34" charset="0"/>
              </a:rPr>
              <a:t>December </a:t>
            </a:r>
            <a:r>
              <a:rPr lang="en-US" sz="2800">
                <a:solidFill>
                  <a:schemeClr val="tx1"/>
                </a:solidFill>
                <a:latin typeface="Arial" panose="020B0604020202020204" pitchFamily="34" charset="0"/>
                <a:ea typeface="Tahoma" pitchFamily="34" charset="0"/>
                <a:cs typeface="Arial" panose="020B0604020202020204" pitchFamily="34" charset="0"/>
              </a:rPr>
              <a:t>Unemployment </a:t>
            </a:r>
            <a:r>
              <a:rPr lang="en-US" sz="2800" dirty="0">
                <a:solidFill>
                  <a:schemeClr val="tx1"/>
                </a:solidFill>
                <a:latin typeface="Arial" panose="020B0604020202020204" pitchFamily="34" charset="0"/>
                <a:ea typeface="Tahoma" pitchFamily="34" charset="0"/>
                <a:cs typeface="Arial" panose="020B0604020202020204" pitchFamily="34" charset="0"/>
              </a:rPr>
              <a:t>Unchanged</a:t>
            </a:r>
            <a:endParaRPr lang="en-US" sz="2800">
              <a:solidFill>
                <a:schemeClr val="tx1"/>
              </a:solidFill>
              <a:latin typeface="Arial" panose="020B0604020202020204" pitchFamily="34" charset="0"/>
              <a:ea typeface="Tahoma" pitchFamily="34" charset="0"/>
              <a:cs typeface="Arial" panose="020B0604020202020204" pitchFamily="34" charset="0"/>
            </a:endParaRPr>
          </a:p>
        </p:txBody>
      </p:sp>
      <p:sp>
        <p:nvSpPr>
          <p:cNvPr id="10" name="Rectangle 9">
            <a:extLst>
              <a:ext uri="{FF2B5EF4-FFF2-40B4-BE49-F238E27FC236}">
                <a16:creationId xmlns:a16="http://schemas.microsoft.com/office/drawing/2014/main" id="{5E4D7CCF-C3E5-D6E3-12D7-C284E9CDD7C3}"/>
              </a:ext>
            </a:extLst>
          </p:cNvPr>
          <p:cNvSpPr/>
          <p:nvPr/>
        </p:nvSpPr>
        <p:spPr>
          <a:xfrm>
            <a:off x="0" y="4947106"/>
            <a:ext cx="2169042" cy="215444"/>
          </a:xfrm>
          <a:prstGeom prst="rect">
            <a:avLst/>
          </a:prstGeom>
        </p:spPr>
        <p:txBody>
          <a:bodyPr wrap="square" anchor="ctr" anchorCtr="0">
            <a:spAutoFit/>
          </a:bodyPr>
          <a:lstStyle/>
          <a:p>
            <a:r>
              <a:rPr lang="en-US" sz="800">
                <a:latin typeface="Arial" panose="020B0604020202020204" pitchFamily="34" charset="0"/>
                <a:ea typeface="Tahoma" pitchFamily="34" charset="0"/>
                <a:cs typeface="Arial" panose="020B0604020202020204" pitchFamily="34" charset="0"/>
              </a:rPr>
              <a:t>Source: U.S. Bureau of Labor Statistics</a:t>
            </a:r>
          </a:p>
        </p:txBody>
      </p:sp>
      <p:sp>
        <p:nvSpPr>
          <p:cNvPr id="2" name="Line Callout 1 1">
            <a:extLst>
              <a:ext uri="{FF2B5EF4-FFF2-40B4-BE49-F238E27FC236}">
                <a16:creationId xmlns:a16="http://schemas.microsoft.com/office/drawing/2014/main" id="{06765B20-F480-BC4C-E89F-F871F778376F}"/>
              </a:ext>
            </a:extLst>
          </p:cNvPr>
          <p:cNvSpPr/>
          <p:nvPr/>
        </p:nvSpPr>
        <p:spPr>
          <a:xfrm>
            <a:off x="3054448" y="3243202"/>
            <a:ext cx="3050092" cy="371822"/>
          </a:xfrm>
          <a:prstGeom prst="borderCallout1">
            <a:avLst>
              <a:gd name="adj1" fmla="val -102040"/>
              <a:gd name="adj2" fmla="val 56894"/>
              <a:gd name="adj3" fmla="val 2023"/>
              <a:gd name="adj4" fmla="val 53560"/>
            </a:avLst>
          </a:prstGeom>
          <a:solidFill>
            <a:schemeClr val="bg1"/>
          </a:solid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latin typeface="Arial" panose="020B0604020202020204" pitchFamily="34" charset="0"/>
                <a:cs typeface="Arial" panose="020B0604020202020204" pitchFamily="34" charset="0"/>
              </a:rPr>
              <a:t>4.5% - 5.0% = Full Employment</a:t>
            </a:r>
          </a:p>
        </p:txBody>
      </p:sp>
    </p:spTree>
    <p:extLst>
      <p:ext uri="{BB962C8B-B14F-4D97-AF65-F5344CB8AC3E}">
        <p14:creationId xmlns:p14="http://schemas.microsoft.com/office/powerpoint/2010/main" val="83156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
          <p:cNvGraphicFramePr/>
          <p:nvPr/>
        </p:nvGraphicFramePr>
        <p:xfrm>
          <a:off x="178905" y="648383"/>
          <a:ext cx="8776252" cy="398149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0" y="88710"/>
            <a:ext cx="9144000" cy="60050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latin typeface="Arial" panose="020B0604020202020204" pitchFamily="34" charset="0"/>
                <a:ea typeface="Tahoma" pitchFamily="34" charset="0"/>
                <a:cs typeface="Arial" panose="020B0604020202020204" pitchFamily="34" charset="0"/>
              </a:rPr>
              <a:t>Labor Force Participation Rate </a:t>
            </a:r>
            <a:r>
              <a:rPr lang="en-US" sz="2800" dirty="0">
                <a:latin typeface="Arial" panose="020B0604020202020204" pitchFamily="34" charset="0"/>
                <a:ea typeface="Tahoma" pitchFamily="34" charset="0"/>
                <a:cs typeface="Arial" panose="020B0604020202020204" pitchFamily="34" charset="0"/>
              </a:rPr>
              <a:t>Dropped </a:t>
            </a:r>
            <a:r>
              <a:rPr lang="en-US" sz="2800">
                <a:latin typeface="Arial" panose="020B0604020202020204" pitchFamily="34" charset="0"/>
                <a:ea typeface="Tahoma" pitchFamily="34" charset="0"/>
                <a:cs typeface="Arial" panose="020B0604020202020204" pitchFamily="34" charset="0"/>
              </a:rPr>
              <a:t>in </a:t>
            </a:r>
            <a:r>
              <a:rPr lang="en-US" sz="2800" dirty="0">
                <a:latin typeface="Arial" panose="020B0604020202020204" pitchFamily="34" charset="0"/>
                <a:ea typeface="Tahoma" pitchFamily="34" charset="0"/>
                <a:cs typeface="Arial" panose="020B0604020202020204" pitchFamily="34" charset="0"/>
              </a:rPr>
              <a:t>December</a:t>
            </a:r>
            <a:endParaRPr lang="en-US" sz="2800">
              <a:latin typeface="Arial" panose="020B0604020202020204" pitchFamily="34" charset="0"/>
              <a:ea typeface="Tahoma" pitchFamily="34" charset="0"/>
              <a:cs typeface="Arial" panose="020B0604020202020204" pitchFamily="34" charset="0"/>
            </a:endParaRPr>
          </a:p>
        </p:txBody>
      </p:sp>
      <p:sp>
        <p:nvSpPr>
          <p:cNvPr id="7" name="TextBox 6">
            <a:extLst>
              <a:ext uri="{FF2B5EF4-FFF2-40B4-BE49-F238E27FC236}">
                <a16:creationId xmlns:a16="http://schemas.microsoft.com/office/drawing/2014/main" id="{785FE7CD-B93F-0744-A2A7-9FDB53F809C3}"/>
              </a:ext>
            </a:extLst>
          </p:cNvPr>
          <p:cNvSpPr txBox="1"/>
          <p:nvPr/>
        </p:nvSpPr>
        <p:spPr>
          <a:xfrm>
            <a:off x="0" y="4919470"/>
            <a:ext cx="1981633" cy="215444"/>
          </a:xfrm>
          <a:prstGeom prst="rect">
            <a:avLst/>
          </a:prstGeom>
        </p:spPr>
        <p:txBody>
          <a:bodyPr wrap="none" rtlCol="0">
            <a:spAutoFit/>
          </a:bodyPr>
          <a:lstStyle/>
          <a:p>
            <a:pPr marL="257175" indent="-257175" defTabSz="342900">
              <a:spcBef>
                <a:spcPct val="20000"/>
              </a:spcBef>
            </a:pPr>
            <a:r>
              <a:rPr lang="en-US" sz="800">
                <a:latin typeface="Arial" panose="020B0604020202020204" pitchFamily="34" charset="0"/>
                <a:cs typeface="Arial" panose="020B0604020202020204" pitchFamily="34" charset="0"/>
              </a:rPr>
              <a:t>Source: U.S. Bureau of Labor Statistics</a:t>
            </a:r>
          </a:p>
        </p:txBody>
      </p:sp>
      <p:sp>
        <p:nvSpPr>
          <p:cNvPr id="12" name="Line Callout 1 11">
            <a:extLst>
              <a:ext uri="{FF2B5EF4-FFF2-40B4-BE49-F238E27FC236}">
                <a16:creationId xmlns:a16="http://schemas.microsoft.com/office/drawing/2014/main" id="{E3317731-E667-2243-9583-10CDD0A4BD01}"/>
              </a:ext>
            </a:extLst>
          </p:cNvPr>
          <p:cNvSpPr/>
          <p:nvPr/>
        </p:nvSpPr>
        <p:spPr>
          <a:xfrm>
            <a:off x="8082267" y="3084266"/>
            <a:ext cx="801757" cy="600501"/>
          </a:xfrm>
          <a:prstGeom prst="borderCallout1">
            <a:avLst>
              <a:gd name="adj1" fmla="val 59"/>
              <a:gd name="adj2" fmla="val 53231"/>
              <a:gd name="adj3" fmla="val -57500"/>
              <a:gd name="adj4" fmla="val 79635"/>
            </a:avLst>
          </a:prstGeom>
          <a:solidFill>
            <a:schemeClr val="bg1"/>
          </a:solid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Dec</a:t>
            </a:r>
            <a:endParaRPr lang="en-US" sz="160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62.5</a:t>
            </a:r>
            <a:r>
              <a:rPr lang="en-US" sz="16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3389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F229AD2-6571-9845-ABD8-F701F80D3A7C}"/>
              </a:ext>
            </a:extLst>
          </p:cNvPr>
          <p:cNvSpPr/>
          <p:nvPr/>
        </p:nvSpPr>
        <p:spPr>
          <a:xfrm>
            <a:off x="0" y="4935751"/>
            <a:ext cx="1467068" cy="230832"/>
          </a:xfrm>
          <a:prstGeom prst="rect">
            <a:avLst/>
          </a:prstGeom>
        </p:spPr>
        <p:txBody>
          <a:bodyPr wrap="none">
            <a:spAutoFit/>
          </a:bodyPr>
          <a:lstStyle/>
          <a:p>
            <a:r>
              <a:rPr lang="en-US" sz="900" dirty="0"/>
              <a:t>Source: Federal Reserve</a:t>
            </a:r>
          </a:p>
        </p:txBody>
      </p:sp>
      <p:sp>
        <p:nvSpPr>
          <p:cNvPr id="4" name="Title 1">
            <a:extLst>
              <a:ext uri="{FF2B5EF4-FFF2-40B4-BE49-F238E27FC236}">
                <a16:creationId xmlns:a16="http://schemas.microsoft.com/office/drawing/2014/main" id="{BF1992B9-6B55-5D41-B5E3-928734F1E8D6}"/>
              </a:ext>
            </a:extLst>
          </p:cNvPr>
          <p:cNvSpPr>
            <a:spLocks noGrp="1"/>
          </p:cNvSpPr>
          <p:nvPr>
            <p:ph type="title"/>
          </p:nvPr>
        </p:nvSpPr>
        <p:spPr>
          <a:xfrm>
            <a:off x="1" y="28849"/>
            <a:ext cx="9143996" cy="598993"/>
          </a:xfrm>
          <a:solidFill>
            <a:schemeClr val="bg1"/>
          </a:solidFill>
        </p:spPr>
        <p:txBody>
          <a:bodyPr>
            <a:noAutofit/>
          </a:bodyPr>
          <a:lstStyle/>
          <a:p>
            <a:pPr algn="ctr"/>
            <a:r>
              <a:rPr lang="en-US">
                <a:solidFill>
                  <a:schemeClr val="tx1"/>
                </a:solidFill>
                <a:latin typeface="Calibri" panose="020F0502020204030204" pitchFamily="34" charset="0"/>
                <a:cs typeface="Calibri" panose="020F0502020204030204" pitchFamily="34" charset="0"/>
              </a:rPr>
              <a:t>Older Workers Still on the Sidelines</a:t>
            </a:r>
          </a:p>
        </p:txBody>
      </p:sp>
      <p:pic>
        <p:nvPicPr>
          <p:cNvPr id="5" name="Picture 4" descr="A graph of a graph showing the growth of labor statistics&#10;&#10;Description automatically generated with medium confidence">
            <a:extLst>
              <a:ext uri="{FF2B5EF4-FFF2-40B4-BE49-F238E27FC236}">
                <a16:creationId xmlns:a16="http://schemas.microsoft.com/office/drawing/2014/main" id="{D76FAE4D-CD38-7D25-CE19-6CC52ED83364}"/>
              </a:ext>
            </a:extLst>
          </p:cNvPr>
          <p:cNvPicPr>
            <a:picLocks noChangeAspect="1"/>
          </p:cNvPicPr>
          <p:nvPr/>
        </p:nvPicPr>
        <p:blipFill>
          <a:blip r:embed="rId3"/>
          <a:stretch>
            <a:fillRect/>
          </a:stretch>
        </p:blipFill>
        <p:spPr>
          <a:xfrm>
            <a:off x="243189" y="611495"/>
            <a:ext cx="8659276" cy="4067509"/>
          </a:xfrm>
          <a:prstGeom prst="rect">
            <a:avLst/>
          </a:prstGeom>
        </p:spPr>
      </p:pic>
    </p:spTree>
    <p:extLst>
      <p:ext uri="{BB962C8B-B14F-4D97-AF65-F5344CB8AC3E}">
        <p14:creationId xmlns:p14="http://schemas.microsoft.com/office/powerpoint/2010/main" val="328431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2749BD-4C7C-E72C-3A15-8639F69E8FDD}"/>
              </a:ext>
            </a:extLst>
          </p:cNvPr>
          <p:cNvGraphicFramePr>
            <a:graphicFrameLocks noGrp="1"/>
          </p:cNvGraphicFramePr>
          <p:nvPr>
            <p:ph idx="1"/>
          </p:nvPr>
        </p:nvGraphicFramePr>
        <p:xfrm>
          <a:off x="-1" y="785191"/>
          <a:ext cx="9143999" cy="389613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137CB130-AAAE-CC47-B4F3-8CCD5C8F60BB}"/>
              </a:ext>
            </a:extLst>
          </p:cNvPr>
          <p:cNvSpPr>
            <a:spLocks noGrp="1"/>
          </p:cNvSpPr>
          <p:nvPr>
            <p:ph type="title"/>
          </p:nvPr>
        </p:nvSpPr>
        <p:spPr>
          <a:xfrm>
            <a:off x="-1" y="78331"/>
            <a:ext cx="9144000" cy="607906"/>
          </a:xfrm>
        </p:spPr>
        <p:txBody>
          <a:bodyPr>
            <a:normAutofit/>
          </a:bodyPr>
          <a:lstStyle/>
          <a:p>
            <a:pPr algn="ctr"/>
            <a:r>
              <a:rPr lang="en-US" sz="2800">
                <a:solidFill>
                  <a:schemeClr val="tx1"/>
                </a:solidFill>
                <a:latin typeface="Arial" panose="020B0604020202020204" pitchFamily="34" charset="0"/>
                <a:cs typeface="Arial" panose="020B0604020202020204" pitchFamily="34" charset="0"/>
              </a:rPr>
              <a:t>Wage </a:t>
            </a:r>
            <a:r>
              <a:rPr lang="en-US" sz="2800" dirty="0">
                <a:solidFill>
                  <a:schemeClr val="tx1"/>
                </a:solidFill>
                <a:latin typeface="Arial" panose="020B0604020202020204" pitchFamily="34" charset="0"/>
                <a:cs typeface="Arial" panose="020B0604020202020204" pitchFamily="34" charset="0"/>
              </a:rPr>
              <a:t>Growth Accelerated in December</a:t>
            </a:r>
            <a:endParaRPr lang="en-US" sz="2800"/>
          </a:p>
        </p:txBody>
      </p:sp>
      <p:sp>
        <p:nvSpPr>
          <p:cNvPr id="7" name="TextBox 6">
            <a:extLst>
              <a:ext uri="{FF2B5EF4-FFF2-40B4-BE49-F238E27FC236}">
                <a16:creationId xmlns:a16="http://schemas.microsoft.com/office/drawing/2014/main" id="{74427DDB-F210-825B-B3BB-79B5EFF380AF}"/>
              </a:ext>
            </a:extLst>
          </p:cNvPr>
          <p:cNvSpPr txBox="1"/>
          <p:nvPr/>
        </p:nvSpPr>
        <p:spPr>
          <a:xfrm>
            <a:off x="0" y="4908594"/>
            <a:ext cx="1981633" cy="21544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Source: U.S. Bureau of Labor Statistics</a:t>
            </a:r>
          </a:p>
        </p:txBody>
      </p:sp>
      <p:sp>
        <p:nvSpPr>
          <p:cNvPr id="8" name="Line Callout 1 7">
            <a:extLst>
              <a:ext uri="{FF2B5EF4-FFF2-40B4-BE49-F238E27FC236}">
                <a16:creationId xmlns:a16="http://schemas.microsoft.com/office/drawing/2014/main" id="{A19BC9F5-A6A3-11C8-0343-31EB10A0E080}"/>
              </a:ext>
            </a:extLst>
          </p:cNvPr>
          <p:cNvSpPr/>
          <p:nvPr/>
        </p:nvSpPr>
        <p:spPr>
          <a:xfrm>
            <a:off x="7968048" y="3517042"/>
            <a:ext cx="684407" cy="607906"/>
          </a:xfrm>
          <a:prstGeom prst="borderCallout1">
            <a:avLst>
              <a:gd name="adj1" fmla="val -620"/>
              <a:gd name="adj2" fmla="val 85359"/>
              <a:gd name="adj3" fmla="val -84078"/>
              <a:gd name="adj4" fmla="val 134050"/>
            </a:avLst>
          </a:prstGeom>
          <a:solidFill>
            <a:schemeClr val="bg1"/>
          </a:solid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tx1"/>
                </a:solidFill>
                <a:latin typeface="Arial" panose="020B0604020202020204" pitchFamily="34" charset="0"/>
                <a:cs typeface="Arial" panose="020B0604020202020204" pitchFamily="34" charset="0"/>
              </a:rPr>
              <a:t>Dec</a:t>
            </a:r>
            <a:endParaRPr lang="en-US" sz="160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4.1</a:t>
            </a:r>
            <a:r>
              <a:rPr lang="en-US" sz="1600">
                <a:solidFill>
                  <a:schemeClr val="tx1"/>
                </a:solidFill>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5C2F51F9-54DB-DE2D-7894-510EEBBFE375}"/>
              </a:ext>
            </a:extLst>
          </p:cNvPr>
          <p:cNvSpPr txBox="1"/>
          <p:nvPr/>
        </p:nvSpPr>
        <p:spPr>
          <a:xfrm>
            <a:off x="3354240" y="2883285"/>
            <a:ext cx="2655855"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2007– 2023 Average: 3.0%</a:t>
            </a:r>
          </a:p>
        </p:txBody>
      </p:sp>
    </p:spTree>
    <p:extLst>
      <p:ext uri="{BB962C8B-B14F-4D97-AF65-F5344CB8AC3E}">
        <p14:creationId xmlns:p14="http://schemas.microsoft.com/office/powerpoint/2010/main" val="192735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C6F6A9-9E58-9348-83CC-C8AE32BBA1AD}"/>
              </a:ext>
            </a:extLst>
          </p:cNvPr>
          <p:cNvSpPr>
            <a:spLocks noGrp="1"/>
          </p:cNvSpPr>
          <p:nvPr>
            <p:ph type="title"/>
          </p:nvPr>
        </p:nvSpPr>
        <p:spPr>
          <a:xfrm>
            <a:off x="0" y="13079"/>
            <a:ext cx="9144000" cy="629178"/>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Inflation Dropping But Above Long-Term Average</a:t>
            </a:r>
          </a:p>
        </p:txBody>
      </p:sp>
      <p:sp>
        <p:nvSpPr>
          <p:cNvPr id="8" name="TextBox 7">
            <a:extLst>
              <a:ext uri="{FF2B5EF4-FFF2-40B4-BE49-F238E27FC236}">
                <a16:creationId xmlns:a16="http://schemas.microsoft.com/office/drawing/2014/main" id="{0C8BB711-4B56-BC4A-A602-88180A4CC9CD}"/>
              </a:ext>
            </a:extLst>
          </p:cNvPr>
          <p:cNvSpPr txBox="1"/>
          <p:nvPr/>
        </p:nvSpPr>
        <p:spPr>
          <a:xfrm>
            <a:off x="-1" y="4804946"/>
            <a:ext cx="3116559" cy="33855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Source: U.S. Bureau of Labor Statistics</a:t>
            </a:r>
          </a:p>
          <a:p>
            <a:r>
              <a:rPr lang="en-US" sz="800">
                <a:latin typeface="Arial" panose="020B0604020202020204" pitchFamily="34" charset="0"/>
                <a:cs typeface="Arial" panose="020B0604020202020204" pitchFamily="34" charset="0"/>
              </a:rPr>
              <a:t>Note: Mountain states include AZ, CO, ID, MT, NV, NM, UT, WY</a:t>
            </a:r>
          </a:p>
        </p:txBody>
      </p:sp>
      <p:sp>
        <p:nvSpPr>
          <p:cNvPr id="11" name="Title 1">
            <a:extLst>
              <a:ext uri="{FF2B5EF4-FFF2-40B4-BE49-F238E27FC236}">
                <a16:creationId xmlns:a16="http://schemas.microsoft.com/office/drawing/2014/main" id="{0DF4B26D-9C89-E24B-A112-30EC7FDCC612}"/>
              </a:ext>
            </a:extLst>
          </p:cNvPr>
          <p:cNvSpPr txBox="1">
            <a:spLocks/>
          </p:cNvSpPr>
          <p:nvPr/>
        </p:nvSpPr>
        <p:spPr>
          <a:xfrm rot="16200000">
            <a:off x="-1291899" y="2257161"/>
            <a:ext cx="3212976" cy="62917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a:latin typeface="Arial" panose="020B0604020202020204" pitchFamily="34" charset="0"/>
                <a:cs typeface="Arial" panose="020B0604020202020204" pitchFamily="34" charset="0"/>
              </a:rPr>
              <a:t>Year-Over-Year Change in Prices</a:t>
            </a:r>
          </a:p>
        </p:txBody>
      </p:sp>
      <p:graphicFrame>
        <p:nvGraphicFramePr>
          <p:cNvPr id="2" name="Chart 1">
            <a:extLst>
              <a:ext uri="{FF2B5EF4-FFF2-40B4-BE49-F238E27FC236}">
                <a16:creationId xmlns:a16="http://schemas.microsoft.com/office/drawing/2014/main" id="{23339BF7-A5D6-214C-AAA4-1D1388A6C6C1}"/>
              </a:ext>
            </a:extLst>
          </p:cNvPr>
          <p:cNvGraphicFramePr/>
          <p:nvPr/>
        </p:nvGraphicFramePr>
        <p:xfrm>
          <a:off x="478767" y="539750"/>
          <a:ext cx="749683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Callout 1 5">
            <a:extLst>
              <a:ext uri="{FF2B5EF4-FFF2-40B4-BE49-F238E27FC236}">
                <a16:creationId xmlns:a16="http://schemas.microsoft.com/office/drawing/2014/main" id="{7B71BFB7-ABDE-554A-9EFB-6F46D5AC4C53}"/>
              </a:ext>
            </a:extLst>
          </p:cNvPr>
          <p:cNvSpPr/>
          <p:nvPr/>
        </p:nvSpPr>
        <p:spPr>
          <a:xfrm>
            <a:off x="7975599" y="2724150"/>
            <a:ext cx="1085599" cy="587878"/>
          </a:xfrm>
          <a:prstGeom prst="borderCallout1">
            <a:avLst>
              <a:gd name="adj1" fmla="val -510"/>
              <a:gd name="adj2" fmla="val -13751"/>
              <a:gd name="adj3" fmla="val 11841"/>
              <a:gd name="adj4" fmla="val 344"/>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Mountain</a:t>
            </a:r>
          </a:p>
          <a:p>
            <a:pPr algn="ctr"/>
            <a:r>
              <a:rPr lang="en-US" sz="1600">
                <a:solidFill>
                  <a:schemeClr val="tx1"/>
                </a:solidFill>
                <a:latin typeface="Arial" panose="020B0604020202020204" pitchFamily="34" charset="0"/>
                <a:cs typeface="Arial" panose="020B0604020202020204" pitchFamily="34" charset="0"/>
              </a:rPr>
              <a:t>2.9%</a:t>
            </a:r>
          </a:p>
        </p:txBody>
      </p:sp>
      <p:sp>
        <p:nvSpPr>
          <p:cNvPr id="7" name="Line Callout 1 6">
            <a:extLst>
              <a:ext uri="{FF2B5EF4-FFF2-40B4-BE49-F238E27FC236}">
                <a16:creationId xmlns:a16="http://schemas.microsoft.com/office/drawing/2014/main" id="{50093714-B6E3-A744-B2DF-E21569C296DD}"/>
              </a:ext>
            </a:extLst>
          </p:cNvPr>
          <p:cNvSpPr/>
          <p:nvPr/>
        </p:nvSpPr>
        <p:spPr>
          <a:xfrm>
            <a:off x="8107555" y="1983872"/>
            <a:ext cx="821689" cy="587878"/>
          </a:xfrm>
          <a:prstGeom prst="borderCallout1">
            <a:avLst>
              <a:gd name="adj1" fmla="val 103826"/>
              <a:gd name="adj2" fmla="val -32185"/>
              <a:gd name="adj3" fmla="val 54377"/>
              <a:gd name="adj4" fmla="val 95"/>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U.S.</a:t>
            </a:r>
          </a:p>
          <a:p>
            <a:pPr algn="ctr"/>
            <a:r>
              <a:rPr lang="en-US" sz="1600">
                <a:solidFill>
                  <a:schemeClr val="tx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271831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025201A-1759-9640-B89B-A06FB191E2EC}"/>
              </a:ext>
            </a:extLst>
          </p:cNvPr>
          <p:cNvGraphicFramePr>
            <a:graphicFrameLocks noGrp="1"/>
          </p:cNvGraphicFramePr>
          <p:nvPr>
            <p:ph idx="1"/>
          </p:nvPr>
        </p:nvGraphicFramePr>
        <p:xfrm>
          <a:off x="468087" y="657741"/>
          <a:ext cx="7454249" cy="401403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97F9C9A7-09B9-8D46-A118-D0ABAB30D45F}"/>
              </a:ext>
            </a:extLst>
          </p:cNvPr>
          <p:cNvSpPr>
            <a:spLocks noGrp="1"/>
          </p:cNvSpPr>
          <p:nvPr>
            <p:ph type="title"/>
          </p:nvPr>
        </p:nvSpPr>
        <p:spPr>
          <a:xfrm>
            <a:off x="0" y="13079"/>
            <a:ext cx="9144000" cy="629178"/>
          </a:xfrm>
        </p:spPr>
        <p:txBody>
          <a:bodyPr>
            <a:normAutofit/>
          </a:bodyPr>
          <a:lstStyle/>
          <a:p>
            <a:pPr algn="ctr"/>
            <a:r>
              <a:rPr lang="en-US" sz="3200">
                <a:solidFill>
                  <a:schemeClr val="tx1"/>
                </a:solidFill>
                <a:latin typeface="Arial" panose="020B0604020202020204" pitchFamily="34" charset="0"/>
                <a:cs typeface="Arial" panose="020B0604020202020204" pitchFamily="34" charset="0"/>
              </a:rPr>
              <a:t>Energy Prices Dropping</a:t>
            </a:r>
          </a:p>
        </p:txBody>
      </p:sp>
      <p:sp>
        <p:nvSpPr>
          <p:cNvPr id="7" name="Line Callout 1 6">
            <a:extLst>
              <a:ext uri="{FF2B5EF4-FFF2-40B4-BE49-F238E27FC236}">
                <a16:creationId xmlns:a16="http://schemas.microsoft.com/office/drawing/2014/main" id="{0339FAEC-A220-D84B-A686-BF4C2E3FC034}"/>
              </a:ext>
            </a:extLst>
          </p:cNvPr>
          <p:cNvSpPr/>
          <p:nvPr/>
        </p:nvSpPr>
        <p:spPr>
          <a:xfrm>
            <a:off x="8031951" y="1908188"/>
            <a:ext cx="1019059" cy="587878"/>
          </a:xfrm>
          <a:prstGeom prst="borderCallout1">
            <a:avLst>
              <a:gd name="adj1" fmla="val 108270"/>
              <a:gd name="adj2" fmla="val -26622"/>
              <a:gd name="adj3" fmla="val 49538"/>
              <a:gd name="adj4" fmla="val 736"/>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Mountain</a:t>
            </a:r>
          </a:p>
          <a:p>
            <a:pPr algn="ctr"/>
            <a:r>
              <a:rPr lang="en-US" sz="1600">
                <a:solidFill>
                  <a:schemeClr val="tx1"/>
                </a:solidFill>
                <a:latin typeface="Arial" panose="020B0604020202020204" pitchFamily="34" charset="0"/>
                <a:cs typeface="Arial" panose="020B0604020202020204" pitchFamily="34" charset="0"/>
              </a:rPr>
              <a:t>-0.9%</a:t>
            </a:r>
          </a:p>
        </p:txBody>
      </p:sp>
      <p:sp>
        <p:nvSpPr>
          <p:cNvPr id="9" name="Line Callout 1 8">
            <a:extLst>
              <a:ext uri="{FF2B5EF4-FFF2-40B4-BE49-F238E27FC236}">
                <a16:creationId xmlns:a16="http://schemas.microsoft.com/office/drawing/2014/main" id="{4A29E21F-A727-7342-A022-FA067222C6BE}"/>
              </a:ext>
            </a:extLst>
          </p:cNvPr>
          <p:cNvSpPr/>
          <p:nvPr/>
        </p:nvSpPr>
        <p:spPr>
          <a:xfrm>
            <a:off x="8031951" y="2593472"/>
            <a:ext cx="1019059" cy="587878"/>
          </a:xfrm>
          <a:prstGeom prst="borderCallout1">
            <a:avLst>
              <a:gd name="adj1" fmla="val 18033"/>
              <a:gd name="adj2" fmla="val -25651"/>
              <a:gd name="adj3" fmla="val 46886"/>
              <a:gd name="adj4" fmla="val -846"/>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U.S.</a:t>
            </a:r>
          </a:p>
          <a:p>
            <a:pPr algn="ctr"/>
            <a:r>
              <a:rPr lang="en-US" sz="1600">
                <a:solidFill>
                  <a:schemeClr val="tx1"/>
                </a:solidFill>
                <a:latin typeface="Arial" panose="020B0604020202020204" pitchFamily="34" charset="0"/>
                <a:cs typeface="Arial" panose="020B0604020202020204" pitchFamily="34" charset="0"/>
              </a:rPr>
              <a:t>-5.4%</a:t>
            </a:r>
          </a:p>
        </p:txBody>
      </p:sp>
      <p:sp>
        <p:nvSpPr>
          <p:cNvPr id="10" name="Title 1">
            <a:extLst>
              <a:ext uri="{FF2B5EF4-FFF2-40B4-BE49-F238E27FC236}">
                <a16:creationId xmlns:a16="http://schemas.microsoft.com/office/drawing/2014/main" id="{E27BA567-DFA9-1C4B-B138-B2798421F7AD}"/>
              </a:ext>
            </a:extLst>
          </p:cNvPr>
          <p:cNvSpPr txBox="1">
            <a:spLocks/>
          </p:cNvSpPr>
          <p:nvPr/>
        </p:nvSpPr>
        <p:spPr>
          <a:xfrm rot="16200000">
            <a:off x="-1488836" y="2146578"/>
            <a:ext cx="3606851" cy="62917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a:latin typeface="Arial" panose="020B0604020202020204" pitchFamily="34" charset="0"/>
                <a:cs typeface="Arial" panose="020B0604020202020204" pitchFamily="34" charset="0"/>
              </a:rPr>
              <a:t>Year-Over-Year Change in Prices</a:t>
            </a:r>
          </a:p>
        </p:txBody>
      </p:sp>
      <p:sp>
        <p:nvSpPr>
          <p:cNvPr id="2" name="TextBox 1">
            <a:extLst>
              <a:ext uri="{FF2B5EF4-FFF2-40B4-BE49-F238E27FC236}">
                <a16:creationId xmlns:a16="http://schemas.microsoft.com/office/drawing/2014/main" id="{25686F8A-B883-9C54-0CCA-19CB5AB43A2A}"/>
              </a:ext>
            </a:extLst>
          </p:cNvPr>
          <p:cNvSpPr txBox="1"/>
          <p:nvPr/>
        </p:nvSpPr>
        <p:spPr>
          <a:xfrm>
            <a:off x="-1" y="4804946"/>
            <a:ext cx="3116559" cy="33855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Source: U.S. Bureau of Labor Statistics</a:t>
            </a:r>
          </a:p>
          <a:p>
            <a:r>
              <a:rPr lang="en-US" sz="800">
                <a:latin typeface="Arial" panose="020B0604020202020204" pitchFamily="34" charset="0"/>
                <a:cs typeface="Arial" panose="020B0604020202020204" pitchFamily="34" charset="0"/>
              </a:rPr>
              <a:t>Note: Mountain states include AZ, CO, ID, MT, NV, NM, UT, WY</a:t>
            </a:r>
          </a:p>
        </p:txBody>
      </p:sp>
    </p:spTree>
    <p:extLst>
      <p:ext uri="{BB962C8B-B14F-4D97-AF65-F5344CB8AC3E}">
        <p14:creationId xmlns:p14="http://schemas.microsoft.com/office/powerpoint/2010/main" val="190575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C6F6A9-9E58-9348-83CC-C8AE32BBA1AD}"/>
              </a:ext>
            </a:extLst>
          </p:cNvPr>
          <p:cNvSpPr>
            <a:spLocks noGrp="1"/>
          </p:cNvSpPr>
          <p:nvPr>
            <p:ph type="title"/>
          </p:nvPr>
        </p:nvSpPr>
        <p:spPr>
          <a:xfrm>
            <a:off x="0" y="13079"/>
            <a:ext cx="9144000" cy="629178"/>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Services Price Inflation Trending Up</a:t>
            </a:r>
          </a:p>
        </p:txBody>
      </p:sp>
      <p:sp>
        <p:nvSpPr>
          <p:cNvPr id="11" name="Title 1">
            <a:extLst>
              <a:ext uri="{FF2B5EF4-FFF2-40B4-BE49-F238E27FC236}">
                <a16:creationId xmlns:a16="http://schemas.microsoft.com/office/drawing/2014/main" id="{0DF4B26D-9C89-E24B-A112-30EC7FDCC612}"/>
              </a:ext>
            </a:extLst>
          </p:cNvPr>
          <p:cNvSpPr txBox="1">
            <a:spLocks/>
          </p:cNvSpPr>
          <p:nvPr/>
        </p:nvSpPr>
        <p:spPr>
          <a:xfrm rot="16200000">
            <a:off x="-1475244" y="2262234"/>
            <a:ext cx="3606851" cy="62917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a:latin typeface="Arial" panose="020B0604020202020204" pitchFamily="34" charset="0"/>
                <a:cs typeface="Arial" panose="020B0604020202020204" pitchFamily="34" charset="0"/>
              </a:rPr>
              <a:t>Year-Over-Year Change in Prices</a:t>
            </a:r>
          </a:p>
        </p:txBody>
      </p:sp>
      <p:graphicFrame>
        <p:nvGraphicFramePr>
          <p:cNvPr id="2" name="Chart 1">
            <a:extLst>
              <a:ext uri="{FF2B5EF4-FFF2-40B4-BE49-F238E27FC236}">
                <a16:creationId xmlns:a16="http://schemas.microsoft.com/office/drawing/2014/main" id="{23339BF7-A5D6-214C-AAA4-1D1388A6C6C1}"/>
              </a:ext>
            </a:extLst>
          </p:cNvPr>
          <p:cNvGraphicFramePr/>
          <p:nvPr/>
        </p:nvGraphicFramePr>
        <p:xfrm>
          <a:off x="478767" y="539749"/>
          <a:ext cx="7371692" cy="4141107"/>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Callout 1 5">
            <a:extLst>
              <a:ext uri="{FF2B5EF4-FFF2-40B4-BE49-F238E27FC236}">
                <a16:creationId xmlns:a16="http://schemas.microsoft.com/office/drawing/2014/main" id="{5513C0D4-3CCE-6244-A00A-24D15DCE73C7}"/>
              </a:ext>
            </a:extLst>
          </p:cNvPr>
          <p:cNvSpPr/>
          <p:nvPr/>
        </p:nvSpPr>
        <p:spPr>
          <a:xfrm>
            <a:off x="7980776" y="1391944"/>
            <a:ext cx="1085599" cy="587878"/>
          </a:xfrm>
          <a:prstGeom prst="borderCallout1">
            <a:avLst>
              <a:gd name="adj1" fmla="val 93616"/>
              <a:gd name="adj2" fmla="val -26694"/>
              <a:gd name="adj3" fmla="val 22343"/>
              <a:gd name="adj4" fmla="val 525"/>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Mountain</a:t>
            </a:r>
          </a:p>
          <a:p>
            <a:pPr algn="ctr"/>
            <a:r>
              <a:rPr lang="en-US" sz="1600" dirty="0">
                <a:solidFill>
                  <a:schemeClr val="tx1"/>
                </a:solidFill>
                <a:latin typeface="Arial" panose="020B0604020202020204" pitchFamily="34" charset="0"/>
                <a:cs typeface="Arial" panose="020B0604020202020204" pitchFamily="34" charset="0"/>
              </a:rPr>
              <a:t>5.2%</a:t>
            </a:r>
          </a:p>
        </p:txBody>
      </p:sp>
      <p:sp>
        <p:nvSpPr>
          <p:cNvPr id="7" name="Line Callout 1 6">
            <a:extLst>
              <a:ext uri="{FF2B5EF4-FFF2-40B4-BE49-F238E27FC236}">
                <a16:creationId xmlns:a16="http://schemas.microsoft.com/office/drawing/2014/main" id="{81EE3557-998C-2B41-9A38-C9F4B10875D0}"/>
              </a:ext>
            </a:extLst>
          </p:cNvPr>
          <p:cNvSpPr/>
          <p:nvPr/>
        </p:nvSpPr>
        <p:spPr>
          <a:xfrm>
            <a:off x="7980776" y="2073678"/>
            <a:ext cx="1085599" cy="587878"/>
          </a:xfrm>
          <a:prstGeom prst="borderCallout1">
            <a:avLst>
              <a:gd name="adj1" fmla="val -7372"/>
              <a:gd name="adj2" fmla="val -26928"/>
              <a:gd name="adj3" fmla="val 29438"/>
              <a:gd name="adj4" fmla="val -315"/>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U.S.</a:t>
            </a:r>
          </a:p>
          <a:p>
            <a:pPr algn="ctr"/>
            <a:r>
              <a:rPr lang="en-US" sz="1600">
                <a:solidFill>
                  <a:schemeClr val="tx1"/>
                </a:solidFill>
                <a:latin typeface="Arial" panose="020B0604020202020204" pitchFamily="34" charset="0"/>
                <a:cs typeface="Arial" panose="020B0604020202020204" pitchFamily="34" charset="0"/>
              </a:rPr>
              <a:t>5.2%</a:t>
            </a:r>
          </a:p>
        </p:txBody>
      </p:sp>
      <p:sp>
        <p:nvSpPr>
          <p:cNvPr id="3" name="TextBox 2">
            <a:extLst>
              <a:ext uri="{FF2B5EF4-FFF2-40B4-BE49-F238E27FC236}">
                <a16:creationId xmlns:a16="http://schemas.microsoft.com/office/drawing/2014/main" id="{365C3DA2-D242-7DAE-4F79-9CF60301B7E5}"/>
              </a:ext>
            </a:extLst>
          </p:cNvPr>
          <p:cNvSpPr txBox="1"/>
          <p:nvPr/>
        </p:nvSpPr>
        <p:spPr>
          <a:xfrm>
            <a:off x="-1" y="4804946"/>
            <a:ext cx="3116559" cy="33855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Source: U.S. Bureau of Labor Statistics</a:t>
            </a:r>
          </a:p>
          <a:p>
            <a:r>
              <a:rPr lang="en-US" sz="800">
                <a:latin typeface="Arial" panose="020B0604020202020204" pitchFamily="34" charset="0"/>
                <a:cs typeface="Arial" panose="020B0604020202020204" pitchFamily="34" charset="0"/>
              </a:rPr>
              <a:t>Note: Mountain states include AZ, CO, ID, MT, NV, NM, UT, WY</a:t>
            </a:r>
          </a:p>
        </p:txBody>
      </p:sp>
    </p:spTree>
    <p:extLst>
      <p:ext uri="{BB962C8B-B14F-4D97-AF65-F5344CB8AC3E}">
        <p14:creationId xmlns:p14="http://schemas.microsoft.com/office/powerpoint/2010/main" val="381440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0ABD-55C7-9E41-BB4B-BB9EEB96C60E}"/>
              </a:ext>
            </a:extLst>
          </p:cNvPr>
          <p:cNvSpPr>
            <a:spLocks noGrp="1"/>
          </p:cNvSpPr>
          <p:nvPr>
            <p:ph type="title"/>
          </p:nvPr>
        </p:nvSpPr>
        <p:spPr>
          <a:xfrm>
            <a:off x="628650" y="71500"/>
            <a:ext cx="7886700" cy="614300"/>
          </a:xfrm>
        </p:spPr>
        <p:txBody>
          <a:bodyPr>
            <a:normAutofit fontScale="90000"/>
          </a:bodyPr>
          <a:lstStyle/>
          <a:p>
            <a:pPr algn="ctr"/>
            <a:r>
              <a:rPr lang="en-US">
                <a:solidFill>
                  <a:schemeClr val="tx1"/>
                </a:solidFill>
              </a:rPr>
              <a:t>2023 Economic Themes</a:t>
            </a:r>
          </a:p>
        </p:txBody>
      </p:sp>
      <p:sp>
        <p:nvSpPr>
          <p:cNvPr id="3" name="Content Placeholder 2">
            <a:extLst>
              <a:ext uri="{FF2B5EF4-FFF2-40B4-BE49-F238E27FC236}">
                <a16:creationId xmlns:a16="http://schemas.microsoft.com/office/drawing/2014/main" id="{5B0C72AB-926A-7E40-AF39-FBD61B8C63D5}"/>
              </a:ext>
            </a:extLst>
          </p:cNvPr>
          <p:cNvSpPr>
            <a:spLocks noGrp="1"/>
          </p:cNvSpPr>
          <p:nvPr>
            <p:ph idx="1"/>
          </p:nvPr>
        </p:nvSpPr>
        <p:spPr>
          <a:xfrm>
            <a:off x="324366" y="1028700"/>
            <a:ext cx="8507627" cy="3314700"/>
          </a:xfrm>
        </p:spPr>
        <p:txBody>
          <a:bodyPr>
            <a:noAutofit/>
          </a:bodyPr>
          <a:lstStyle/>
          <a:p>
            <a:pPr marL="457200" indent="-457200">
              <a:buFont typeface="+mj-lt"/>
              <a:buAutoNum type="arabicPeriod"/>
            </a:pPr>
            <a:r>
              <a:rPr lang="en-US" sz="2000" dirty="0">
                <a:solidFill>
                  <a:schemeClr val="tx1"/>
                </a:solidFill>
              </a:rPr>
              <a:t>The Federal Reserve increased interest rates, causing tighter financial conditions</a:t>
            </a:r>
          </a:p>
          <a:p>
            <a:pPr marL="457200" indent="-457200">
              <a:buFont typeface="+mj-lt"/>
              <a:buAutoNum type="arabicPeriod"/>
            </a:pPr>
            <a:endParaRPr lang="en-US" sz="2000" dirty="0">
              <a:solidFill>
                <a:schemeClr val="tx1"/>
              </a:solidFill>
            </a:endParaRPr>
          </a:p>
          <a:p>
            <a:pPr marL="457200" indent="-457200">
              <a:buFont typeface="+mj-lt"/>
              <a:buAutoNum type="arabicPeriod"/>
            </a:pPr>
            <a:r>
              <a:rPr lang="en-US" sz="2000" dirty="0">
                <a:solidFill>
                  <a:schemeClr val="tx1"/>
                </a:solidFill>
              </a:rPr>
              <a:t>Inflation slowed but prices remain high</a:t>
            </a:r>
          </a:p>
          <a:p>
            <a:pPr marL="457200" indent="-457200">
              <a:buFont typeface="+mj-lt"/>
              <a:buAutoNum type="arabicPeriod"/>
            </a:pPr>
            <a:endParaRPr lang="en-US" sz="2000" dirty="0">
              <a:solidFill>
                <a:schemeClr val="tx1"/>
              </a:solidFill>
            </a:endParaRPr>
          </a:p>
          <a:p>
            <a:pPr marL="457200" indent="-457200">
              <a:buFont typeface="+mj-lt"/>
              <a:buAutoNum type="arabicPeriod"/>
            </a:pPr>
            <a:r>
              <a:rPr lang="en-US" sz="2000" dirty="0">
                <a:solidFill>
                  <a:schemeClr val="tx1"/>
                </a:solidFill>
              </a:rPr>
              <a:t>The labor market softened but is resilient</a:t>
            </a:r>
          </a:p>
          <a:p>
            <a:pPr marL="457200" indent="-457200">
              <a:buFont typeface="+mj-lt"/>
              <a:buAutoNum type="arabicPeriod"/>
            </a:pPr>
            <a:endParaRPr lang="en-US" sz="2000" dirty="0">
              <a:solidFill>
                <a:schemeClr val="tx1"/>
              </a:solidFill>
            </a:endParaRPr>
          </a:p>
          <a:p>
            <a:pPr marL="457200" indent="-457200">
              <a:buFont typeface="+mj-lt"/>
              <a:buAutoNum type="arabicPeriod"/>
            </a:pPr>
            <a:r>
              <a:rPr lang="en-US" sz="2000" dirty="0">
                <a:solidFill>
                  <a:schemeClr val="tx1"/>
                </a:solidFill>
              </a:rPr>
              <a:t>The U.S. economy avoided a recession</a:t>
            </a:r>
          </a:p>
        </p:txBody>
      </p:sp>
    </p:spTree>
    <p:extLst>
      <p:ext uri="{BB962C8B-B14F-4D97-AF65-F5344CB8AC3E}">
        <p14:creationId xmlns:p14="http://schemas.microsoft.com/office/powerpoint/2010/main" val="81972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p:cNvSpPr txBox="1">
            <a:spLocks/>
          </p:cNvSpPr>
          <p:nvPr/>
        </p:nvSpPr>
        <p:spPr>
          <a:xfrm>
            <a:off x="0" y="4934491"/>
            <a:ext cx="3960495" cy="194310"/>
          </a:xfrm>
          <a:prstGeom prst="rect">
            <a:avLst/>
          </a:prstGeom>
        </p:spPr>
        <p:txBody>
          <a:bodyPr/>
          <a:lstStyle/>
          <a:p>
            <a:pPr marL="257175" indent="-257175" defTabSz="342900">
              <a:spcBef>
                <a:spcPct val="20000"/>
              </a:spcBef>
              <a:defRPr/>
            </a:pPr>
            <a:r>
              <a:rPr lang="en-US" sz="800" dirty="0">
                <a:cs typeface="Arial" pitchFamily="34" charset="0"/>
              </a:rPr>
              <a:t>Source: Federal Reserve Bank of San Francisco</a:t>
            </a:r>
          </a:p>
        </p:txBody>
      </p:sp>
      <p:sp>
        <p:nvSpPr>
          <p:cNvPr id="4" name="Title 1"/>
          <p:cNvSpPr txBox="1">
            <a:spLocks/>
          </p:cNvSpPr>
          <p:nvPr/>
        </p:nvSpPr>
        <p:spPr>
          <a:xfrm>
            <a:off x="0" y="91605"/>
            <a:ext cx="9144000" cy="52582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tx1"/>
                </a:solidFill>
              </a:rPr>
              <a:t>How Long Will We Be Swimming in Extra Cash?</a:t>
            </a:r>
            <a:endParaRPr lang="en-US" sz="2800" dirty="0">
              <a:ea typeface="Tahoma" pitchFamily="34" charset="0"/>
              <a:cs typeface="Tahoma" pitchFamily="34" charset="0"/>
            </a:endParaRPr>
          </a:p>
        </p:txBody>
      </p:sp>
      <p:pic>
        <p:nvPicPr>
          <p:cNvPr id="6" name="Picture 5" descr="A graph of a graph with numbers and lines&#10;&#10;Description automatically generated with medium confidence">
            <a:extLst>
              <a:ext uri="{FF2B5EF4-FFF2-40B4-BE49-F238E27FC236}">
                <a16:creationId xmlns:a16="http://schemas.microsoft.com/office/drawing/2014/main" id="{B6BB260E-DEF8-C7EF-1A3C-1EBAF5B80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3549" y="672339"/>
            <a:ext cx="5705945" cy="4013961"/>
          </a:xfrm>
          <a:prstGeom prst="rect">
            <a:avLst/>
          </a:prstGeom>
        </p:spPr>
      </p:pic>
    </p:spTree>
    <p:extLst>
      <p:ext uri="{BB962C8B-B14F-4D97-AF65-F5344CB8AC3E}">
        <p14:creationId xmlns:p14="http://schemas.microsoft.com/office/powerpoint/2010/main" val="187612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p:cNvSpPr txBox="1">
            <a:spLocks/>
          </p:cNvSpPr>
          <p:nvPr/>
        </p:nvSpPr>
        <p:spPr>
          <a:xfrm>
            <a:off x="0" y="4934491"/>
            <a:ext cx="3960495" cy="194310"/>
          </a:xfrm>
          <a:prstGeom prst="rect">
            <a:avLst/>
          </a:prstGeom>
        </p:spPr>
        <p:txBody>
          <a:bodyPr/>
          <a:lstStyle/>
          <a:p>
            <a:pPr marL="257175" indent="-257175" defTabSz="342900">
              <a:spcBef>
                <a:spcPct val="20000"/>
              </a:spcBef>
              <a:defRPr/>
            </a:pPr>
            <a:r>
              <a:rPr lang="en-US" sz="800" dirty="0">
                <a:cs typeface="Arial" pitchFamily="34" charset="0"/>
              </a:rPr>
              <a:t>Source: Federal Reserve Bank of San Francisco</a:t>
            </a:r>
          </a:p>
        </p:txBody>
      </p:sp>
      <p:sp>
        <p:nvSpPr>
          <p:cNvPr id="4" name="Title 1"/>
          <p:cNvSpPr txBox="1">
            <a:spLocks/>
          </p:cNvSpPr>
          <p:nvPr/>
        </p:nvSpPr>
        <p:spPr>
          <a:xfrm>
            <a:off x="0" y="37815"/>
            <a:ext cx="9144000" cy="52582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tx1"/>
                </a:solidFill>
              </a:rPr>
              <a:t>Delinquent Debt Increasing As Consumers Get Tapped Out</a:t>
            </a:r>
            <a:endParaRPr lang="en-US" sz="2400" dirty="0">
              <a:ea typeface="Tahoma" pitchFamily="34" charset="0"/>
              <a:cs typeface="Tahoma" pitchFamily="34" charset="0"/>
            </a:endParaRPr>
          </a:p>
        </p:txBody>
      </p:sp>
      <p:pic>
        <p:nvPicPr>
          <p:cNvPr id="5" name="Picture 4" descr="A graph showing the growth of the dollar&#10;&#10;Description automatically generated">
            <a:extLst>
              <a:ext uri="{FF2B5EF4-FFF2-40B4-BE49-F238E27FC236}">
                <a16:creationId xmlns:a16="http://schemas.microsoft.com/office/drawing/2014/main" id="{D1AA1AED-475F-0243-B03D-A1C74BCF1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625" y="806521"/>
            <a:ext cx="8102009" cy="3805745"/>
          </a:xfrm>
          <a:prstGeom prst="rect">
            <a:avLst/>
          </a:prstGeom>
        </p:spPr>
      </p:pic>
    </p:spTree>
    <p:extLst>
      <p:ext uri="{BB962C8B-B14F-4D97-AF65-F5344CB8AC3E}">
        <p14:creationId xmlns:p14="http://schemas.microsoft.com/office/powerpoint/2010/main" val="4128386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146"/>
          <p:cNvSpPr txBox="1"/>
          <p:nvPr/>
        </p:nvSpPr>
        <p:spPr>
          <a:xfrm>
            <a:off x="1746051" y="1066226"/>
            <a:ext cx="5651897" cy="2862322"/>
          </a:xfrm>
          <a:prstGeom prst="rect">
            <a:avLst/>
          </a:prstGeom>
          <a:noFill/>
        </p:spPr>
        <p:txBody>
          <a:bodyPr wrap="square" rtlCol="0">
            <a:spAutoFit/>
          </a:bodyPr>
          <a:lstStyle/>
          <a:p>
            <a:pPr algn="ctr"/>
            <a:r>
              <a:rPr lang="en-US" sz="6000" dirty="0">
                <a:latin typeface="+mj-lt"/>
                <a:ea typeface="Tahoma" pitchFamily="34" charset="0"/>
                <a:cs typeface="Tahoma" pitchFamily="34" charset="0"/>
              </a:rPr>
              <a:t>Regional Economic Conditions</a:t>
            </a:r>
          </a:p>
        </p:txBody>
      </p:sp>
    </p:spTree>
    <p:extLst>
      <p:ext uri="{BB962C8B-B14F-4D97-AF65-F5344CB8AC3E}">
        <p14:creationId xmlns:p14="http://schemas.microsoft.com/office/powerpoint/2010/main" val="349076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9BFC024-8C5C-707E-6D7C-02FB9AD43271}"/>
              </a:ext>
            </a:extLst>
          </p:cNvPr>
          <p:cNvSpPr txBox="1">
            <a:spLocks/>
          </p:cNvSpPr>
          <p:nvPr/>
        </p:nvSpPr>
        <p:spPr>
          <a:xfrm>
            <a:off x="87277" y="132236"/>
            <a:ext cx="9144000" cy="47717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rial" panose="020B0604020202020204" pitchFamily="34" charset="0"/>
                <a:ea typeface="Tahoma" pitchFamily="34" charset="0"/>
                <a:cs typeface="Arial" panose="020B0604020202020204" pitchFamily="34" charset="0"/>
              </a:rPr>
              <a:t>Large Differences in State Population Growth</a:t>
            </a:r>
          </a:p>
        </p:txBody>
      </p:sp>
      <p:sp>
        <p:nvSpPr>
          <p:cNvPr id="20" name="Text Placeholder 18">
            <a:extLst>
              <a:ext uri="{FF2B5EF4-FFF2-40B4-BE49-F238E27FC236}">
                <a16:creationId xmlns:a16="http://schemas.microsoft.com/office/drawing/2014/main" id="{4E7F3999-5A51-557C-FF85-ED31C7978483}"/>
              </a:ext>
            </a:extLst>
          </p:cNvPr>
          <p:cNvSpPr txBox="1">
            <a:spLocks/>
          </p:cNvSpPr>
          <p:nvPr/>
        </p:nvSpPr>
        <p:spPr>
          <a:xfrm>
            <a:off x="0" y="4949190"/>
            <a:ext cx="3960495" cy="194310"/>
          </a:xfrm>
          <a:prstGeom prst="rect">
            <a:avLst/>
          </a:prstGeom>
        </p:spPr>
        <p:txBody>
          <a:bodyPr/>
          <a:lstStyle/>
          <a:p>
            <a:pPr marL="257175" indent="-257175" defTabSz="342900">
              <a:spcBef>
                <a:spcPct val="20000"/>
              </a:spcBef>
              <a:defRPr/>
            </a:pPr>
            <a:r>
              <a:rPr lang="en-US" sz="800" dirty="0">
                <a:latin typeface="Arial" panose="020B0604020202020204" pitchFamily="34" charset="0"/>
                <a:cs typeface="Arial" panose="020B0604020202020204" pitchFamily="34" charset="0"/>
              </a:rPr>
              <a:t>Source: U.S. Census Bureau</a:t>
            </a:r>
          </a:p>
        </p:txBody>
      </p:sp>
      <p:pic>
        <p:nvPicPr>
          <p:cNvPr id="4" name="Picture 3" descr="A map of the united states&#10;&#10;Description automatically generated">
            <a:extLst>
              <a:ext uri="{FF2B5EF4-FFF2-40B4-BE49-F238E27FC236}">
                <a16:creationId xmlns:a16="http://schemas.microsoft.com/office/drawing/2014/main" id="{1B8F86A4-4E3B-E127-5E87-D064EB814DD9}"/>
              </a:ext>
            </a:extLst>
          </p:cNvPr>
          <p:cNvPicPr>
            <a:picLocks noChangeAspect="1"/>
          </p:cNvPicPr>
          <p:nvPr/>
        </p:nvPicPr>
        <p:blipFill>
          <a:blip r:embed="rId3"/>
          <a:stretch>
            <a:fillRect/>
          </a:stretch>
        </p:blipFill>
        <p:spPr>
          <a:xfrm>
            <a:off x="2289585" y="755586"/>
            <a:ext cx="5269832" cy="3787999"/>
          </a:xfrm>
          <a:prstGeom prst="rect">
            <a:avLst/>
          </a:prstGeom>
        </p:spPr>
      </p:pic>
      <p:pic>
        <p:nvPicPr>
          <p:cNvPr id="8" name="Picture 7" descr="A graph of different colored squares&#10;&#10;Description automatically generated">
            <a:extLst>
              <a:ext uri="{FF2B5EF4-FFF2-40B4-BE49-F238E27FC236}">
                <a16:creationId xmlns:a16="http://schemas.microsoft.com/office/drawing/2014/main" id="{6C442358-BDDF-C5BA-2FE3-F641C80A4765}"/>
              </a:ext>
            </a:extLst>
          </p:cNvPr>
          <p:cNvPicPr>
            <a:picLocks noChangeAspect="1"/>
          </p:cNvPicPr>
          <p:nvPr/>
        </p:nvPicPr>
        <p:blipFill>
          <a:blip r:embed="rId4"/>
          <a:stretch>
            <a:fillRect/>
          </a:stretch>
        </p:blipFill>
        <p:spPr>
          <a:xfrm>
            <a:off x="87277" y="2743199"/>
            <a:ext cx="2424796" cy="1800385"/>
          </a:xfrm>
          <a:prstGeom prst="rect">
            <a:avLst/>
          </a:prstGeom>
        </p:spPr>
      </p:pic>
    </p:spTree>
    <p:extLst>
      <p:ext uri="{BB962C8B-B14F-4D97-AF65-F5344CB8AC3E}">
        <p14:creationId xmlns:p14="http://schemas.microsoft.com/office/powerpoint/2010/main" val="3921388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146"/>
          <p:cNvSpPr txBox="1"/>
          <p:nvPr/>
        </p:nvSpPr>
        <p:spPr>
          <a:xfrm>
            <a:off x="0" y="204078"/>
            <a:ext cx="9143999" cy="646331"/>
          </a:xfrm>
          <a:prstGeom prst="rect">
            <a:avLst/>
          </a:prstGeom>
          <a:noFill/>
        </p:spPr>
        <p:txBody>
          <a:bodyPr wrap="square" rtlCol="0">
            <a:spAutoFit/>
          </a:bodyPr>
          <a:lstStyle/>
          <a:p>
            <a:pPr algn="ctr"/>
            <a:r>
              <a:rPr lang="en-US" sz="3600">
                <a:latin typeface="+mj-lt"/>
                <a:ea typeface="Tahoma" pitchFamily="34" charset="0"/>
                <a:cs typeface="Tahoma" pitchFamily="34" charset="0"/>
              </a:rPr>
              <a:t>Utah Ranked as the Best State in America</a:t>
            </a:r>
          </a:p>
        </p:txBody>
      </p:sp>
      <p:sp>
        <p:nvSpPr>
          <p:cNvPr id="3" name="Content Placeholder 2">
            <a:extLst>
              <a:ext uri="{FF2B5EF4-FFF2-40B4-BE49-F238E27FC236}">
                <a16:creationId xmlns:a16="http://schemas.microsoft.com/office/drawing/2014/main" id="{62B434E9-CD26-598A-FF9E-F5FE843F46D0}"/>
              </a:ext>
            </a:extLst>
          </p:cNvPr>
          <p:cNvSpPr>
            <a:spLocks noGrp="1"/>
          </p:cNvSpPr>
          <p:nvPr>
            <p:ph idx="1"/>
          </p:nvPr>
        </p:nvSpPr>
        <p:spPr>
          <a:xfrm>
            <a:off x="457200" y="1219199"/>
            <a:ext cx="8229600" cy="3271521"/>
          </a:xfrm>
        </p:spPr>
        <p:txBody>
          <a:bodyPr>
            <a:normAutofit/>
          </a:bodyPr>
          <a:lstStyle/>
          <a:p>
            <a:r>
              <a:rPr lang="en-US" sz="2400">
                <a:solidFill>
                  <a:schemeClr val="tx1"/>
                </a:solidFill>
              </a:rPr>
              <a:t>#1 Best State Overall</a:t>
            </a:r>
          </a:p>
          <a:p>
            <a:endParaRPr lang="en-US" sz="2400">
              <a:solidFill>
                <a:schemeClr val="tx1"/>
              </a:solidFill>
            </a:endParaRPr>
          </a:p>
          <a:p>
            <a:r>
              <a:rPr lang="en-US" sz="2400">
                <a:solidFill>
                  <a:schemeClr val="tx1"/>
                </a:solidFill>
              </a:rPr>
              <a:t>#1 Best State for Fiscal Stability</a:t>
            </a:r>
          </a:p>
          <a:p>
            <a:endParaRPr lang="en-US" sz="2400">
              <a:solidFill>
                <a:schemeClr val="tx1"/>
              </a:solidFill>
            </a:endParaRPr>
          </a:p>
          <a:p>
            <a:r>
              <a:rPr lang="en-US" sz="2400">
                <a:solidFill>
                  <a:schemeClr val="tx1"/>
                </a:solidFill>
              </a:rPr>
              <a:t>#1 Best State for Economy</a:t>
            </a:r>
          </a:p>
        </p:txBody>
      </p:sp>
      <p:sp>
        <p:nvSpPr>
          <p:cNvPr id="4" name="Text Placeholder 18">
            <a:extLst>
              <a:ext uri="{FF2B5EF4-FFF2-40B4-BE49-F238E27FC236}">
                <a16:creationId xmlns:a16="http://schemas.microsoft.com/office/drawing/2014/main" id="{4FBEF636-F190-BC84-60EE-E42D78A4CBAE}"/>
              </a:ext>
            </a:extLst>
          </p:cNvPr>
          <p:cNvSpPr txBox="1">
            <a:spLocks/>
          </p:cNvSpPr>
          <p:nvPr/>
        </p:nvSpPr>
        <p:spPr>
          <a:xfrm>
            <a:off x="0" y="4949190"/>
            <a:ext cx="3960495" cy="194310"/>
          </a:xfrm>
          <a:prstGeom prst="rect">
            <a:avLst/>
          </a:prstGeom>
        </p:spPr>
        <p:txBody>
          <a:bodyPr/>
          <a:lstStyle/>
          <a:p>
            <a:pPr marL="257175" indent="-257175" defTabSz="342900">
              <a:spcBef>
                <a:spcPct val="20000"/>
              </a:spcBef>
              <a:defRPr/>
            </a:pPr>
            <a:r>
              <a:rPr lang="en-US" sz="800">
                <a:latin typeface="Arial" panose="020B0604020202020204" pitchFamily="34" charset="0"/>
                <a:cs typeface="Arial" panose="020B0604020202020204" pitchFamily="34" charset="0"/>
              </a:rPr>
              <a:t>Source: U.S. News and World Report</a:t>
            </a:r>
          </a:p>
        </p:txBody>
      </p:sp>
    </p:spTree>
    <p:extLst>
      <p:ext uri="{BB962C8B-B14F-4D97-AF65-F5344CB8AC3E}">
        <p14:creationId xmlns:p14="http://schemas.microsoft.com/office/powerpoint/2010/main" val="309621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a:extLst>
              <a:ext uri="{FF2B5EF4-FFF2-40B4-BE49-F238E27FC236}">
                <a16:creationId xmlns:a16="http://schemas.microsoft.com/office/drawing/2014/main" id="{3489577D-97D2-FD24-C8FD-688045CB4DA1}"/>
              </a:ext>
            </a:extLst>
          </p:cNvPr>
          <p:cNvPicPr>
            <a:picLocks noChangeAspect="1"/>
          </p:cNvPicPr>
          <p:nvPr/>
        </p:nvPicPr>
        <p:blipFill>
          <a:blip r:embed="rId3"/>
          <a:srcRect l="2191" r="2191"/>
          <a:stretch/>
        </p:blipFill>
        <p:spPr>
          <a:xfrm>
            <a:off x="370441" y="985771"/>
            <a:ext cx="8143430" cy="3566160"/>
          </a:xfrm>
          <a:prstGeom prst="rect">
            <a:avLst/>
          </a:prstGeom>
        </p:spPr>
      </p:pic>
      <p:sp>
        <p:nvSpPr>
          <p:cNvPr id="4" name="Title 1">
            <a:extLst>
              <a:ext uri="{FF2B5EF4-FFF2-40B4-BE49-F238E27FC236}">
                <a16:creationId xmlns:a16="http://schemas.microsoft.com/office/drawing/2014/main" id="{E65F8D88-6A8A-650A-2882-936743D72203}"/>
              </a:ext>
            </a:extLst>
          </p:cNvPr>
          <p:cNvSpPr>
            <a:spLocks noGrp="1"/>
          </p:cNvSpPr>
          <p:nvPr>
            <p:ph type="title"/>
          </p:nvPr>
        </p:nvSpPr>
        <p:spPr>
          <a:xfrm>
            <a:off x="1" y="-6779"/>
            <a:ext cx="9143999" cy="619771"/>
          </a:xfrm>
        </p:spPr>
        <p:txBody>
          <a:bodyPr>
            <a:normAutofit/>
          </a:bodyPr>
          <a:lstStyle/>
          <a:p>
            <a:pPr algn="ctr"/>
            <a:r>
              <a:rPr lang="en-US" sz="2800" dirty="0">
                <a:solidFill>
                  <a:schemeClr val="tx1"/>
                </a:solidFill>
                <a:latin typeface="Arial" panose="020B0604020202020204" pitchFamily="34" charset="0"/>
                <a:ea typeface="Tahoma" pitchFamily="34" charset="0"/>
                <a:cs typeface="Arial" panose="020B0604020202020204" pitchFamily="34" charset="0"/>
              </a:rPr>
              <a:t> Utah’s Job Growth </a:t>
            </a:r>
            <a:r>
              <a:rPr lang="en-US" sz="2800" dirty="0">
                <a:solidFill>
                  <a:srgbClr val="FF0000"/>
                </a:solidFill>
                <a:latin typeface="Arial" panose="020B0604020202020204" pitchFamily="34" charset="0"/>
                <a:ea typeface="Tahoma" pitchFamily="34" charset="0"/>
                <a:cs typeface="Arial" panose="020B0604020202020204" pitchFamily="34" charset="0"/>
              </a:rPr>
              <a:t>2</a:t>
            </a:r>
            <a:r>
              <a:rPr lang="en-US" sz="2800" baseline="30000" dirty="0">
                <a:solidFill>
                  <a:srgbClr val="FF0000"/>
                </a:solidFill>
                <a:latin typeface="Arial" panose="020B0604020202020204" pitchFamily="34" charset="0"/>
                <a:ea typeface="Tahoma" pitchFamily="34" charset="0"/>
                <a:cs typeface="Arial" panose="020B0604020202020204" pitchFamily="34" charset="0"/>
              </a:rPr>
              <a:t>nd</a:t>
            </a:r>
            <a:r>
              <a:rPr lang="en-US" sz="2800" dirty="0">
                <a:solidFill>
                  <a:srgbClr val="FF0000"/>
                </a:solidFill>
                <a:latin typeface="Arial" panose="020B0604020202020204" pitchFamily="34" charset="0"/>
                <a:ea typeface="Tahoma" pitchFamily="34" charset="0"/>
                <a:cs typeface="Arial" panose="020B0604020202020204" pitchFamily="34" charset="0"/>
              </a:rPr>
              <a:t> Highest </a:t>
            </a:r>
            <a:r>
              <a:rPr lang="en-US" sz="2800" dirty="0">
                <a:solidFill>
                  <a:schemeClr val="tx1"/>
                </a:solidFill>
                <a:latin typeface="Arial" panose="020B0604020202020204" pitchFamily="34" charset="0"/>
                <a:ea typeface="Tahoma" pitchFamily="34" charset="0"/>
                <a:cs typeface="Arial" panose="020B0604020202020204" pitchFamily="34" charset="0"/>
              </a:rPr>
              <a:t>Since Pre-COVID</a:t>
            </a:r>
            <a:endParaRPr lang="en-US" sz="2800" dirty="0">
              <a:solidFill>
                <a:schemeClr val="tx1"/>
              </a:solidFill>
              <a:latin typeface="Arial" panose="020B0604020202020204" pitchFamily="34" charset="0"/>
              <a:cs typeface="Arial" panose="020B0604020202020204" pitchFamily="34" charset="0"/>
            </a:endParaRPr>
          </a:p>
        </p:txBody>
      </p:sp>
      <p:sp>
        <p:nvSpPr>
          <p:cNvPr id="5" name="Text Box 3">
            <a:extLst>
              <a:ext uri="{FF2B5EF4-FFF2-40B4-BE49-F238E27FC236}">
                <a16:creationId xmlns:a16="http://schemas.microsoft.com/office/drawing/2014/main" id="{6E145897-BC50-F0C6-CDE5-255B9CA3143F}"/>
              </a:ext>
            </a:extLst>
          </p:cNvPr>
          <p:cNvSpPr txBox="1">
            <a:spLocks noChangeArrowheads="1"/>
          </p:cNvSpPr>
          <p:nvPr/>
        </p:nvSpPr>
        <p:spPr bwMode="auto">
          <a:xfrm>
            <a:off x="0" y="518536"/>
            <a:ext cx="914400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nchor="t">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600">
                <a:solidFill>
                  <a:prstClr val="black"/>
                </a:solidFill>
                <a:latin typeface="+mn-lt"/>
                <a:ea typeface="Tahoma" pitchFamily="34" charset="0"/>
                <a:cs typeface="Tahoma" pitchFamily="34" charset="0"/>
              </a:rPr>
              <a:t>February 2020 – November 2023</a:t>
            </a:r>
          </a:p>
          <a:p>
            <a:pPr algn="ctr"/>
            <a:r>
              <a:rPr lang="en-US" sz="1600">
                <a:solidFill>
                  <a:prstClr val="black"/>
                </a:solidFill>
                <a:latin typeface="+mn-lt"/>
                <a:ea typeface="Tahoma" pitchFamily="34" charset="0"/>
                <a:cs typeface="Tahoma" pitchFamily="34" charset="0"/>
              </a:rPr>
              <a:t>U.S. Rate</a:t>
            </a:r>
            <a:r>
              <a:rPr lang="en-US" sz="1600">
                <a:latin typeface="Arial" panose="020B0604020202020204" pitchFamily="34" charset="0"/>
                <a:ea typeface="Tahoma"/>
                <a:cs typeface="Arial" panose="020B0604020202020204" pitchFamily="34" charset="0"/>
              </a:rPr>
              <a:t> = 3.1%</a:t>
            </a:r>
          </a:p>
        </p:txBody>
      </p:sp>
      <p:sp>
        <p:nvSpPr>
          <p:cNvPr id="6" name="Rectangle 5">
            <a:extLst>
              <a:ext uri="{FF2B5EF4-FFF2-40B4-BE49-F238E27FC236}">
                <a16:creationId xmlns:a16="http://schemas.microsoft.com/office/drawing/2014/main" id="{778A6A73-C238-4BEE-4D23-09C61500C26C}"/>
              </a:ext>
            </a:extLst>
          </p:cNvPr>
          <p:cNvSpPr/>
          <p:nvPr/>
        </p:nvSpPr>
        <p:spPr>
          <a:xfrm>
            <a:off x="0" y="4804946"/>
            <a:ext cx="4572000" cy="338554"/>
          </a:xfrm>
          <a:prstGeom prst="rect">
            <a:avLst/>
          </a:prstGeom>
        </p:spPr>
        <p:txBody>
          <a:bodyPr wrap="square">
            <a:spAutoFit/>
          </a:bodyPr>
          <a:lstStyle/>
          <a:p>
            <a:r>
              <a:rPr lang="en-US" sz="800">
                <a:latin typeface="Arial" panose="020B0604020202020204" pitchFamily="34" charset="0"/>
                <a:ea typeface="Tahoma" pitchFamily="34" charset="0"/>
                <a:cs typeface="Arial" panose="020B0604020202020204" pitchFamily="34" charset="0"/>
              </a:rPr>
              <a:t>Source: U.S. Bureau of Labor Statistics</a:t>
            </a:r>
          </a:p>
          <a:p>
            <a:r>
              <a:rPr lang="en-US" sz="800">
                <a:latin typeface="Arial" panose="020B0604020202020204" pitchFamily="34" charset="0"/>
                <a:ea typeface="Tahoma" pitchFamily="34" charset="0"/>
                <a:cs typeface="Arial" panose="020B0604020202020204" pitchFamily="34" charset="0"/>
              </a:rPr>
              <a:t>Seasonally Adjusted</a:t>
            </a:r>
          </a:p>
        </p:txBody>
      </p:sp>
      <p:grpSp>
        <p:nvGrpSpPr>
          <p:cNvPr id="7" name="Group 6">
            <a:extLst>
              <a:ext uri="{FF2B5EF4-FFF2-40B4-BE49-F238E27FC236}">
                <a16:creationId xmlns:a16="http://schemas.microsoft.com/office/drawing/2014/main" id="{D5CBA338-B31C-0879-1C62-13AF636595C7}"/>
              </a:ext>
            </a:extLst>
          </p:cNvPr>
          <p:cNvGrpSpPr/>
          <p:nvPr/>
        </p:nvGrpSpPr>
        <p:grpSpPr>
          <a:xfrm>
            <a:off x="7218490" y="3199162"/>
            <a:ext cx="1588203" cy="1332848"/>
            <a:chOff x="4764662" y="5429705"/>
            <a:chExt cx="1883643" cy="1245343"/>
          </a:xfrm>
        </p:grpSpPr>
        <p:sp>
          <p:nvSpPr>
            <p:cNvPr id="8" name="Text Box 154">
              <a:extLst>
                <a:ext uri="{FF2B5EF4-FFF2-40B4-BE49-F238E27FC236}">
                  <a16:creationId xmlns:a16="http://schemas.microsoft.com/office/drawing/2014/main" id="{5C2F7E18-C8D8-742A-3A1D-CED695BBE3A2}"/>
                </a:ext>
              </a:extLst>
            </p:cNvPr>
            <p:cNvSpPr txBox="1">
              <a:spLocks noChangeArrowheads="1"/>
            </p:cNvSpPr>
            <p:nvPr/>
          </p:nvSpPr>
          <p:spPr bwMode="auto">
            <a:xfrm>
              <a:off x="5229060" y="5466621"/>
              <a:ext cx="219095" cy="280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sz="1350">
                <a:latin typeface="+mn-lt"/>
                <a:ea typeface="Tahoma" pitchFamily="34" charset="0"/>
                <a:cs typeface="Arial" pitchFamily="34" charset="0"/>
              </a:endParaRPr>
            </a:p>
          </p:txBody>
        </p:sp>
        <p:sp>
          <p:nvSpPr>
            <p:cNvPr id="9" name="Text Box 155">
              <a:extLst>
                <a:ext uri="{FF2B5EF4-FFF2-40B4-BE49-F238E27FC236}">
                  <a16:creationId xmlns:a16="http://schemas.microsoft.com/office/drawing/2014/main" id="{FDD5937B-6C75-AE50-8278-CF0B7DF1F8E2}"/>
                </a:ext>
              </a:extLst>
            </p:cNvPr>
            <p:cNvSpPr txBox="1">
              <a:spLocks noChangeArrowheads="1"/>
            </p:cNvSpPr>
            <p:nvPr/>
          </p:nvSpPr>
          <p:spPr bwMode="auto">
            <a:xfrm>
              <a:off x="4990536" y="5675794"/>
              <a:ext cx="1439586"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3.0% to 6.0%</a:t>
              </a:r>
            </a:p>
          </p:txBody>
        </p:sp>
        <p:sp>
          <p:nvSpPr>
            <p:cNvPr id="10" name="Rectangle 156">
              <a:extLst>
                <a:ext uri="{FF2B5EF4-FFF2-40B4-BE49-F238E27FC236}">
                  <a16:creationId xmlns:a16="http://schemas.microsoft.com/office/drawing/2014/main" id="{83BD1E1E-C3A2-3B01-27C9-E0907582F325}"/>
                </a:ext>
              </a:extLst>
            </p:cNvPr>
            <p:cNvSpPr>
              <a:spLocks noChangeArrowheads="1"/>
            </p:cNvSpPr>
            <p:nvPr/>
          </p:nvSpPr>
          <p:spPr bwMode="auto">
            <a:xfrm>
              <a:off x="4764662" y="5486207"/>
              <a:ext cx="180792" cy="167378"/>
            </a:xfrm>
            <a:prstGeom prst="rect">
              <a:avLst/>
            </a:prstGeom>
            <a:solidFill>
              <a:schemeClr val="accent6">
                <a:lumMod val="50000"/>
              </a:scheme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ea typeface="Tahoma" pitchFamily="34" charset="0"/>
                <a:cs typeface="Arial" pitchFamily="34" charset="0"/>
              </a:endParaRPr>
            </a:p>
          </p:txBody>
        </p:sp>
        <p:sp>
          <p:nvSpPr>
            <p:cNvPr id="11" name="Rectangle 157">
              <a:extLst>
                <a:ext uri="{FF2B5EF4-FFF2-40B4-BE49-F238E27FC236}">
                  <a16:creationId xmlns:a16="http://schemas.microsoft.com/office/drawing/2014/main" id="{E242588F-FEF7-C023-2DB8-201D016EB312}"/>
                </a:ext>
              </a:extLst>
            </p:cNvPr>
            <p:cNvSpPr>
              <a:spLocks noChangeArrowheads="1"/>
            </p:cNvSpPr>
            <p:nvPr/>
          </p:nvSpPr>
          <p:spPr bwMode="auto">
            <a:xfrm>
              <a:off x="4764663" y="5965773"/>
              <a:ext cx="180792" cy="165597"/>
            </a:xfrm>
            <a:prstGeom prst="rect">
              <a:avLst/>
            </a:prstGeom>
            <a:solidFill>
              <a:schemeClr val="accent6">
                <a:lumMod val="60000"/>
                <a:lumOff val="40000"/>
              </a:schemeClr>
            </a:solidFill>
            <a:ln w="12700">
              <a:solidFill>
                <a:schemeClr val="tx1"/>
              </a:solidFill>
              <a:miter lim="800000"/>
              <a:headEnd/>
              <a:tailEnd/>
            </a:ln>
            <a:effectLst/>
          </p:spPr>
          <p:txBody>
            <a:bodyPr wrap="none" anchor="ctr"/>
            <a:lstStyle/>
            <a:p>
              <a:pPr>
                <a:defRPr/>
              </a:pPr>
              <a:endParaRPr lang="en-US" sz="1350">
                <a:ea typeface="Tahoma" pitchFamily="34" charset="0"/>
                <a:cs typeface="Arial" pitchFamily="34" charset="0"/>
              </a:endParaRPr>
            </a:p>
          </p:txBody>
        </p:sp>
        <p:sp>
          <p:nvSpPr>
            <p:cNvPr id="12" name="Text Box 158">
              <a:extLst>
                <a:ext uri="{FF2B5EF4-FFF2-40B4-BE49-F238E27FC236}">
                  <a16:creationId xmlns:a16="http://schemas.microsoft.com/office/drawing/2014/main" id="{9E5BFCDE-C20F-9C7F-373A-ADE792C56B7B}"/>
                </a:ext>
              </a:extLst>
            </p:cNvPr>
            <p:cNvSpPr txBox="1">
              <a:spLocks noChangeArrowheads="1"/>
            </p:cNvSpPr>
            <p:nvPr/>
          </p:nvSpPr>
          <p:spPr bwMode="auto">
            <a:xfrm>
              <a:off x="4973530" y="5904614"/>
              <a:ext cx="1674775"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1.5% to 3.0%</a:t>
              </a:r>
            </a:p>
          </p:txBody>
        </p:sp>
        <p:sp>
          <p:nvSpPr>
            <p:cNvPr id="13" name="Text Box 160">
              <a:extLst>
                <a:ext uri="{FF2B5EF4-FFF2-40B4-BE49-F238E27FC236}">
                  <a16:creationId xmlns:a16="http://schemas.microsoft.com/office/drawing/2014/main" id="{C50CF263-40E6-D956-A03E-21B6A65AE83E}"/>
                </a:ext>
              </a:extLst>
            </p:cNvPr>
            <p:cNvSpPr txBox="1">
              <a:spLocks noChangeArrowheads="1"/>
            </p:cNvSpPr>
            <p:nvPr/>
          </p:nvSpPr>
          <p:spPr bwMode="auto">
            <a:xfrm>
              <a:off x="4981562" y="5429705"/>
              <a:ext cx="806488"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6.0%+</a:t>
              </a:r>
            </a:p>
          </p:txBody>
        </p:sp>
        <p:sp>
          <p:nvSpPr>
            <p:cNvPr id="14" name="Rectangle 161">
              <a:extLst>
                <a:ext uri="{FF2B5EF4-FFF2-40B4-BE49-F238E27FC236}">
                  <a16:creationId xmlns:a16="http://schemas.microsoft.com/office/drawing/2014/main" id="{507046B6-68D3-B60C-35F5-7F4444D954E8}"/>
                </a:ext>
              </a:extLst>
            </p:cNvPr>
            <p:cNvSpPr>
              <a:spLocks noChangeArrowheads="1"/>
            </p:cNvSpPr>
            <p:nvPr/>
          </p:nvSpPr>
          <p:spPr bwMode="auto">
            <a:xfrm>
              <a:off x="4764662" y="5728371"/>
              <a:ext cx="180792" cy="167378"/>
            </a:xfrm>
            <a:prstGeom prst="rect">
              <a:avLst/>
            </a:prstGeom>
            <a:solidFill>
              <a:schemeClr val="accent6">
                <a:lumMod val="75000"/>
              </a:scheme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ea typeface="Tahoma" pitchFamily="34" charset="0"/>
                <a:cs typeface="Arial" pitchFamily="34" charset="0"/>
              </a:endParaRPr>
            </a:p>
          </p:txBody>
        </p:sp>
        <p:sp>
          <p:nvSpPr>
            <p:cNvPr id="15" name="Rectangle 162">
              <a:extLst>
                <a:ext uri="{FF2B5EF4-FFF2-40B4-BE49-F238E27FC236}">
                  <a16:creationId xmlns:a16="http://schemas.microsoft.com/office/drawing/2014/main" id="{B4A89550-49B5-F936-A243-55C6369FFB24}"/>
                </a:ext>
              </a:extLst>
            </p:cNvPr>
            <p:cNvSpPr>
              <a:spLocks noChangeArrowheads="1"/>
            </p:cNvSpPr>
            <p:nvPr/>
          </p:nvSpPr>
          <p:spPr bwMode="auto">
            <a:xfrm>
              <a:off x="4764662" y="6210983"/>
              <a:ext cx="180792" cy="167378"/>
            </a:xfrm>
            <a:prstGeom prst="rect">
              <a:avLst/>
            </a:prstGeom>
            <a:solidFill>
              <a:schemeClr val="accent6">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ea typeface="Tahoma" pitchFamily="34" charset="0"/>
                <a:cs typeface="Arial" pitchFamily="34" charset="0"/>
              </a:endParaRPr>
            </a:p>
          </p:txBody>
        </p:sp>
        <p:sp>
          <p:nvSpPr>
            <p:cNvPr id="16" name="Text Box 163">
              <a:extLst>
                <a:ext uri="{FF2B5EF4-FFF2-40B4-BE49-F238E27FC236}">
                  <a16:creationId xmlns:a16="http://schemas.microsoft.com/office/drawing/2014/main" id="{1A4B5B45-F1F9-4793-4E61-A0863D452F90}"/>
                </a:ext>
              </a:extLst>
            </p:cNvPr>
            <p:cNvSpPr txBox="1">
              <a:spLocks noChangeArrowheads="1"/>
            </p:cNvSpPr>
            <p:nvPr/>
          </p:nvSpPr>
          <p:spPr bwMode="auto">
            <a:xfrm>
              <a:off x="4990536" y="6158263"/>
              <a:ext cx="1439586"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0.0% to 1.5%</a:t>
              </a:r>
            </a:p>
          </p:txBody>
        </p:sp>
        <p:sp>
          <p:nvSpPr>
            <p:cNvPr id="17" name="Rectangle 162">
              <a:extLst>
                <a:ext uri="{FF2B5EF4-FFF2-40B4-BE49-F238E27FC236}">
                  <a16:creationId xmlns:a16="http://schemas.microsoft.com/office/drawing/2014/main" id="{82903767-4008-4BB9-4D91-E717524B52B3}"/>
                </a:ext>
              </a:extLst>
            </p:cNvPr>
            <p:cNvSpPr>
              <a:spLocks noChangeArrowheads="1"/>
            </p:cNvSpPr>
            <p:nvPr/>
          </p:nvSpPr>
          <p:spPr bwMode="auto">
            <a:xfrm>
              <a:off x="4764662" y="6445849"/>
              <a:ext cx="180792" cy="167378"/>
            </a:xfrm>
            <a:prstGeom prst="rect">
              <a:avLst/>
            </a:prstGeom>
            <a:solidFill>
              <a:schemeClr val="accent5">
                <a:lumMod val="20000"/>
                <a:lumOff val="80000"/>
              </a:schemeClr>
            </a:solidFill>
            <a:ln w="12700">
              <a:solidFill>
                <a:schemeClr val="tx1"/>
              </a:solidFill>
              <a:miter lim="800000"/>
              <a:headEnd/>
              <a:tailEnd/>
            </a:ln>
            <a:effectLst/>
          </p:spPr>
          <p:txBody>
            <a:bodyPr wrap="none" anchor="ctr"/>
            <a:lstStyle/>
            <a:p>
              <a:endParaRPr lang="en-US" sz="1350">
                <a:ea typeface="Tahoma" pitchFamily="34" charset="0"/>
                <a:cs typeface="Arial" pitchFamily="34" charset="0"/>
              </a:endParaRPr>
            </a:p>
          </p:txBody>
        </p:sp>
        <p:sp>
          <p:nvSpPr>
            <p:cNvPr id="18" name="Text Box 163">
              <a:extLst>
                <a:ext uri="{FF2B5EF4-FFF2-40B4-BE49-F238E27FC236}">
                  <a16:creationId xmlns:a16="http://schemas.microsoft.com/office/drawing/2014/main" id="{126B779C-1F4A-C6ED-4EB6-4FE758CC44D5}"/>
                </a:ext>
              </a:extLst>
            </p:cNvPr>
            <p:cNvSpPr txBox="1">
              <a:spLocks noChangeArrowheads="1"/>
            </p:cNvSpPr>
            <p:nvPr/>
          </p:nvSpPr>
          <p:spPr bwMode="auto">
            <a:xfrm>
              <a:off x="4994164" y="6394667"/>
              <a:ext cx="1633508"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Less than 0.0%</a:t>
              </a:r>
            </a:p>
          </p:txBody>
        </p:sp>
      </p:grpSp>
      <p:sp>
        <p:nvSpPr>
          <p:cNvPr id="21" name="Rectangle 162">
            <a:extLst>
              <a:ext uri="{FF2B5EF4-FFF2-40B4-BE49-F238E27FC236}">
                <a16:creationId xmlns:a16="http://schemas.microsoft.com/office/drawing/2014/main" id="{820786BD-2621-76DB-D19F-4C69538A8564}"/>
              </a:ext>
            </a:extLst>
          </p:cNvPr>
          <p:cNvSpPr>
            <a:spLocks noChangeArrowheads="1"/>
          </p:cNvSpPr>
          <p:nvPr/>
        </p:nvSpPr>
        <p:spPr bwMode="auto">
          <a:xfrm>
            <a:off x="6739794" y="2888962"/>
            <a:ext cx="152436" cy="179139"/>
          </a:xfrm>
          <a:prstGeom prst="rect">
            <a:avLst/>
          </a:prstGeom>
          <a:solidFill>
            <a:schemeClr val="accent5">
              <a:lumMod val="20000"/>
              <a:lumOff val="80000"/>
            </a:schemeClr>
          </a:solidFill>
          <a:ln w="12700">
            <a:solidFill>
              <a:schemeClr val="tx1"/>
            </a:solidFill>
            <a:miter lim="800000"/>
            <a:headEnd/>
            <a:tailEnd/>
          </a:ln>
          <a:effectLst/>
        </p:spPr>
        <p:txBody>
          <a:bodyPr wrap="none" anchor="ctr"/>
          <a:lstStyle/>
          <a:p>
            <a:endParaRPr lang="en-US" sz="1350">
              <a:ea typeface="Tahoma" pitchFamily="34" charset="0"/>
              <a:cs typeface="Arial" pitchFamily="34" charset="0"/>
            </a:endParaRPr>
          </a:p>
        </p:txBody>
      </p:sp>
      <p:sp>
        <p:nvSpPr>
          <p:cNvPr id="22" name="TextBox 21">
            <a:extLst>
              <a:ext uri="{FF2B5EF4-FFF2-40B4-BE49-F238E27FC236}">
                <a16:creationId xmlns:a16="http://schemas.microsoft.com/office/drawing/2014/main" id="{1C4BB38E-F77A-6436-BD5B-C98FD9EB2562}"/>
              </a:ext>
            </a:extLst>
          </p:cNvPr>
          <p:cNvSpPr txBox="1"/>
          <p:nvPr/>
        </p:nvSpPr>
        <p:spPr>
          <a:xfrm>
            <a:off x="6898481" y="2253666"/>
            <a:ext cx="402352" cy="292388"/>
          </a:xfrm>
          <a:prstGeom prst="rect">
            <a:avLst/>
          </a:prstGeom>
          <a:noFill/>
        </p:spPr>
        <p:txBody>
          <a:bodyPr wrap="square" rtlCol="0">
            <a:spAutoFit/>
          </a:bodyPr>
          <a:lstStyle/>
          <a:p>
            <a:r>
              <a:rPr lang="en-US" sz="650" b="1"/>
              <a:t>DE</a:t>
            </a:r>
          </a:p>
          <a:p>
            <a:r>
              <a:rPr lang="en-US" sz="650" b="1"/>
              <a:t>3.8%</a:t>
            </a:r>
          </a:p>
        </p:txBody>
      </p:sp>
      <p:cxnSp>
        <p:nvCxnSpPr>
          <p:cNvPr id="23" name="Straight Connector 22">
            <a:extLst>
              <a:ext uri="{FF2B5EF4-FFF2-40B4-BE49-F238E27FC236}">
                <a16:creationId xmlns:a16="http://schemas.microsoft.com/office/drawing/2014/main" id="{063012DC-C237-53CB-2176-8986BA605F88}"/>
              </a:ext>
            </a:extLst>
          </p:cNvPr>
          <p:cNvCxnSpPr>
            <a:cxnSpLocks/>
          </p:cNvCxnSpPr>
          <p:nvPr/>
        </p:nvCxnSpPr>
        <p:spPr>
          <a:xfrm flipH="1">
            <a:off x="6571954" y="2411364"/>
            <a:ext cx="3664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517202-0043-A194-F0A5-1A64C6334380}"/>
              </a:ext>
            </a:extLst>
          </p:cNvPr>
          <p:cNvCxnSpPr>
            <a:cxnSpLocks/>
          </p:cNvCxnSpPr>
          <p:nvPr/>
        </p:nvCxnSpPr>
        <p:spPr>
          <a:xfrm flipH="1" flipV="1">
            <a:off x="6337300" y="2380140"/>
            <a:ext cx="356230" cy="362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3DEC98-68D3-09F7-E0AA-7DBD605D102B}"/>
              </a:ext>
            </a:extLst>
          </p:cNvPr>
          <p:cNvCxnSpPr>
            <a:cxnSpLocks/>
          </p:cNvCxnSpPr>
          <p:nvPr/>
        </p:nvCxnSpPr>
        <p:spPr>
          <a:xfrm flipH="1" flipV="1">
            <a:off x="6515415" y="1409158"/>
            <a:ext cx="192460" cy="13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964D17-7B79-9D3A-87BC-5B4338E038A8}"/>
              </a:ext>
            </a:extLst>
          </p:cNvPr>
          <p:cNvCxnSpPr>
            <a:cxnSpLocks/>
          </p:cNvCxnSpPr>
          <p:nvPr/>
        </p:nvCxnSpPr>
        <p:spPr>
          <a:xfrm>
            <a:off x="6892230" y="1409158"/>
            <a:ext cx="0" cy="118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83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
            <a:extLst>
              <a:ext uri="{FF2B5EF4-FFF2-40B4-BE49-F238E27FC236}">
                <a16:creationId xmlns:a16="http://schemas.microsoft.com/office/drawing/2014/main" id="{733C1422-2106-1B49-B2C9-0914670DA8B9}"/>
              </a:ext>
            </a:extLst>
          </p:cNvPr>
          <p:cNvPicPr>
            <a:picLocks noChangeAspect="1"/>
          </p:cNvPicPr>
          <p:nvPr/>
        </p:nvPicPr>
        <p:blipFill>
          <a:blip r:embed="rId3"/>
          <a:srcRect l="2012" r="2012"/>
          <a:stretch/>
        </p:blipFill>
        <p:spPr>
          <a:xfrm>
            <a:off x="370441" y="985771"/>
            <a:ext cx="8143430" cy="3566160"/>
          </a:xfrm>
          <a:prstGeom prst="rect">
            <a:avLst/>
          </a:prstGeom>
        </p:spPr>
      </p:pic>
      <p:cxnSp>
        <p:nvCxnSpPr>
          <p:cNvPr id="3" name="Straight Connector 2">
            <a:extLst>
              <a:ext uri="{FF2B5EF4-FFF2-40B4-BE49-F238E27FC236}">
                <a16:creationId xmlns:a16="http://schemas.microsoft.com/office/drawing/2014/main" id="{5668ACA4-253D-2243-BE68-66BD5D5FC198}"/>
              </a:ext>
            </a:extLst>
          </p:cNvPr>
          <p:cNvCxnSpPr>
            <a:cxnSpLocks/>
          </p:cNvCxnSpPr>
          <p:nvPr/>
        </p:nvCxnSpPr>
        <p:spPr>
          <a:xfrm>
            <a:off x="6892230" y="1409158"/>
            <a:ext cx="0" cy="118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C7368B-0B94-7543-82BE-B247F3E142AB}"/>
              </a:ext>
            </a:extLst>
          </p:cNvPr>
          <p:cNvCxnSpPr>
            <a:cxnSpLocks/>
          </p:cNvCxnSpPr>
          <p:nvPr/>
        </p:nvCxnSpPr>
        <p:spPr>
          <a:xfrm flipH="1" flipV="1">
            <a:off x="6337300" y="2380140"/>
            <a:ext cx="356230" cy="362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2A63D15-AD6C-6A4B-9058-86A444C6512A}"/>
              </a:ext>
            </a:extLst>
          </p:cNvPr>
          <p:cNvCxnSpPr>
            <a:cxnSpLocks/>
          </p:cNvCxnSpPr>
          <p:nvPr/>
        </p:nvCxnSpPr>
        <p:spPr>
          <a:xfrm flipH="1">
            <a:off x="6571954" y="2401463"/>
            <a:ext cx="498502" cy="9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87900F-E4A7-1746-8854-DB1D0113162E}"/>
              </a:ext>
            </a:extLst>
          </p:cNvPr>
          <p:cNvCxnSpPr>
            <a:cxnSpLocks/>
          </p:cNvCxnSpPr>
          <p:nvPr/>
        </p:nvCxnSpPr>
        <p:spPr>
          <a:xfrm flipH="1" flipV="1">
            <a:off x="6515415" y="1409158"/>
            <a:ext cx="192460" cy="13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64EEEB-7951-047D-C9D3-499FD306AD25}"/>
              </a:ext>
            </a:extLst>
          </p:cNvPr>
          <p:cNvSpPr txBox="1"/>
          <p:nvPr/>
        </p:nvSpPr>
        <p:spPr>
          <a:xfrm>
            <a:off x="6637363" y="2579916"/>
            <a:ext cx="402352" cy="292388"/>
          </a:xfrm>
          <a:prstGeom prst="rect">
            <a:avLst/>
          </a:prstGeom>
          <a:noFill/>
        </p:spPr>
        <p:txBody>
          <a:bodyPr wrap="square" rtlCol="0">
            <a:spAutoFit/>
          </a:bodyPr>
          <a:lstStyle/>
          <a:p>
            <a:r>
              <a:rPr lang="en-US" sz="650" b="1"/>
              <a:t>DC</a:t>
            </a:r>
          </a:p>
          <a:p>
            <a:r>
              <a:rPr lang="en-US" sz="650" b="1"/>
              <a:t>5.0%</a:t>
            </a:r>
          </a:p>
        </p:txBody>
      </p:sp>
      <p:grpSp>
        <p:nvGrpSpPr>
          <p:cNvPr id="4" name="Group 3">
            <a:extLst>
              <a:ext uri="{FF2B5EF4-FFF2-40B4-BE49-F238E27FC236}">
                <a16:creationId xmlns:a16="http://schemas.microsoft.com/office/drawing/2014/main" id="{37B8417F-5C1A-732A-14D2-881E99D6CBEA}"/>
              </a:ext>
            </a:extLst>
          </p:cNvPr>
          <p:cNvGrpSpPr/>
          <p:nvPr/>
        </p:nvGrpSpPr>
        <p:grpSpPr>
          <a:xfrm>
            <a:off x="7233082" y="3293732"/>
            <a:ext cx="1607114" cy="1330501"/>
            <a:chOff x="4764662" y="5431898"/>
            <a:chExt cx="1906072" cy="1243150"/>
          </a:xfrm>
        </p:grpSpPr>
        <p:sp>
          <p:nvSpPr>
            <p:cNvPr id="5" name="Text Box 154">
              <a:extLst>
                <a:ext uri="{FF2B5EF4-FFF2-40B4-BE49-F238E27FC236}">
                  <a16:creationId xmlns:a16="http://schemas.microsoft.com/office/drawing/2014/main" id="{6D2C1965-1524-ED1E-BC26-C623FBF3C0B5}"/>
                </a:ext>
              </a:extLst>
            </p:cNvPr>
            <p:cNvSpPr txBox="1">
              <a:spLocks noChangeArrowheads="1"/>
            </p:cNvSpPr>
            <p:nvPr/>
          </p:nvSpPr>
          <p:spPr bwMode="auto">
            <a:xfrm>
              <a:off x="5229060" y="5466621"/>
              <a:ext cx="219095" cy="280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sz="1350">
                <a:latin typeface="+mn-lt"/>
                <a:ea typeface="Tahoma" pitchFamily="34" charset="0"/>
                <a:cs typeface="Arial" pitchFamily="34" charset="0"/>
              </a:endParaRPr>
            </a:p>
          </p:txBody>
        </p:sp>
        <p:sp>
          <p:nvSpPr>
            <p:cNvPr id="6" name="Text Box 155">
              <a:extLst>
                <a:ext uri="{FF2B5EF4-FFF2-40B4-BE49-F238E27FC236}">
                  <a16:creationId xmlns:a16="http://schemas.microsoft.com/office/drawing/2014/main" id="{849D11D1-E02D-7397-B486-1A6892AEE471}"/>
                </a:ext>
              </a:extLst>
            </p:cNvPr>
            <p:cNvSpPr txBox="1">
              <a:spLocks noChangeArrowheads="1"/>
            </p:cNvSpPr>
            <p:nvPr/>
          </p:nvSpPr>
          <p:spPr bwMode="auto">
            <a:xfrm>
              <a:off x="4990536" y="5666050"/>
              <a:ext cx="1439586"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3.5% to 4.3%</a:t>
              </a:r>
            </a:p>
          </p:txBody>
        </p:sp>
        <p:sp>
          <p:nvSpPr>
            <p:cNvPr id="7" name="Rectangle 156">
              <a:extLst>
                <a:ext uri="{FF2B5EF4-FFF2-40B4-BE49-F238E27FC236}">
                  <a16:creationId xmlns:a16="http://schemas.microsoft.com/office/drawing/2014/main" id="{71ECBA32-9A9E-A061-40FC-9F73A42DCA48}"/>
                </a:ext>
              </a:extLst>
            </p:cNvPr>
            <p:cNvSpPr>
              <a:spLocks noChangeArrowheads="1"/>
            </p:cNvSpPr>
            <p:nvPr/>
          </p:nvSpPr>
          <p:spPr bwMode="auto">
            <a:xfrm>
              <a:off x="4764662" y="5486207"/>
              <a:ext cx="180792" cy="167378"/>
            </a:xfrm>
            <a:prstGeom prst="rect">
              <a:avLst/>
            </a:prstGeom>
            <a:solidFill>
              <a:schemeClr val="accent6">
                <a:lumMod val="50000"/>
              </a:scheme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ea typeface="Tahoma" pitchFamily="34" charset="0"/>
                <a:cs typeface="Arial" pitchFamily="34" charset="0"/>
              </a:endParaRPr>
            </a:p>
          </p:txBody>
        </p:sp>
        <p:sp>
          <p:nvSpPr>
            <p:cNvPr id="8" name="Rectangle 157">
              <a:extLst>
                <a:ext uri="{FF2B5EF4-FFF2-40B4-BE49-F238E27FC236}">
                  <a16:creationId xmlns:a16="http://schemas.microsoft.com/office/drawing/2014/main" id="{DC558284-16F9-D986-71F9-A96F61CE1FFB}"/>
                </a:ext>
              </a:extLst>
            </p:cNvPr>
            <p:cNvSpPr>
              <a:spLocks noChangeArrowheads="1"/>
            </p:cNvSpPr>
            <p:nvPr/>
          </p:nvSpPr>
          <p:spPr bwMode="auto">
            <a:xfrm>
              <a:off x="4764663" y="5965773"/>
              <a:ext cx="180792" cy="165597"/>
            </a:xfrm>
            <a:prstGeom prst="rect">
              <a:avLst/>
            </a:prstGeom>
            <a:solidFill>
              <a:schemeClr val="accent6">
                <a:lumMod val="60000"/>
                <a:lumOff val="40000"/>
              </a:schemeClr>
            </a:solidFill>
            <a:ln w="12700">
              <a:solidFill>
                <a:schemeClr val="tx1"/>
              </a:solidFill>
              <a:miter lim="800000"/>
              <a:headEnd/>
              <a:tailEnd/>
            </a:ln>
            <a:effectLst/>
          </p:spPr>
          <p:txBody>
            <a:bodyPr wrap="none" anchor="ctr"/>
            <a:lstStyle/>
            <a:p>
              <a:pPr>
                <a:defRPr/>
              </a:pPr>
              <a:endParaRPr lang="en-US" sz="1350">
                <a:ea typeface="Tahoma" pitchFamily="34" charset="0"/>
                <a:cs typeface="Arial" pitchFamily="34" charset="0"/>
              </a:endParaRPr>
            </a:p>
          </p:txBody>
        </p:sp>
        <p:sp>
          <p:nvSpPr>
            <p:cNvPr id="9" name="Text Box 158">
              <a:extLst>
                <a:ext uri="{FF2B5EF4-FFF2-40B4-BE49-F238E27FC236}">
                  <a16:creationId xmlns:a16="http://schemas.microsoft.com/office/drawing/2014/main" id="{DA4D2E22-B4E8-047F-347B-7A7D19FF45D6}"/>
                </a:ext>
              </a:extLst>
            </p:cNvPr>
            <p:cNvSpPr txBox="1">
              <a:spLocks noChangeArrowheads="1"/>
            </p:cNvSpPr>
            <p:nvPr/>
          </p:nvSpPr>
          <p:spPr bwMode="auto">
            <a:xfrm>
              <a:off x="4995959" y="5903352"/>
              <a:ext cx="1674775"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3.3% to 3.5%</a:t>
              </a:r>
            </a:p>
          </p:txBody>
        </p:sp>
        <p:sp>
          <p:nvSpPr>
            <p:cNvPr id="10" name="Text Box 160">
              <a:extLst>
                <a:ext uri="{FF2B5EF4-FFF2-40B4-BE49-F238E27FC236}">
                  <a16:creationId xmlns:a16="http://schemas.microsoft.com/office/drawing/2014/main" id="{86F82B23-9FF6-B0B6-1454-484E49134EB1}"/>
                </a:ext>
              </a:extLst>
            </p:cNvPr>
            <p:cNvSpPr txBox="1">
              <a:spLocks noChangeArrowheads="1"/>
            </p:cNvSpPr>
            <p:nvPr/>
          </p:nvSpPr>
          <p:spPr bwMode="auto">
            <a:xfrm>
              <a:off x="4990536" y="5431898"/>
              <a:ext cx="806488"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4.3%+</a:t>
              </a:r>
            </a:p>
          </p:txBody>
        </p:sp>
        <p:sp>
          <p:nvSpPr>
            <p:cNvPr id="11" name="Rectangle 161">
              <a:extLst>
                <a:ext uri="{FF2B5EF4-FFF2-40B4-BE49-F238E27FC236}">
                  <a16:creationId xmlns:a16="http://schemas.microsoft.com/office/drawing/2014/main" id="{1E2BB10E-9CB7-7CA8-8787-8D13820520B0}"/>
                </a:ext>
              </a:extLst>
            </p:cNvPr>
            <p:cNvSpPr>
              <a:spLocks noChangeArrowheads="1"/>
            </p:cNvSpPr>
            <p:nvPr/>
          </p:nvSpPr>
          <p:spPr bwMode="auto">
            <a:xfrm>
              <a:off x="4764662" y="5728371"/>
              <a:ext cx="180792" cy="167378"/>
            </a:xfrm>
            <a:prstGeom prst="rect">
              <a:avLst/>
            </a:prstGeom>
            <a:solidFill>
              <a:schemeClr val="accent6">
                <a:lumMod val="75000"/>
              </a:scheme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ea typeface="Tahoma" pitchFamily="34" charset="0"/>
                <a:cs typeface="Arial" pitchFamily="34" charset="0"/>
              </a:endParaRPr>
            </a:p>
          </p:txBody>
        </p:sp>
        <p:sp>
          <p:nvSpPr>
            <p:cNvPr id="12" name="Rectangle 162">
              <a:extLst>
                <a:ext uri="{FF2B5EF4-FFF2-40B4-BE49-F238E27FC236}">
                  <a16:creationId xmlns:a16="http://schemas.microsoft.com/office/drawing/2014/main" id="{09314297-04AF-A019-41FF-D0A8C19C92F6}"/>
                </a:ext>
              </a:extLst>
            </p:cNvPr>
            <p:cNvSpPr>
              <a:spLocks noChangeArrowheads="1"/>
            </p:cNvSpPr>
            <p:nvPr/>
          </p:nvSpPr>
          <p:spPr bwMode="auto">
            <a:xfrm>
              <a:off x="4764662" y="6210983"/>
              <a:ext cx="180792" cy="167378"/>
            </a:xfrm>
            <a:prstGeom prst="rect">
              <a:avLst/>
            </a:prstGeom>
            <a:solidFill>
              <a:schemeClr val="accent6">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ea typeface="Tahoma" pitchFamily="34" charset="0"/>
                <a:cs typeface="Arial" pitchFamily="34" charset="0"/>
              </a:endParaRPr>
            </a:p>
          </p:txBody>
        </p:sp>
        <p:sp>
          <p:nvSpPr>
            <p:cNvPr id="13" name="Text Box 163">
              <a:extLst>
                <a:ext uri="{FF2B5EF4-FFF2-40B4-BE49-F238E27FC236}">
                  <a16:creationId xmlns:a16="http://schemas.microsoft.com/office/drawing/2014/main" id="{2EAF4444-D85B-D218-DD48-A11859DEC522}"/>
                </a:ext>
              </a:extLst>
            </p:cNvPr>
            <p:cNvSpPr txBox="1">
              <a:spLocks noChangeArrowheads="1"/>
            </p:cNvSpPr>
            <p:nvPr/>
          </p:nvSpPr>
          <p:spPr bwMode="auto">
            <a:xfrm>
              <a:off x="4990536" y="6157500"/>
              <a:ext cx="1439586"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2.5% to 3.3%</a:t>
              </a:r>
            </a:p>
          </p:txBody>
        </p:sp>
        <p:sp>
          <p:nvSpPr>
            <p:cNvPr id="14" name="Rectangle 162">
              <a:extLst>
                <a:ext uri="{FF2B5EF4-FFF2-40B4-BE49-F238E27FC236}">
                  <a16:creationId xmlns:a16="http://schemas.microsoft.com/office/drawing/2014/main" id="{03E867C9-350E-9975-6B33-5053D891019A}"/>
                </a:ext>
              </a:extLst>
            </p:cNvPr>
            <p:cNvSpPr>
              <a:spLocks noChangeArrowheads="1"/>
            </p:cNvSpPr>
            <p:nvPr/>
          </p:nvSpPr>
          <p:spPr bwMode="auto">
            <a:xfrm>
              <a:off x="4764662" y="6445849"/>
              <a:ext cx="180792" cy="167378"/>
            </a:xfrm>
            <a:prstGeom prst="rect">
              <a:avLst/>
            </a:prstGeom>
            <a:solidFill>
              <a:schemeClr val="accent5">
                <a:lumMod val="20000"/>
                <a:lumOff val="80000"/>
              </a:schemeClr>
            </a:solidFill>
            <a:ln w="12700">
              <a:solidFill>
                <a:schemeClr val="tx1"/>
              </a:solidFill>
              <a:miter lim="800000"/>
              <a:headEnd/>
              <a:tailEnd/>
            </a:ln>
            <a:effectLst/>
          </p:spPr>
          <p:txBody>
            <a:bodyPr wrap="none" anchor="ctr"/>
            <a:lstStyle/>
            <a:p>
              <a:endParaRPr lang="en-US" sz="1350">
                <a:ea typeface="Tahoma" pitchFamily="34" charset="0"/>
                <a:cs typeface="Arial" pitchFamily="34" charset="0"/>
              </a:endParaRPr>
            </a:p>
          </p:txBody>
        </p:sp>
        <p:sp>
          <p:nvSpPr>
            <p:cNvPr id="15" name="Text Box 163">
              <a:extLst>
                <a:ext uri="{FF2B5EF4-FFF2-40B4-BE49-F238E27FC236}">
                  <a16:creationId xmlns:a16="http://schemas.microsoft.com/office/drawing/2014/main" id="{92DAFC09-6283-0A41-34D0-046CD1D6D393}"/>
                </a:ext>
              </a:extLst>
            </p:cNvPr>
            <p:cNvSpPr txBox="1">
              <a:spLocks noChangeArrowheads="1"/>
            </p:cNvSpPr>
            <p:nvPr/>
          </p:nvSpPr>
          <p:spPr bwMode="auto">
            <a:xfrm>
              <a:off x="4994164" y="6394667"/>
              <a:ext cx="1633508" cy="2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350">
                  <a:latin typeface="+mn-lt"/>
                  <a:ea typeface="Tahoma" pitchFamily="34" charset="0"/>
                  <a:cs typeface="Arial" pitchFamily="34" charset="0"/>
                </a:rPr>
                <a:t>Less than 2.5%</a:t>
              </a:r>
            </a:p>
          </p:txBody>
        </p:sp>
      </p:grpSp>
      <p:sp>
        <p:nvSpPr>
          <p:cNvPr id="19" name="TextBox 18">
            <a:extLst>
              <a:ext uri="{FF2B5EF4-FFF2-40B4-BE49-F238E27FC236}">
                <a16:creationId xmlns:a16="http://schemas.microsoft.com/office/drawing/2014/main" id="{B7151631-DB71-5AC3-41C4-51FB1E3617AD}"/>
              </a:ext>
            </a:extLst>
          </p:cNvPr>
          <p:cNvSpPr txBox="1"/>
          <p:nvPr/>
        </p:nvSpPr>
        <p:spPr>
          <a:xfrm>
            <a:off x="7031906" y="2240923"/>
            <a:ext cx="402352" cy="292388"/>
          </a:xfrm>
          <a:prstGeom prst="rect">
            <a:avLst/>
          </a:prstGeom>
          <a:noFill/>
        </p:spPr>
        <p:txBody>
          <a:bodyPr wrap="square" rtlCol="0">
            <a:spAutoFit/>
          </a:bodyPr>
          <a:lstStyle/>
          <a:p>
            <a:r>
              <a:rPr lang="en-US" sz="650" b="1"/>
              <a:t>DE</a:t>
            </a:r>
          </a:p>
          <a:p>
            <a:r>
              <a:rPr lang="en-US" sz="650" b="1"/>
              <a:t>4.2%</a:t>
            </a:r>
          </a:p>
        </p:txBody>
      </p:sp>
      <p:sp>
        <p:nvSpPr>
          <p:cNvPr id="20" name="Title 1">
            <a:extLst>
              <a:ext uri="{FF2B5EF4-FFF2-40B4-BE49-F238E27FC236}">
                <a16:creationId xmlns:a16="http://schemas.microsoft.com/office/drawing/2014/main" id="{6C94DA9A-738D-6C0F-B5A9-7BFCBD53F059}"/>
              </a:ext>
            </a:extLst>
          </p:cNvPr>
          <p:cNvSpPr>
            <a:spLocks noGrp="1"/>
          </p:cNvSpPr>
          <p:nvPr>
            <p:ph type="title"/>
          </p:nvPr>
        </p:nvSpPr>
        <p:spPr>
          <a:xfrm>
            <a:off x="1" y="-6779"/>
            <a:ext cx="9143999" cy="619771"/>
          </a:xfrm>
        </p:spPr>
        <p:txBody>
          <a:bodyPr>
            <a:normAutofit fontScale="90000"/>
          </a:bodyPr>
          <a:lstStyle/>
          <a:p>
            <a:pPr algn="ctr"/>
            <a:r>
              <a:rPr lang="en-US" sz="2800">
                <a:solidFill>
                  <a:schemeClr val="tx1"/>
                </a:solidFill>
                <a:latin typeface="Arial" panose="020B0604020202020204" pitchFamily="34" charset="0"/>
                <a:ea typeface="Tahoma" pitchFamily="34" charset="0"/>
                <a:cs typeface="Arial" panose="020B0604020202020204" pitchFamily="34" charset="0"/>
              </a:rPr>
              <a:t>Utah and Idaho Unemployment Among Lowest in the Nation</a:t>
            </a:r>
            <a:endParaRPr lang="en-US" sz="2800">
              <a:solidFill>
                <a:schemeClr val="tx1"/>
              </a:solidFill>
              <a:latin typeface="Arial" panose="020B0604020202020204" pitchFamily="34" charset="0"/>
              <a:cs typeface="Arial" panose="020B0604020202020204" pitchFamily="34" charset="0"/>
            </a:endParaRPr>
          </a:p>
        </p:txBody>
      </p:sp>
      <p:sp>
        <p:nvSpPr>
          <p:cNvPr id="21" name="Text Box 3">
            <a:extLst>
              <a:ext uri="{FF2B5EF4-FFF2-40B4-BE49-F238E27FC236}">
                <a16:creationId xmlns:a16="http://schemas.microsoft.com/office/drawing/2014/main" id="{51E97B6D-7A27-2B7E-6C4D-A614BF3448BB}"/>
              </a:ext>
            </a:extLst>
          </p:cNvPr>
          <p:cNvSpPr txBox="1">
            <a:spLocks noChangeArrowheads="1"/>
          </p:cNvSpPr>
          <p:nvPr/>
        </p:nvSpPr>
        <p:spPr bwMode="auto">
          <a:xfrm>
            <a:off x="0" y="579551"/>
            <a:ext cx="9144000" cy="315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nchor="t">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600" dirty="0">
                <a:latin typeface="Arial" panose="020B0604020202020204" pitchFamily="34" charset="0"/>
                <a:ea typeface="Tahoma"/>
                <a:cs typeface="Arial" panose="020B0604020202020204" pitchFamily="34" charset="0"/>
              </a:rPr>
              <a:t>December 2023 U.S. Rate = 3.7%</a:t>
            </a:r>
          </a:p>
        </p:txBody>
      </p:sp>
      <p:sp>
        <p:nvSpPr>
          <p:cNvPr id="22" name="TextBox 21">
            <a:extLst>
              <a:ext uri="{FF2B5EF4-FFF2-40B4-BE49-F238E27FC236}">
                <a16:creationId xmlns:a16="http://schemas.microsoft.com/office/drawing/2014/main" id="{D7497BB7-2AED-72C7-0BC1-B9773F239C21}"/>
              </a:ext>
            </a:extLst>
          </p:cNvPr>
          <p:cNvSpPr txBox="1"/>
          <p:nvPr/>
        </p:nvSpPr>
        <p:spPr>
          <a:xfrm>
            <a:off x="6789155" y="2057083"/>
            <a:ext cx="402352" cy="292388"/>
          </a:xfrm>
          <a:prstGeom prst="rect">
            <a:avLst/>
          </a:prstGeom>
          <a:noFill/>
        </p:spPr>
        <p:txBody>
          <a:bodyPr wrap="square" rtlCol="0">
            <a:spAutoFit/>
          </a:bodyPr>
          <a:lstStyle/>
          <a:p>
            <a:r>
              <a:rPr lang="en-US" sz="650" b="1"/>
              <a:t>CT</a:t>
            </a:r>
          </a:p>
          <a:p>
            <a:r>
              <a:rPr lang="en-US" sz="650" b="1"/>
              <a:t>3.6%</a:t>
            </a:r>
          </a:p>
        </p:txBody>
      </p:sp>
      <p:sp>
        <p:nvSpPr>
          <p:cNvPr id="18" name="Rectangle 156">
            <a:extLst>
              <a:ext uri="{FF2B5EF4-FFF2-40B4-BE49-F238E27FC236}">
                <a16:creationId xmlns:a16="http://schemas.microsoft.com/office/drawing/2014/main" id="{ABB72FAA-BC09-13BB-EDB0-7BE77B6EAA50}"/>
              </a:ext>
            </a:extLst>
          </p:cNvPr>
          <p:cNvSpPr>
            <a:spLocks noChangeArrowheads="1"/>
          </p:cNvSpPr>
          <p:nvPr/>
        </p:nvSpPr>
        <p:spPr bwMode="auto">
          <a:xfrm>
            <a:off x="6739575" y="2862251"/>
            <a:ext cx="152436" cy="179139"/>
          </a:xfrm>
          <a:prstGeom prst="rect">
            <a:avLst/>
          </a:prstGeom>
          <a:solidFill>
            <a:schemeClr val="accent6">
              <a:lumMod val="50000"/>
            </a:scheme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ea typeface="Tahoma" pitchFamily="34" charset="0"/>
              <a:cs typeface="Arial" pitchFamily="34" charset="0"/>
            </a:endParaRPr>
          </a:p>
        </p:txBody>
      </p:sp>
      <p:sp>
        <p:nvSpPr>
          <p:cNvPr id="25" name="TextBox 24">
            <a:extLst>
              <a:ext uri="{FF2B5EF4-FFF2-40B4-BE49-F238E27FC236}">
                <a16:creationId xmlns:a16="http://schemas.microsoft.com/office/drawing/2014/main" id="{E8FFB784-6FBC-2C3D-EB8E-B860C4450660}"/>
              </a:ext>
            </a:extLst>
          </p:cNvPr>
          <p:cNvSpPr txBox="1"/>
          <p:nvPr/>
        </p:nvSpPr>
        <p:spPr>
          <a:xfrm>
            <a:off x="6564231" y="2130531"/>
            <a:ext cx="402352" cy="292388"/>
          </a:xfrm>
          <a:prstGeom prst="rect">
            <a:avLst/>
          </a:prstGeom>
          <a:noFill/>
        </p:spPr>
        <p:txBody>
          <a:bodyPr wrap="square" rtlCol="0">
            <a:spAutoFit/>
          </a:bodyPr>
          <a:lstStyle/>
          <a:p>
            <a:r>
              <a:rPr lang="en-US" sz="650" b="1"/>
              <a:t>NJ</a:t>
            </a:r>
          </a:p>
          <a:p>
            <a:r>
              <a:rPr lang="en-US" sz="650" b="1"/>
              <a:t>4.7%</a:t>
            </a:r>
          </a:p>
        </p:txBody>
      </p:sp>
      <p:sp>
        <p:nvSpPr>
          <p:cNvPr id="16" name="Rectangle 15">
            <a:extLst>
              <a:ext uri="{FF2B5EF4-FFF2-40B4-BE49-F238E27FC236}">
                <a16:creationId xmlns:a16="http://schemas.microsoft.com/office/drawing/2014/main" id="{BF667ADB-0B73-E80E-8901-7CB6F0A87202}"/>
              </a:ext>
            </a:extLst>
          </p:cNvPr>
          <p:cNvSpPr/>
          <p:nvPr/>
        </p:nvSpPr>
        <p:spPr>
          <a:xfrm>
            <a:off x="0" y="4928056"/>
            <a:ext cx="4572000" cy="215444"/>
          </a:xfrm>
          <a:prstGeom prst="rect">
            <a:avLst/>
          </a:prstGeom>
        </p:spPr>
        <p:txBody>
          <a:bodyPr wrap="square">
            <a:spAutoFit/>
          </a:bodyPr>
          <a:lstStyle/>
          <a:p>
            <a:r>
              <a:rPr lang="en-US" sz="800" dirty="0">
                <a:latin typeface="Arial" panose="020B0604020202020204" pitchFamily="34" charset="0"/>
                <a:ea typeface="Tahoma" pitchFamily="34" charset="0"/>
                <a:cs typeface="Arial" panose="020B0604020202020204" pitchFamily="34" charset="0"/>
              </a:rPr>
              <a:t>Source: U.S. Bureau of Labor Statistics</a:t>
            </a:r>
          </a:p>
        </p:txBody>
      </p:sp>
    </p:spTree>
    <p:extLst>
      <p:ext uri="{BB962C8B-B14F-4D97-AF65-F5344CB8AC3E}">
        <p14:creationId xmlns:p14="http://schemas.microsoft.com/office/powerpoint/2010/main" val="109355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10;&#10;Description automatically generated with medium confidence">
            <a:extLst>
              <a:ext uri="{FF2B5EF4-FFF2-40B4-BE49-F238E27FC236}">
                <a16:creationId xmlns:a16="http://schemas.microsoft.com/office/drawing/2014/main" id="{3588C42D-8BAF-6E5E-469D-F6D838C5B5D6}"/>
              </a:ext>
            </a:extLst>
          </p:cNvPr>
          <p:cNvPicPr>
            <a:picLocks noChangeAspect="1"/>
          </p:cNvPicPr>
          <p:nvPr/>
        </p:nvPicPr>
        <p:blipFill>
          <a:blip r:embed="rId3"/>
          <a:stretch>
            <a:fillRect/>
          </a:stretch>
        </p:blipFill>
        <p:spPr>
          <a:xfrm>
            <a:off x="61779" y="662128"/>
            <a:ext cx="7934358" cy="3993374"/>
          </a:xfrm>
          <a:prstGeom prst="rect">
            <a:avLst/>
          </a:prstGeom>
        </p:spPr>
      </p:pic>
      <p:sp>
        <p:nvSpPr>
          <p:cNvPr id="5" name="Title 1">
            <a:extLst>
              <a:ext uri="{FF2B5EF4-FFF2-40B4-BE49-F238E27FC236}">
                <a16:creationId xmlns:a16="http://schemas.microsoft.com/office/drawing/2014/main" id="{7F129852-53B0-37AD-E8CF-796E48F1B011}"/>
              </a:ext>
            </a:extLst>
          </p:cNvPr>
          <p:cNvSpPr txBox="1">
            <a:spLocks/>
          </p:cNvSpPr>
          <p:nvPr/>
        </p:nvSpPr>
        <p:spPr>
          <a:xfrm>
            <a:off x="28022" y="30875"/>
            <a:ext cx="9144000" cy="6263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ea typeface="Tahoma" pitchFamily="34" charset="0"/>
                <a:cs typeface="Arial" panose="020B0604020202020204" pitchFamily="34" charset="0"/>
              </a:rPr>
              <a:t>Utah Labor Force Participation Much Higher Than US</a:t>
            </a:r>
          </a:p>
        </p:txBody>
      </p:sp>
      <p:sp>
        <p:nvSpPr>
          <p:cNvPr id="6" name="Rectangle 5">
            <a:extLst>
              <a:ext uri="{FF2B5EF4-FFF2-40B4-BE49-F238E27FC236}">
                <a16:creationId xmlns:a16="http://schemas.microsoft.com/office/drawing/2014/main" id="{26A65A35-FE23-0AE2-CAA5-651814C6432B}"/>
              </a:ext>
            </a:extLst>
          </p:cNvPr>
          <p:cNvSpPr/>
          <p:nvPr/>
        </p:nvSpPr>
        <p:spPr>
          <a:xfrm>
            <a:off x="0" y="4897181"/>
            <a:ext cx="2837329" cy="215444"/>
          </a:xfrm>
          <a:prstGeom prst="rect">
            <a:avLst/>
          </a:prstGeom>
        </p:spPr>
        <p:txBody>
          <a:bodyPr wrap="square">
            <a:spAutoFit/>
          </a:bodyPr>
          <a:lstStyle/>
          <a:p>
            <a:r>
              <a:rPr lang="en-US" sz="800" dirty="0">
                <a:latin typeface="Arial" panose="020B0604020202020204" pitchFamily="34" charset="0"/>
                <a:ea typeface="Tahoma" pitchFamily="34" charset="0"/>
                <a:cs typeface="Arial" panose="020B0604020202020204" pitchFamily="34" charset="0"/>
              </a:rPr>
              <a:t>Source: U.S. Bureau of Labor Statistics </a:t>
            </a:r>
          </a:p>
        </p:txBody>
      </p:sp>
      <p:sp>
        <p:nvSpPr>
          <p:cNvPr id="7" name="Line Callout 1 6">
            <a:extLst>
              <a:ext uri="{FF2B5EF4-FFF2-40B4-BE49-F238E27FC236}">
                <a16:creationId xmlns:a16="http://schemas.microsoft.com/office/drawing/2014/main" id="{5E01EDE9-4DB0-0349-BF5C-8BD156B3A960}"/>
              </a:ext>
            </a:extLst>
          </p:cNvPr>
          <p:cNvSpPr/>
          <p:nvPr/>
        </p:nvSpPr>
        <p:spPr>
          <a:xfrm>
            <a:off x="8067902" y="1728522"/>
            <a:ext cx="990649" cy="488088"/>
          </a:xfrm>
          <a:prstGeom prst="borderCallout1">
            <a:avLst>
              <a:gd name="adj1" fmla="val 115887"/>
              <a:gd name="adj2" fmla="val -18567"/>
              <a:gd name="adj3" fmla="val 65960"/>
              <a:gd name="adj4" fmla="val 209"/>
            </a:avLst>
          </a:prstGeom>
          <a:solidFill>
            <a:schemeClr val="bg1"/>
          </a:solid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Utah</a:t>
            </a:r>
          </a:p>
          <a:p>
            <a:pPr algn="ctr"/>
            <a:r>
              <a:rPr lang="en-US" sz="1600" dirty="0">
                <a:solidFill>
                  <a:schemeClr val="tx1"/>
                </a:solidFill>
                <a:latin typeface="Arial" panose="020B0604020202020204" pitchFamily="34" charset="0"/>
                <a:cs typeface="Arial" panose="020B0604020202020204" pitchFamily="34" charset="0"/>
              </a:rPr>
              <a:t>69.5%</a:t>
            </a:r>
          </a:p>
        </p:txBody>
      </p:sp>
      <p:sp>
        <p:nvSpPr>
          <p:cNvPr id="8" name="Line Callout 1 7">
            <a:extLst>
              <a:ext uri="{FF2B5EF4-FFF2-40B4-BE49-F238E27FC236}">
                <a16:creationId xmlns:a16="http://schemas.microsoft.com/office/drawing/2014/main" id="{2BB69DBB-02B7-95AF-561C-E7BE91229EF5}"/>
              </a:ext>
            </a:extLst>
          </p:cNvPr>
          <p:cNvSpPr/>
          <p:nvPr/>
        </p:nvSpPr>
        <p:spPr>
          <a:xfrm>
            <a:off x="8067901" y="3043863"/>
            <a:ext cx="990649" cy="488088"/>
          </a:xfrm>
          <a:prstGeom prst="borderCallout1">
            <a:avLst>
              <a:gd name="adj1" fmla="val 103941"/>
              <a:gd name="adj2" fmla="val -20341"/>
              <a:gd name="adj3" fmla="val 40940"/>
              <a:gd name="adj4" fmla="val 1286"/>
            </a:avLst>
          </a:prstGeom>
          <a:solidFill>
            <a:schemeClr val="bg1"/>
          </a:solid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Idaho</a:t>
            </a:r>
          </a:p>
          <a:p>
            <a:pPr algn="ctr"/>
            <a:r>
              <a:rPr lang="en-US" sz="1600" dirty="0">
                <a:solidFill>
                  <a:schemeClr val="tx1"/>
                </a:solidFill>
                <a:latin typeface="Arial" panose="020B0604020202020204" pitchFamily="34" charset="0"/>
                <a:cs typeface="Arial" panose="020B0604020202020204" pitchFamily="34" charset="0"/>
              </a:rPr>
              <a:t>62.5%</a:t>
            </a:r>
          </a:p>
        </p:txBody>
      </p:sp>
    </p:spTree>
    <p:extLst>
      <p:ext uri="{BB962C8B-B14F-4D97-AF65-F5344CB8AC3E}">
        <p14:creationId xmlns:p14="http://schemas.microsoft.com/office/powerpoint/2010/main" val="2032012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56F33FCF-E0F8-2CE3-7C27-A4920E2B502D}"/>
              </a:ext>
            </a:extLst>
          </p:cNvPr>
          <p:cNvSpPr txBox="1">
            <a:spLocks/>
          </p:cNvSpPr>
          <p:nvPr/>
        </p:nvSpPr>
        <p:spPr>
          <a:xfrm>
            <a:off x="0" y="4949190"/>
            <a:ext cx="3960495" cy="194310"/>
          </a:xfrm>
          <a:prstGeom prst="rect">
            <a:avLst/>
          </a:prstGeom>
        </p:spPr>
        <p:txBody>
          <a:bodyPr/>
          <a:lstStyle/>
          <a:p>
            <a:pPr marL="257175" indent="-257175" defTabSz="342900">
              <a:spcBef>
                <a:spcPct val="20000"/>
              </a:spcBef>
              <a:defRPr/>
            </a:pPr>
            <a:r>
              <a:rPr lang="en-US" sz="800" dirty="0">
                <a:latin typeface="Arial" panose="020B0604020202020204" pitchFamily="34" charset="0"/>
                <a:cs typeface="Arial" panose="020B0604020202020204" pitchFamily="34" charset="0"/>
              </a:rPr>
              <a:t>Source: Kem C Gardner Policy Institute</a:t>
            </a:r>
          </a:p>
        </p:txBody>
      </p:sp>
      <p:pic>
        <p:nvPicPr>
          <p:cNvPr id="3" name="Picture 2" descr="A graph of a number of people&#10;&#10;Description automatically generated">
            <a:extLst>
              <a:ext uri="{FF2B5EF4-FFF2-40B4-BE49-F238E27FC236}">
                <a16:creationId xmlns:a16="http://schemas.microsoft.com/office/drawing/2014/main" id="{AD615C83-5CF1-61D4-E569-8FC7AD027B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2312" y="-296"/>
            <a:ext cx="6767187" cy="4697801"/>
          </a:xfrm>
          <a:prstGeom prst="rect">
            <a:avLst/>
          </a:prstGeom>
        </p:spPr>
      </p:pic>
      <p:sp>
        <p:nvSpPr>
          <p:cNvPr id="2" name="Title 1">
            <a:extLst>
              <a:ext uri="{FF2B5EF4-FFF2-40B4-BE49-F238E27FC236}">
                <a16:creationId xmlns:a16="http://schemas.microsoft.com/office/drawing/2014/main" id="{E9D36712-D4AC-DA2C-02FB-82ECCC00C411}"/>
              </a:ext>
            </a:extLst>
          </p:cNvPr>
          <p:cNvSpPr txBox="1">
            <a:spLocks/>
          </p:cNvSpPr>
          <p:nvPr/>
        </p:nvSpPr>
        <p:spPr>
          <a:xfrm>
            <a:off x="28022" y="30875"/>
            <a:ext cx="9144000" cy="551831"/>
          </a:xfrm>
          <a:prstGeom prst="rect">
            <a:avLst/>
          </a:prstGeom>
          <a:solidFill>
            <a:schemeClr val="bg1"/>
          </a:solidFill>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ea typeface="Tahoma" pitchFamily="34" charset="0"/>
                <a:cs typeface="Arial" panose="020B0604020202020204" pitchFamily="34" charset="0"/>
              </a:rPr>
              <a:t>Utah Home Prices Relative to Household Income</a:t>
            </a:r>
          </a:p>
        </p:txBody>
      </p:sp>
    </p:spTree>
    <p:extLst>
      <p:ext uri="{BB962C8B-B14F-4D97-AF65-F5344CB8AC3E}">
        <p14:creationId xmlns:p14="http://schemas.microsoft.com/office/powerpoint/2010/main" val="1385142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0ABD-55C7-9E41-BB4B-BB9EEB96C60E}"/>
              </a:ext>
            </a:extLst>
          </p:cNvPr>
          <p:cNvSpPr>
            <a:spLocks noGrp="1"/>
          </p:cNvSpPr>
          <p:nvPr>
            <p:ph type="title"/>
          </p:nvPr>
        </p:nvSpPr>
        <p:spPr>
          <a:xfrm>
            <a:off x="628650" y="71500"/>
            <a:ext cx="7886700" cy="614300"/>
          </a:xfrm>
        </p:spPr>
        <p:txBody>
          <a:bodyPr>
            <a:normAutofit fontScale="90000"/>
          </a:bodyPr>
          <a:lstStyle/>
          <a:p>
            <a:pPr algn="ctr"/>
            <a:r>
              <a:rPr lang="en-US" dirty="0">
                <a:solidFill>
                  <a:schemeClr val="tx1"/>
                </a:solidFill>
              </a:rPr>
              <a:t>2024 Economic Outlook</a:t>
            </a:r>
          </a:p>
        </p:txBody>
      </p:sp>
      <p:sp>
        <p:nvSpPr>
          <p:cNvPr id="3" name="Content Placeholder 2">
            <a:extLst>
              <a:ext uri="{FF2B5EF4-FFF2-40B4-BE49-F238E27FC236}">
                <a16:creationId xmlns:a16="http://schemas.microsoft.com/office/drawing/2014/main" id="{5B0C72AB-926A-7E40-AF39-FBD61B8C63D5}"/>
              </a:ext>
            </a:extLst>
          </p:cNvPr>
          <p:cNvSpPr>
            <a:spLocks noGrp="1"/>
          </p:cNvSpPr>
          <p:nvPr>
            <p:ph idx="1"/>
          </p:nvPr>
        </p:nvSpPr>
        <p:spPr>
          <a:xfrm>
            <a:off x="324366" y="1028700"/>
            <a:ext cx="8507627" cy="3314700"/>
          </a:xfrm>
        </p:spPr>
        <p:txBody>
          <a:bodyPr>
            <a:noAutofit/>
          </a:bodyPr>
          <a:lstStyle/>
          <a:p>
            <a:pPr marL="457200" indent="-457200">
              <a:buFont typeface="+mj-lt"/>
              <a:buAutoNum type="arabicPeriod"/>
            </a:pPr>
            <a:r>
              <a:rPr lang="en-US" sz="2000" dirty="0">
                <a:solidFill>
                  <a:schemeClr val="tx1"/>
                </a:solidFill>
              </a:rPr>
              <a:t>Federal Reserve rate cuts</a:t>
            </a:r>
          </a:p>
          <a:p>
            <a:pPr marL="457200" indent="-457200">
              <a:buFont typeface="+mj-lt"/>
              <a:buAutoNum type="arabicPeriod"/>
            </a:pPr>
            <a:endParaRPr lang="en-US" sz="2000" dirty="0">
              <a:solidFill>
                <a:schemeClr val="tx1"/>
              </a:solidFill>
            </a:endParaRPr>
          </a:p>
          <a:p>
            <a:pPr marL="457200" indent="-457200">
              <a:buFont typeface="+mj-lt"/>
              <a:buAutoNum type="arabicPeriod"/>
            </a:pPr>
            <a:r>
              <a:rPr lang="en-US" sz="2000" dirty="0">
                <a:solidFill>
                  <a:schemeClr val="tx1"/>
                </a:solidFill>
              </a:rPr>
              <a:t>Inflation will continue to slow but some areas will remain “sticky”</a:t>
            </a:r>
          </a:p>
          <a:p>
            <a:pPr marL="457200" indent="-457200">
              <a:buFont typeface="+mj-lt"/>
              <a:buAutoNum type="arabicPeriod"/>
            </a:pPr>
            <a:endParaRPr lang="en-US" sz="2000" dirty="0">
              <a:solidFill>
                <a:schemeClr val="tx1"/>
              </a:solidFill>
            </a:endParaRPr>
          </a:p>
          <a:p>
            <a:pPr marL="457200" indent="-457200">
              <a:buFont typeface="+mj-lt"/>
              <a:buAutoNum type="arabicPeriod"/>
            </a:pPr>
            <a:r>
              <a:rPr lang="en-US" sz="2000" dirty="0">
                <a:solidFill>
                  <a:schemeClr val="tx1"/>
                </a:solidFill>
              </a:rPr>
              <a:t>Labor market growth will slow and unemployment will increase</a:t>
            </a:r>
          </a:p>
          <a:p>
            <a:pPr marL="457200" indent="-457200">
              <a:buFont typeface="+mj-lt"/>
              <a:buAutoNum type="arabicPeriod"/>
            </a:pPr>
            <a:endParaRPr lang="en-US" sz="2000" dirty="0">
              <a:solidFill>
                <a:schemeClr val="tx1"/>
              </a:solidFill>
            </a:endParaRPr>
          </a:p>
          <a:p>
            <a:pPr marL="457200" indent="-457200">
              <a:buFont typeface="+mj-lt"/>
              <a:buAutoNum type="arabicPeriod"/>
            </a:pPr>
            <a:r>
              <a:rPr lang="en-US" sz="2000" dirty="0">
                <a:solidFill>
                  <a:schemeClr val="tx1"/>
                </a:solidFill>
              </a:rPr>
              <a:t>The U.S. economy will continue to slow but remains broadly resilient</a:t>
            </a:r>
          </a:p>
          <a:p>
            <a:pPr marL="457200" indent="-457200">
              <a:buFont typeface="+mj-lt"/>
              <a:buAutoNum type="arabicPeriod"/>
            </a:pPr>
            <a:endParaRPr lang="en-US" sz="2000" dirty="0">
              <a:solidFill>
                <a:schemeClr val="tx1"/>
              </a:solidFill>
            </a:endParaRPr>
          </a:p>
          <a:p>
            <a:pPr marL="457200" indent="-457200">
              <a:buFont typeface="+mj-lt"/>
              <a:buAutoNum type="arabicPeriod"/>
            </a:pPr>
            <a:r>
              <a:rPr lang="en-US" sz="2000" dirty="0">
                <a:solidFill>
                  <a:schemeClr val="tx1"/>
                </a:solidFill>
              </a:rPr>
              <a:t>International uncertainty and elections could add to volatility</a:t>
            </a:r>
          </a:p>
        </p:txBody>
      </p:sp>
    </p:spTree>
    <p:extLst>
      <p:ext uri="{BB962C8B-B14F-4D97-AF65-F5344CB8AC3E}">
        <p14:creationId xmlns:p14="http://schemas.microsoft.com/office/powerpoint/2010/main" val="95024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p:cNvSpPr txBox="1">
            <a:spLocks/>
          </p:cNvSpPr>
          <p:nvPr/>
        </p:nvSpPr>
        <p:spPr>
          <a:xfrm>
            <a:off x="0" y="4934491"/>
            <a:ext cx="3960495" cy="194310"/>
          </a:xfrm>
          <a:prstGeom prst="rect">
            <a:avLst/>
          </a:prstGeom>
        </p:spPr>
        <p:txBody>
          <a:bodyPr/>
          <a:lstStyle/>
          <a:p>
            <a:pPr marL="257175" indent="-257175" defTabSz="342900">
              <a:spcBef>
                <a:spcPct val="20000"/>
              </a:spcBef>
              <a:defRPr/>
            </a:pPr>
            <a:r>
              <a:rPr lang="en-US" sz="800" dirty="0">
                <a:cs typeface="Arial" pitchFamily="34" charset="0"/>
              </a:rPr>
              <a:t>Sources: Wall Street Journal; Federal Reserve Bank</a:t>
            </a:r>
          </a:p>
          <a:p>
            <a:pPr marL="257175" indent="-257175" defTabSz="342900">
              <a:spcBef>
                <a:spcPct val="20000"/>
              </a:spcBef>
              <a:defRPr/>
            </a:pPr>
            <a:endParaRPr lang="en-US" sz="800" dirty="0">
              <a:solidFill>
                <a:schemeClr val="bg1"/>
              </a:solidFill>
              <a:cs typeface="Arial" pitchFamily="34" charset="0"/>
            </a:endParaRPr>
          </a:p>
        </p:txBody>
      </p:sp>
      <p:sp>
        <p:nvSpPr>
          <p:cNvPr id="4" name="Title 1"/>
          <p:cNvSpPr txBox="1">
            <a:spLocks/>
          </p:cNvSpPr>
          <p:nvPr/>
        </p:nvSpPr>
        <p:spPr>
          <a:xfrm>
            <a:off x="0" y="138220"/>
            <a:ext cx="9144000" cy="52582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ea typeface="Tahoma" pitchFamily="34" charset="0"/>
                <a:cs typeface="Tahoma" pitchFamily="34" charset="0"/>
              </a:rPr>
              <a:t>Fed Rate Increases Most Aggressive in Decades</a:t>
            </a:r>
          </a:p>
        </p:txBody>
      </p:sp>
      <p:pic>
        <p:nvPicPr>
          <p:cNvPr id="5" name="Picture 4" descr="A graph of a graph showing the growth of the federal funds rate&#10;&#10;Description automatically generated">
            <a:extLst>
              <a:ext uri="{FF2B5EF4-FFF2-40B4-BE49-F238E27FC236}">
                <a16:creationId xmlns:a16="http://schemas.microsoft.com/office/drawing/2014/main" id="{5F778675-2B22-1ED0-02CE-3CA70DF05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4456" y="904993"/>
            <a:ext cx="4927192" cy="3774865"/>
          </a:xfrm>
          <a:prstGeom prst="rect">
            <a:avLst/>
          </a:prstGeom>
        </p:spPr>
      </p:pic>
    </p:spTree>
    <p:extLst>
      <p:ext uri="{BB962C8B-B14F-4D97-AF65-F5344CB8AC3E}">
        <p14:creationId xmlns:p14="http://schemas.microsoft.com/office/powerpoint/2010/main" val="1623291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E9ACF4-25F2-BC40-A26B-D7D8AF5538FA}"/>
              </a:ext>
            </a:extLst>
          </p:cNvPr>
          <p:cNvPicPr>
            <a:picLocks noChangeAspect="1"/>
          </p:cNvPicPr>
          <p:nvPr/>
        </p:nvPicPr>
        <p:blipFill>
          <a:blip r:embed="rId3"/>
          <a:stretch>
            <a:fillRect/>
          </a:stretch>
        </p:blipFill>
        <p:spPr>
          <a:xfrm>
            <a:off x="0" y="0"/>
            <a:ext cx="9144000" cy="5143500"/>
          </a:xfrm>
          <a:prstGeom prst="rect">
            <a:avLst/>
          </a:prstGeom>
        </p:spPr>
      </p:pic>
      <p:sp>
        <p:nvSpPr>
          <p:cNvPr id="3" name="TextBox 1">
            <a:extLst>
              <a:ext uri="{FF2B5EF4-FFF2-40B4-BE49-F238E27FC236}">
                <a16:creationId xmlns:a16="http://schemas.microsoft.com/office/drawing/2014/main" id="{4E6BB5DD-A165-D44A-99CF-1ED5091ED4F8}"/>
              </a:ext>
            </a:extLst>
          </p:cNvPr>
          <p:cNvSpPr txBox="1"/>
          <p:nvPr/>
        </p:nvSpPr>
        <p:spPr>
          <a:xfrm>
            <a:off x="1158447" y="3735500"/>
            <a:ext cx="6839465" cy="106182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i="1">
                <a:solidFill>
                  <a:schemeClr val="bg1"/>
                </a:solidFill>
              </a:rPr>
              <a:t>Zions Bank, A Division of Zions Bancorporation, N.A. Member FDIC.  </a:t>
            </a:r>
            <a:endParaRPr lang="en-US" sz="900">
              <a:solidFill>
                <a:schemeClr val="bg1"/>
              </a:solidFill>
            </a:endParaRPr>
          </a:p>
          <a:p>
            <a:pPr algn="ctr"/>
            <a:r>
              <a:rPr lang="en-US" sz="900" i="1">
                <a:solidFill>
                  <a:schemeClr val="bg1"/>
                </a:solidFill>
              </a:rPr>
              <a:t> </a:t>
            </a:r>
            <a:endParaRPr lang="en-US" sz="900">
              <a:solidFill>
                <a:schemeClr val="bg1"/>
              </a:solidFill>
            </a:endParaRPr>
          </a:p>
          <a:p>
            <a:pPr algn="ctr"/>
            <a:r>
              <a:rPr lang="en-US" sz="900" i="1">
                <a:solidFill>
                  <a:schemeClr val="bg1"/>
                </a:solidFill>
              </a:rPr>
              <a:t>Content is offered for informational purposes only and should not be construed as tax, legal, financial or business advice. Please contact a professional about your specific needs and advice. Content may contain trademarks or trade names owned by parties who are not affiliated with Zions Bancorporation, N.A. Use of such marks does not imply any sponsorship by or affiliation with third parties, and Zions Bancorporation, N.A. does not claim any ownership of or make representations about products and services offered under or associated with such marks.</a:t>
            </a:r>
            <a:endParaRPr lang="en-US" sz="900">
              <a:solidFill>
                <a:schemeClr val="bg1"/>
              </a:solidFill>
            </a:endParaRPr>
          </a:p>
        </p:txBody>
      </p:sp>
      <p:sp>
        <p:nvSpPr>
          <p:cNvPr id="4" name="Content Placeholder 10">
            <a:extLst>
              <a:ext uri="{FF2B5EF4-FFF2-40B4-BE49-F238E27FC236}">
                <a16:creationId xmlns:a16="http://schemas.microsoft.com/office/drawing/2014/main" id="{59737B06-20F5-7549-8628-A2E47B45FBC6}"/>
              </a:ext>
            </a:extLst>
          </p:cNvPr>
          <p:cNvSpPr>
            <a:spLocks noGrp="1"/>
          </p:cNvSpPr>
          <p:nvPr/>
        </p:nvSpPr>
        <p:spPr>
          <a:xfrm>
            <a:off x="1571624" y="1792358"/>
            <a:ext cx="6000750" cy="157383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defRPr/>
            </a:pPr>
            <a:r>
              <a:rPr lang="en-US" sz="2400" b="1" dirty="0">
                <a:solidFill>
                  <a:schemeClr val="bg1"/>
                </a:solidFill>
              </a:rPr>
              <a:t>Robert Spendlove</a:t>
            </a:r>
          </a:p>
          <a:p>
            <a:pPr marL="0" indent="0" algn="ctr">
              <a:buNone/>
              <a:defRPr/>
            </a:pPr>
            <a:r>
              <a:rPr lang="en-US" sz="2000" b="1" dirty="0">
                <a:solidFill>
                  <a:schemeClr val="bg1"/>
                </a:solidFill>
              </a:rPr>
              <a:t>Senior Economist</a:t>
            </a:r>
          </a:p>
          <a:p>
            <a:pPr marL="0" indent="0" algn="ctr">
              <a:buNone/>
              <a:defRPr/>
            </a:pPr>
            <a:r>
              <a:rPr lang="en-US" sz="2000" dirty="0" err="1">
                <a:solidFill>
                  <a:schemeClr val="bg1"/>
                </a:solidFill>
              </a:rPr>
              <a:t>Robert.Spendlove@zionsbank.com</a:t>
            </a:r>
            <a:endParaRPr lang="en-US" sz="2000" dirty="0">
              <a:solidFill>
                <a:schemeClr val="bg1"/>
              </a:solidFill>
            </a:endParaRPr>
          </a:p>
          <a:p>
            <a:pPr marL="0" indent="0" algn="ctr">
              <a:buNone/>
              <a:defRPr/>
            </a:pPr>
            <a:r>
              <a:rPr lang="en-US" sz="2000" b="1" dirty="0">
                <a:solidFill>
                  <a:schemeClr val="bg1"/>
                </a:solidFill>
              </a:rPr>
              <a:t>801-560-5394</a:t>
            </a:r>
          </a:p>
        </p:txBody>
      </p:sp>
    </p:spTree>
    <p:extLst>
      <p:ext uri="{BB962C8B-B14F-4D97-AF65-F5344CB8AC3E}">
        <p14:creationId xmlns:p14="http://schemas.microsoft.com/office/powerpoint/2010/main" val="89029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with blue dots&#10;&#10;Description automatically generated">
            <a:extLst>
              <a:ext uri="{FF2B5EF4-FFF2-40B4-BE49-F238E27FC236}">
                <a16:creationId xmlns:a16="http://schemas.microsoft.com/office/drawing/2014/main" id="{E84CC720-9EA8-AF71-566D-0891D04BA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6802" y="567435"/>
            <a:ext cx="4478127" cy="4061716"/>
          </a:xfrm>
          <a:prstGeom prst="rect">
            <a:avLst/>
          </a:prstGeom>
        </p:spPr>
      </p:pic>
      <p:sp>
        <p:nvSpPr>
          <p:cNvPr id="3" name="Text Placeholder 18"/>
          <p:cNvSpPr txBox="1">
            <a:spLocks/>
          </p:cNvSpPr>
          <p:nvPr/>
        </p:nvSpPr>
        <p:spPr>
          <a:xfrm>
            <a:off x="0" y="4949190"/>
            <a:ext cx="3960495" cy="194310"/>
          </a:xfrm>
          <a:prstGeom prst="rect">
            <a:avLst/>
          </a:prstGeom>
        </p:spPr>
        <p:txBody>
          <a:bodyPr/>
          <a:lstStyle/>
          <a:p>
            <a:pPr marL="257175" indent="-257175" defTabSz="342900">
              <a:spcBef>
                <a:spcPct val="20000"/>
              </a:spcBef>
              <a:defRPr/>
            </a:pPr>
            <a:r>
              <a:rPr lang="en-US" sz="800">
                <a:latin typeface="Arial" panose="020B0604020202020204" pitchFamily="34" charset="0"/>
                <a:cs typeface="Arial" panose="020B0604020202020204" pitchFamily="34" charset="0"/>
              </a:rPr>
              <a:t>Source: Board of Governors of the Federal Reserve System</a:t>
            </a:r>
            <a:endParaRPr lang="en-US" sz="80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0" y="66958"/>
            <a:ext cx="9144000" cy="49843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ea typeface="Tahoma" pitchFamily="34" charset="0"/>
                <a:cs typeface="Tahoma" pitchFamily="34" charset="0"/>
              </a:rPr>
              <a:t>Fed Pivoted to Predicting Lower Interest Rates</a:t>
            </a:r>
          </a:p>
        </p:txBody>
      </p:sp>
      <p:sp>
        <p:nvSpPr>
          <p:cNvPr id="5" name="Rectangle 4">
            <a:extLst>
              <a:ext uri="{FF2B5EF4-FFF2-40B4-BE49-F238E27FC236}">
                <a16:creationId xmlns:a16="http://schemas.microsoft.com/office/drawing/2014/main" id="{FFF06913-8366-664B-92D2-3B03049DA192}"/>
              </a:ext>
            </a:extLst>
          </p:cNvPr>
          <p:cNvSpPr/>
          <p:nvPr/>
        </p:nvSpPr>
        <p:spPr>
          <a:xfrm>
            <a:off x="2478805" y="1475231"/>
            <a:ext cx="908207" cy="14484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84B74E3-EAA9-4A4F-A7A3-DB41C748455B}"/>
              </a:ext>
            </a:extLst>
          </p:cNvPr>
          <p:cNvSpPr/>
          <p:nvPr/>
        </p:nvSpPr>
        <p:spPr>
          <a:xfrm>
            <a:off x="3491837" y="1833651"/>
            <a:ext cx="418011" cy="14484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47C1DB4-E6E7-8B4B-9BD0-193FE5F1AF7B}"/>
              </a:ext>
            </a:extLst>
          </p:cNvPr>
          <p:cNvSpPr/>
          <p:nvPr/>
        </p:nvSpPr>
        <p:spPr>
          <a:xfrm>
            <a:off x="5100402" y="2708199"/>
            <a:ext cx="306292" cy="136607"/>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67EF18C3-664E-9041-5D6B-861ED9E6970B}"/>
              </a:ext>
            </a:extLst>
          </p:cNvPr>
          <p:cNvSpPr/>
          <p:nvPr/>
        </p:nvSpPr>
        <p:spPr>
          <a:xfrm>
            <a:off x="4304768" y="2349527"/>
            <a:ext cx="365760" cy="110433"/>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A6CAF80B-415B-6FBC-1E3B-612C73B926D2}"/>
              </a:ext>
            </a:extLst>
          </p:cNvPr>
          <p:cNvSpPr/>
          <p:nvPr/>
        </p:nvSpPr>
        <p:spPr>
          <a:xfrm>
            <a:off x="5788856" y="2894707"/>
            <a:ext cx="431988" cy="85559"/>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Line Callout 1 11">
            <a:extLst>
              <a:ext uri="{FF2B5EF4-FFF2-40B4-BE49-F238E27FC236}">
                <a16:creationId xmlns:a16="http://schemas.microsoft.com/office/drawing/2014/main" id="{2C13908D-AC19-2BC2-1837-F85932E5526F}"/>
              </a:ext>
            </a:extLst>
          </p:cNvPr>
          <p:cNvSpPr/>
          <p:nvPr/>
        </p:nvSpPr>
        <p:spPr>
          <a:xfrm>
            <a:off x="705256" y="1110977"/>
            <a:ext cx="1289583" cy="498430"/>
          </a:xfrm>
          <a:prstGeom prst="borderCallout1">
            <a:avLst>
              <a:gd name="adj1" fmla="val 64826"/>
              <a:gd name="adj2" fmla="val 123819"/>
              <a:gd name="adj3" fmla="val 38365"/>
              <a:gd name="adj4" fmla="val 99540"/>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Terminal Rate</a:t>
            </a:r>
          </a:p>
          <a:p>
            <a:pPr algn="ctr"/>
            <a:r>
              <a:rPr lang="en-US" sz="1400" dirty="0">
                <a:solidFill>
                  <a:schemeClr val="tx1"/>
                </a:solidFill>
                <a:latin typeface="Arial" panose="020B0604020202020204" pitchFamily="34" charset="0"/>
                <a:cs typeface="Arial" panose="020B0604020202020204" pitchFamily="34" charset="0"/>
              </a:rPr>
              <a:t>5.4%</a:t>
            </a:r>
          </a:p>
        </p:txBody>
      </p:sp>
      <p:sp>
        <p:nvSpPr>
          <p:cNvPr id="13" name="Line Callout 1 12">
            <a:extLst>
              <a:ext uri="{FF2B5EF4-FFF2-40B4-BE49-F238E27FC236}">
                <a16:creationId xmlns:a16="http://schemas.microsoft.com/office/drawing/2014/main" id="{018A842C-CB87-0B8E-1696-6FA9D14946FB}"/>
              </a:ext>
            </a:extLst>
          </p:cNvPr>
          <p:cNvSpPr/>
          <p:nvPr/>
        </p:nvSpPr>
        <p:spPr>
          <a:xfrm>
            <a:off x="7153433" y="2404744"/>
            <a:ext cx="1289583" cy="498430"/>
          </a:xfrm>
          <a:prstGeom prst="borderCallout1">
            <a:avLst>
              <a:gd name="adj1" fmla="val 101149"/>
              <a:gd name="adj2" fmla="val -67821"/>
              <a:gd name="adj3" fmla="val 42269"/>
              <a:gd name="adj4" fmla="val 346"/>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Neutral Rate</a:t>
            </a:r>
          </a:p>
          <a:p>
            <a:pPr algn="ctr"/>
            <a:r>
              <a:rPr lang="en-US" sz="1400" dirty="0">
                <a:solidFill>
                  <a:schemeClr val="tx1"/>
                </a:solidFill>
                <a:latin typeface="Arial" panose="020B0604020202020204" pitchFamily="34" charset="0"/>
                <a:cs typeface="Arial" panose="020B0604020202020204" pitchFamily="34" charset="0"/>
              </a:rPr>
              <a:t>2.5%</a:t>
            </a:r>
          </a:p>
        </p:txBody>
      </p:sp>
      <p:sp>
        <p:nvSpPr>
          <p:cNvPr id="8" name="Line Callout 1 7">
            <a:extLst>
              <a:ext uri="{FF2B5EF4-FFF2-40B4-BE49-F238E27FC236}">
                <a16:creationId xmlns:a16="http://schemas.microsoft.com/office/drawing/2014/main" id="{ED7BB8CA-ACC2-9E77-93C5-84F1C1D660B8}"/>
              </a:ext>
            </a:extLst>
          </p:cNvPr>
          <p:cNvSpPr/>
          <p:nvPr/>
        </p:nvSpPr>
        <p:spPr>
          <a:xfrm>
            <a:off x="3771954" y="861762"/>
            <a:ext cx="656113" cy="498430"/>
          </a:xfrm>
          <a:prstGeom prst="borderCallout1">
            <a:avLst>
              <a:gd name="adj1" fmla="val 186082"/>
              <a:gd name="adj2" fmla="val -1510"/>
              <a:gd name="adj3" fmla="val 101722"/>
              <a:gd name="adj4" fmla="val 33830"/>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2024</a:t>
            </a:r>
          </a:p>
          <a:p>
            <a:pPr algn="ctr"/>
            <a:r>
              <a:rPr lang="en-US" sz="1400" dirty="0">
                <a:solidFill>
                  <a:schemeClr val="tx1"/>
                </a:solidFill>
                <a:latin typeface="Arial" panose="020B0604020202020204" pitchFamily="34" charset="0"/>
                <a:cs typeface="Arial" panose="020B0604020202020204" pitchFamily="34" charset="0"/>
              </a:rPr>
              <a:t>4.6%</a:t>
            </a:r>
          </a:p>
        </p:txBody>
      </p:sp>
    </p:spTree>
    <p:extLst>
      <p:ext uri="{BB962C8B-B14F-4D97-AF65-F5344CB8AC3E}">
        <p14:creationId xmlns:p14="http://schemas.microsoft.com/office/powerpoint/2010/main" val="101335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graph showing a number of points&#10;&#10;Description automatically generated with medium confidence">
            <a:extLst>
              <a:ext uri="{FF2B5EF4-FFF2-40B4-BE49-F238E27FC236}">
                <a16:creationId xmlns:a16="http://schemas.microsoft.com/office/drawing/2014/main" id="{2F07619F-9A86-C768-AA8C-3555E7435A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0" y="692150"/>
            <a:ext cx="7772400" cy="3740862"/>
          </a:xfrm>
          <a:prstGeom prst="rect">
            <a:avLst/>
          </a:prstGeom>
        </p:spPr>
      </p:pic>
      <p:sp>
        <p:nvSpPr>
          <p:cNvPr id="3" name="Text Placeholder 18"/>
          <p:cNvSpPr txBox="1">
            <a:spLocks/>
          </p:cNvSpPr>
          <p:nvPr/>
        </p:nvSpPr>
        <p:spPr>
          <a:xfrm>
            <a:off x="0" y="4934491"/>
            <a:ext cx="3960495" cy="194310"/>
          </a:xfrm>
          <a:prstGeom prst="rect">
            <a:avLst/>
          </a:prstGeom>
        </p:spPr>
        <p:txBody>
          <a:bodyPr/>
          <a:lstStyle/>
          <a:p>
            <a:pPr marL="257175" indent="-257175" defTabSz="342900">
              <a:spcBef>
                <a:spcPct val="20000"/>
              </a:spcBef>
              <a:defRPr/>
            </a:pPr>
            <a:r>
              <a:rPr lang="en-US" sz="800">
                <a:cs typeface="Arial" pitchFamily="34" charset="0"/>
              </a:rPr>
              <a:t>Source: Federal Reserve Bank of Atlanta</a:t>
            </a:r>
          </a:p>
          <a:p>
            <a:pPr marL="257175" indent="-257175" defTabSz="342900">
              <a:spcBef>
                <a:spcPct val="20000"/>
              </a:spcBef>
              <a:defRPr/>
            </a:pPr>
            <a:endParaRPr lang="en-US" sz="800">
              <a:solidFill>
                <a:schemeClr val="bg1"/>
              </a:solidFill>
              <a:cs typeface="Arial" pitchFamily="34" charset="0"/>
            </a:endParaRPr>
          </a:p>
        </p:txBody>
      </p:sp>
      <p:sp>
        <p:nvSpPr>
          <p:cNvPr id="4" name="Title 1"/>
          <p:cNvSpPr txBox="1">
            <a:spLocks/>
          </p:cNvSpPr>
          <p:nvPr/>
        </p:nvSpPr>
        <p:spPr>
          <a:xfrm>
            <a:off x="0" y="138220"/>
            <a:ext cx="9144000" cy="52582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ea typeface="Tahoma" pitchFamily="34" charset="0"/>
                <a:cs typeface="Tahoma" pitchFamily="34" charset="0"/>
              </a:rPr>
              <a:t>Markets Expect Even More Rate Cuts </a:t>
            </a:r>
          </a:p>
        </p:txBody>
      </p:sp>
      <p:sp>
        <p:nvSpPr>
          <p:cNvPr id="7" name="Line Callout 1 6">
            <a:extLst>
              <a:ext uri="{FF2B5EF4-FFF2-40B4-BE49-F238E27FC236}">
                <a16:creationId xmlns:a16="http://schemas.microsoft.com/office/drawing/2014/main" id="{5C16E6AA-C064-0F79-7335-B275635B4A82}"/>
              </a:ext>
            </a:extLst>
          </p:cNvPr>
          <p:cNvSpPr/>
          <p:nvPr/>
        </p:nvSpPr>
        <p:spPr>
          <a:xfrm>
            <a:off x="1731455" y="3056544"/>
            <a:ext cx="1138824" cy="436666"/>
          </a:xfrm>
          <a:prstGeom prst="borderCallout1">
            <a:avLst>
              <a:gd name="adj1" fmla="val -170928"/>
              <a:gd name="adj2" fmla="val 10302"/>
              <a:gd name="adj3" fmla="val -1022"/>
              <a:gd name="adj4" fmla="val 14938"/>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March 2024</a:t>
            </a:r>
          </a:p>
          <a:p>
            <a:pPr algn="ctr"/>
            <a:r>
              <a:rPr lang="en-US" sz="1400" dirty="0">
                <a:solidFill>
                  <a:schemeClr val="tx1"/>
                </a:solidFill>
                <a:latin typeface="Arial" panose="020B0604020202020204" pitchFamily="34" charset="0"/>
                <a:cs typeface="Arial" panose="020B0604020202020204" pitchFamily="34" charset="0"/>
              </a:rPr>
              <a:t>5.02%</a:t>
            </a:r>
          </a:p>
        </p:txBody>
      </p:sp>
      <p:sp>
        <p:nvSpPr>
          <p:cNvPr id="8" name="Line Callout 1 7">
            <a:extLst>
              <a:ext uri="{FF2B5EF4-FFF2-40B4-BE49-F238E27FC236}">
                <a16:creationId xmlns:a16="http://schemas.microsoft.com/office/drawing/2014/main" id="{1D60D0AC-DA17-3CAB-CC83-4FD29D46B222}"/>
              </a:ext>
            </a:extLst>
          </p:cNvPr>
          <p:cNvSpPr/>
          <p:nvPr/>
        </p:nvSpPr>
        <p:spPr>
          <a:xfrm>
            <a:off x="5231458" y="2020937"/>
            <a:ext cx="983075" cy="436666"/>
          </a:xfrm>
          <a:prstGeom prst="borderCallout1">
            <a:avLst>
              <a:gd name="adj1" fmla="val 187633"/>
              <a:gd name="adj2" fmla="val -12392"/>
              <a:gd name="adj3" fmla="val 100508"/>
              <a:gd name="adj4" fmla="val 38458"/>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Dec 2024</a:t>
            </a:r>
          </a:p>
          <a:p>
            <a:pPr algn="ctr"/>
            <a:r>
              <a:rPr lang="en-US" sz="1400" dirty="0">
                <a:solidFill>
                  <a:schemeClr val="tx1"/>
                </a:solidFill>
                <a:latin typeface="Arial" panose="020B0604020202020204" pitchFamily="34" charset="0"/>
                <a:cs typeface="Arial" panose="020B0604020202020204" pitchFamily="34" charset="0"/>
              </a:rPr>
              <a:t>3.8%</a:t>
            </a:r>
          </a:p>
        </p:txBody>
      </p:sp>
    </p:spTree>
    <p:extLst>
      <p:ext uri="{BB962C8B-B14F-4D97-AF65-F5344CB8AC3E}">
        <p14:creationId xmlns:p14="http://schemas.microsoft.com/office/powerpoint/2010/main" val="92493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4C2872-E921-D243-B26B-03EE36F83304}"/>
              </a:ext>
            </a:extLst>
          </p:cNvPr>
          <p:cNvGraphicFramePr>
            <a:graphicFrameLocks noGrp="1"/>
          </p:cNvGraphicFramePr>
          <p:nvPr>
            <p:ph idx="1"/>
          </p:nvPr>
        </p:nvGraphicFramePr>
        <p:xfrm>
          <a:off x="115747" y="652462"/>
          <a:ext cx="8947230" cy="398898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E099D339-DA97-4B4F-A398-AA4CE413D050}"/>
              </a:ext>
            </a:extLst>
          </p:cNvPr>
          <p:cNvSpPr>
            <a:spLocks noGrp="1"/>
          </p:cNvSpPr>
          <p:nvPr>
            <p:ph type="title"/>
          </p:nvPr>
        </p:nvSpPr>
        <p:spPr>
          <a:xfrm>
            <a:off x="0" y="44556"/>
            <a:ext cx="9144000" cy="607906"/>
          </a:xfrm>
        </p:spPr>
        <p:txBody>
          <a:bodyPr>
            <a:normAutofit/>
          </a:bodyPr>
          <a:lstStyle/>
          <a:p>
            <a:pPr algn="ctr"/>
            <a:r>
              <a:rPr lang="en-US" sz="2800">
                <a:solidFill>
                  <a:schemeClr val="tx1"/>
                </a:solidFill>
                <a:latin typeface="Arial" panose="020B0604020202020204" pitchFamily="34" charset="0"/>
                <a:cs typeface="Arial" panose="020B0604020202020204" pitchFamily="34" charset="0"/>
              </a:rPr>
              <a:t>Fed Shrinking Its Balance Sheet</a:t>
            </a:r>
          </a:p>
        </p:txBody>
      </p:sp>
      <p:sp>
        <p:nvSpPr>
          <p:cNvPr id="7" name="TextBox 6">
            <a:extLst>
              <a:ext uri="{FF2B5EF4-FFF2-40B4-BE49-F238E27FC236}">
                <a16:creationId xmlns:a16="http://schemas.microsoft.com/office/drawing/2014/main" id="{0D01019D-57DE-CB4D-B482-014020675A2C}"/>
              </a:ext>
            </a:extLst>
          </p:cNvPr>
          <p:cNvSpPr txBox="1"/>
          <p:nvPr/>
        </p:nvSpPr>
        <p:spPr>
          <a:xfrm>
            <a:off x="0" y="4928056"/>
            <a:ext cx="167545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Source: Federal Reserve Bank </a:t>
            </a:r>
          </a:p>
        </p:txBody>
      </p:sp>
    </p:spTree>
    <p:extLst>
      <p:ext uri="{BB962C8B-B14F-4D97-AF65-F5344CB8AC3E}">
        <p14:creationId xmlns:p14="http://schemas.microsoft.com/office/powerpoint/2010/main" val="39592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99D339-DA97-4B4F-A398-AA4CE413D050}"/>
              </a:ext>
            </a:extLst>
          </p:cNvPr>
          <p:cNvSpPr>
            <a:spLocks noGrp="1"/>
          </p:cNvSpPr>
          <p:nvPr>
            <p:ph type="title"/>
          </p:nvPr>
        </p:nvSpPr>
        <p:spPr>
          <a:xfrm>
            <a:off x="0" y="44556"/>
            <a:ext cx="9144000" cy="607906"/>
          </a:xfrm>
        </p:spPr>
        <p:txBody>
          <a:bodyPr>
            <a:normAutofit/>
          </a:bodyPr>
          <a:lstStyle/>
          <a:p>
            <a:pPr algn="ctr"/>
            <a:r>
              <a:rPr lang="en-US" sz="2800" dirty="0">
                <a:solidFill>
                  <a:schemeClr val="tx1"/>
                </a:solidFill>
                <a:latin typeface="Arial" panose="020B0604020202020204" pitchFamily="34" charset="0"/>
                <a:cs typeface="Arial" panose="020B0604020202020204" pitchFamily="34" charset="0"/>
              </a:rPr>
              <a:t>Federal Funds Rate vs 10-Year Bond</a:t>
            </a:r>
          </a:p>
        </p:txBody>
      </p:sp>
      <p:sp>
        <p:nvSpPr>
          <p:cNvPr id="7" name="TextBox 6">
            <a:extLst>
              <a:ext uri="{FF2B5EF4-FFF2-40B4-BE49-F238E27FC236}">
                <a16:creationId xmlns:a16="http://schemas.microsoft.com/office/drawing/2014/main" id="{0D01019D-57DE-CB4D-B482-014020675A2C}"/>
              </a:ext>
            </a:extLst>
          </p:cNvPr>
          <p:cNvSpPr txBox="1"/>
          <p:nvPr/>
        </p:nvSpPr>
        <p:spPr>
          <a:xfrm>
            <a:off x="0" y="4928056"/>
            <a:ext cx="1330814" cy="21544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Source: Federal Reserve</a:t>
            </a:r>
          </a:p>
        </p:txBody>
      </p:sp>
      <p:pic>
        <p:nvPicPr>
          <p:cNvPr id="3" name="Picture 2" descr="A graph of a stock market&#10;&#10;Description automatically generated">
            <a:extLst>
              <a:ext uri="{FF2B5EF4-FFF2-40B4-BE49-F238E27FC236}">
                <a16:creationId xmlns:a16="http://schemas.microsoft.com/office/drawing/2014/main" id="{E3AE9BFD-3C04-FC8B-D015-D5C58C109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79" y="652461"/>
            <a:ext cx="8578581" cy="4029605"/>
          </a:xfrm>
          <a:prstGeom prst="rect">
            <a:avLst/>
          </a:prstGeom>
        </p:spPr>
      </p:pic>
      <p:sp>
        <p:nvSpPr>
          <p:cNvPr id="2" name="Line Callout 1 1">
            <a:extLst>
              <a:ext uri="{FF2B5EF4-FFF2-40B4-BE49-F238E27FC236}">
                <a16:creationId xmlns:a16="http://schemas.microsoft.com/office/drawing/2014/main" id="{5721B6A1-958C-460E-C88F-7404FE90EA7F}"/>
              </a:ext>
            </a:extLst>
          </p:cNvPr>
          <p:cNvSpPr/>
          <p:nvPr/>
        </p:nvSpPr>
        <p:spPr>
          <a:xfrm>
            <a:off x="7530818" y="2651456"/>
            <a:ext cx="800046" cy="498430"/>
          </a:xfrm>
          <a:prstGeom prst="borderCallout1">
            <a:avLst>
              <a:gd name="adj1" fmla="val -93511"/>
              <a:gd name="adj2" fmla="val 109000"/>
              <a:gd name="adj3" fmla="val -3595"/>
              <a:gd name="adj4" fmla="val 59229"/>
            </a:avLst>
          </a:prstGeom>
          <a:solidFill>
            <a:schemeClr val="bg1"/>
          </a:solid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Jan 3</a:t>
            </a:r>
          </a:p>
          <a:p>
            <a:pPr algn="ctr"/>
            <a:r>
              <a:rPr lang="en-US" sz="1400" dirty="0">
                <a:solidFill>
                  <a:schemeClr val="tx1"/>
                </a:solidFill>
                <a:latin typeface="Arial" panose="020B0604020202020204" pitchFamily="34" charset="0"/>
                <a:cs typeface="Arial" panose="020B0604020202020204" pitchFamily="34" charset="0"/>
              </a:rPr>
              <a:t>3.9%</a:t>
            </a:r>
          </a:p>
        </p:txBody>
      </p:sp>
    </p:spTree>
    <p:extLst>
      <p:ext uri="{BB962C8B-B14F-4D97-AF65-F5344CB8AC3E}">
        <p14:creationId xmlns:p14="http://schemas.microsoft.com/office/powerpoint/2010/main" val="339654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99D339-DA97-4B4F-A398-AA4CE413D050}"/>
              </a:ext>
            </a:extLst>
          </p:cNvPr>
          <p:cNvSpPr>
            <a:spLocks noGrp="1"/>
          </p:cNvSpPr>
          <p:nvPr>
            <p:ph type="title"/>
          </p:nvPr>
        </p:nvSpPr>
        <p:spPr>
          <a:xfrm>
            <a:off x="0" y="44556"/>
            <a:ext cx="9144000" cy="607906"/>
          </a:xfrm>
        </p:spPr>
        <p:txBody>
          <a:bodyPr>
            <a:normAutofit/>
          </a:bodyPr>
          <a:lstStyle/>
          <a:p>
            <a:pPr algn="ctr"/>
            <a:r>
              <a:rPr lang="en-US" sz="2800" dirty="0">
                <a:solidFill>
                  <a:schemeClr val="tx1"/>
                </a:solidFill>
                <a:latin typeface="Arial" panose="020B0604020202020204" pitchFamily="34" charset="0"/>
                <a:cs typeface="Arial" panose="020B0604020202020204" pitchFamily="34" charset="0"/>
              </a:rPr>
              <a:t>Interest Rate Swings Add To Home Price Volatility</a:t>
            </a:r>
          </a:p>
        </p:txBody>
      </p:sp>
      <p:sp>
        <p:nvSpPr>
          <p:cNvPr id="7" name="TextBox 6">
            <a:extLst>
              <a:ext uri="{FF2B5EF4-FFF2-40B4-BE49-F238E27FC236}">
                <a16:creationId xmlns:a16="http://schemas.microsoft.com/office/drawing/2014/main" id="{0D01019D-57DE-CB4D-B482-014020675A2C}"/>
              </a:ext>
            </a:extLst>
          </p:cNvPr>
          <p:cNvSpPr txBox="1"/>
          <p:nvPr/>
        </p:nvSpPr>
        <p:spPr>
          <a:xfrm>
            <a:off x="0" y="4928056"/>
            <a:ext cx="1330814" cy="21544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Source: Federal Reserve</a:t>
            </a:r>
          </a:p>
        </p:txBody>
      </p:sp>
      <p:pic>
        <p:nvPicPr>
          <p:cNvPr id="3" name="Picture 2" descr="A graph of a graph showing the growth of the stock market&#10;&#10;Description automatically generated with medium confidence">
            <a:extLst>
              <a:ext uri="{FF2B5EF4-FFF2-40B4-BE49-F238E27FC236}">
                <a16:creationId xmlns:a16="http://schemas.microsoft.com/office/drawing/2014/main" id="{12D506AE-1BDF-1F05-FAD8-4AB3CBF5234C}"/>
              </a:ext>
            </a:extLst>
          </p:cNvPr>
          <p:cNvPicPr>
            <a:picLocks noChangeAspect="1"/>
          </p:cNvPicPr>
          <p:nvPr/>
        </p:nvPicPr>
        <p:blipFill>
          <a:blip r:embed="rId3"/>
          <a:stretch>
            <a:fillRect/>
          </a:stretch>
        </p:blipFill>
        <p:spPr>
          <a:xfrm>
            <a:off x="214005" y="588648"/>
            <a:ext cx="8728623" cy="4100084"/>
          </a:xfrm>
          <a:prstGeom prst="rect">
            <a:avLst/>
          </a:prstGeom>
        </p:spPr>
      </p:pic>
    </p:spTree>
    <p:extLst>
      <p:ext uri="{BB962C8B-B14F-4D97-AF65-F5344CB8AC3E}">
        <p14:creationId xmlns:p14="http://schemas.microsoft.com/office/powerpoint/2010/main" val="112063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99D339-DA97-4B4F-A398-AA4CE413D050}"/>
              </a:ext>
            </a:extLst>
          </p:cNvPr>
          <p:cNvSpPr>
            <a:spLocks noGrp="1"/>
          </p:cNvSpPr>
          <p:nvPr>
            <p:ph type="title"/>
          </p:nvPr>
        </p:nvSpPr>
        <p:spPr>
          <a:xfrm>
            <a:off x="0" y="44556"/>
            <a:ext cx="9144000" cy="607906"/>
          </a:xfrm>
        </p:spPr>
        <p:txBody>
          <a:bodyPr>
            <a:normAutofit/>
          </a:bodyPr>
          <a:lstStyle/>
          <a:p>
            <a:pPr algn="ctr"/>
            <a:r>
              <a:rPr lang="en-US" sz="2800" dirty="0">
                <a:solidFill>
                  <a:schemeClr val="tx1"/>
                </a:solidFill>
                <a:latin typeface="Arial" panose="020B0604020202020204" pitchFamily="34" charset="0"/>
                <a:cs typeface="Arial" panose="020B0604020202020204" pitchFamily="34" charset="0"/>
              </a:rPr>
              <a:t>National Debt a Mounting Problem</a:t>
            </a:r>
          </a:p>
        </p:txBody>
      </p:sp>
      <p:sp>
        <p:nvSpPr>
          <p:cNvPr id="7" name="TextBox 6">
            <a:extLst>
              <a:ext uri="{FF2B5EF4-FFF2-40B4-BE49-F238E27FC236}">
                <a16:creationId xmlns:a16="http://schemas.microsoft.com/office/drawing/2014/main" id="{0D01019D-57DE-CB4D-B482-014020675A2C}"/>
              </a:ext>
            </a:extLst>
          </p:cNvPr>
          <p:cNvSpPr txBox="1"/>
          <p:nvPr/>
        </p:nvSpPr>
        <p:spPr>
          <a:xfrm>
            <a:off x="0" y="4928056"/>
            <a:ext cx="188384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Source: Congressional Budget Office</a:t>
            </a:r>
          </a:p>
        </p:txBody>
      </p:sp>
      <p:pic>
        <p:nvPicPr>
          <p:cNvPr id="4" name="Picture 3" descr="A graph showing the growth of the projector&#10;&#10;Description automatically generated">
            <a:extLst>
              <a:ext uri="{FF2B5EF4-FFF2-40B4-BE49-F238E27FC236}">
                <a16:creationId xmlns:a16="http://schemas.microsoft.com/office/drawing/2014/main" id="{275848B6-5539-032B-013A-D9E32E708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2869" y="652061"/>
            <a:ext cx="6698417" cy="4066896"/>
          </a:xfrm>
          <a:prstGeom prst="rect">
            <a:avLst/>
          </a:prstGeom>
        </p:spPr>
      </p:pic>
    </p:spTree>
    <p:extLst>
      <p:ext uri="{BB962C8B-B14F-4D97-AF65-F5344CB8AC3E}">
        <p14:creationId xmlns:p14="http://schemas.microsoft.com/office/powerpoint/2010/main" val="1184787700"/>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35501</TotalTime>
  <Words>2116</Words>
  <Application>Microsoft Macintosh PowerPoint</Application>
  <PresentationFormat>On-screen Show (16:9)</PresentationFormat>
  <Paragraphs>338</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Source Sans Pro Web</vt:lpstr>
      <vt:lpstr>Tahoma</vt:lpstr>
      <vt:lpstr>Wingdings</vt:lpstr>
      <vt:lpstr>Office Theme</vt:lpstr>
      <vt:lpstr>Zions Bank Economic Update</vt:lpstr>
      <vt:lpstr>2023 Economic Themes</vt:lpstr>
      <vt:lpstr>PowerPoint Presentation</vt:lpstr>
      <vt:lpstr>PowerPoint Presentation</vt:lpstr>
      <vt:lpstr>PowerPoint Presentation</vt:lpstr>
      <vt:lpstr>Fed Shrinking Its Balance Sheet</vt:lpstr>
      <vt:lpstr>Federal Funds Rate vs 10-Year Bond</vt:lpstr>
      <vt:lpstr>Interest Rate Swings Add To Home Price Volatility</vt:lpstr>
      <vt:lpstr>National Debt a Mounting Problem</vt:lpstr>
      <vt:lpstr>Servicing National Debt Crowds Out Other Programs</vt:lpstr>
      <vt:lpstr>GDP Growth Jumped in Third Quarter</vt:lpstr>
      <vt:lpstr>U.S. Job Growth Increased in December</vt:lpstr>
      <vt:lpstr>December Unemployment Unchanged</vt:lpstr>
      <vt:lpstr>PowerPoint Presentation</vt:lpstr>
      <vt:lpstr>Older Workers Still on the Sidelines</vt:lpstr>
      <vt:lpstr>Wage Growth Accelerated in December</vt:lpstr>
      <vt:lpstr>Inflation Dropping But Above Long-Term Average</vt:lpstr>
      <vt:lpstr>Energy Prices Dropping</vt:lpstr>
      <vt:lpstr>Services Price Inflation Trending Up</vt:lpstr>
      <vt:lpstr>PowerPoint Presentation</vt:lpstr>
      <vt:lpstr>PowerPoint Presentation</vt:lpstr>
      <vt:lpstr>PowerPoint Presentation</vt:lpstr>
      <vt:lpstr>PowerPoint Presentation</vt:lpstr>
      <vt:lpstr>PowerPoint Presentation</vt:lpstr>
      <vt:lpstr> Utah’s Job Growth 2nd Highest Since Pre-COVID</vt:lpstr>
      <vt:lpstr>Utah and Idaho Unemployment Among Lowest in the Nation</vt:lpstr>
      <vt:lpstr>PowerPoint Presentation</vt:lpstr>
      <vt:lpstr>PowerPoint Presentation</vt:lpstr>
      <vt:lpstr>2024 Economic Outlook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Zions Bancorporation</dc:creator>
  <cp:lastModifiedBy>Malah Armstrong</cp:lastModifiedBy>
  <cp:revision>454</cp:revision>
  <cp:lastPrinted>2024-01-03T13:27:37Z</cp:lastPrinted>
  <dcterms:created xsi:type="dcterms:W3CDTF">2017-03-03T21:27:32Z</dcterms:created>
  <dcterms:modified xsi:type="dcterms:W3CDTF">2024-01-07T18:37:41Z</dcterms:modified>
</cp:coreProperties>
</file>