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31" y="0"/>
                </a:moveTo>
                <a:lnTo>
                  <a:pt x="0" y="0"/>
                </a:lnTo>
                <a:lnTo>
                  <a:pt x="0" y="6857619"/>
                </a:lnTo>
                <a:lnTo>
                  <a:pt x="12191631" y="6857619"/>
                </a:lnTo>
                <a:lnTo>
                  <a:pt x="12191631" y="0"/>
                </a:lnTo>
                <a:close/>
              </a:path>
            </a:pathLst>
          </a:custGeom>
          <a:solidFill>
            <a:srgbClr val="1D532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8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D20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468611" y="2507742"/>
            <a:ext cx="1292860" cy="1293495"/>
          </a:xfrm>
          <a:custGeom>
            <a:avLst/>
            <a:gdLst/>
            <a:ahLst/>
            <a:cxnLst/>
            <a:rect l="l" t="t" r="r" b="b"/>
            <a:pathLst>
              <a:path w="1292859" h="1293495">
                <a:moveTo>
                  <a:pt x="1292352" y="0"/>
                </a:moveTo>
                <a:lnTo>
                  <a:pt x="996962" y="0"/>
                </a:lnTo>
                <a:lnTo>
                  <a:pt x="978496" y="979068"/>
                </a:lnTo>
                <a:lnTo>
                  <a:pt x="0" y="969835"/>
                </a:lnTo>
                <a:lnTo>
                  <a:pt x="0" y="1293113"/>
                </a:lnTo>
                <a:lnTo>
                  <a:pt x="1292352" y="1293113"/>
                </a:lnTo>
                <a:lnTo>
                  <a:pt x="1292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5648705"/>
            <a:ext cx="2164841" cy="9791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9826" y="2341788"/>
            <a:ext cx="7870766" cy="127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0106" y="2445314"/>
            <a:ext cx="8822055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31" y="0"/>
                </a:moveTo>
                <a:lnTo>
                  <a:pt x="0" y="0"/>
                </a:lnTo>
                <a:lnTo>
                  <a:pt x="0" y="6857619"/>
                </a:lnTo>
                <a:lnTo>
                  <a:pt x="12191631" y="6857619"/>
                </a:lnTo>
                <a:lnTo>
                  <a:pt x="12191631" y="0"/>
                </a:lnTo>
                <a:close/>
              </a:path>
            </a:pathLst>
          </a:custGeom>
          <a:solidFill>
            <a:srgbClr val="1D532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8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D20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3624" y="1933955"/>
            <a:ext cx="1292860" cy="1293495"/>
          </a:xfrm>
          <a:custGeom>
            <a:avLst/>
            <a:gdLst/>
            <a:ahLst/>
            <a:cxnLst/>
            <a:rect l="l" t="t" r="r" b="b"/>
            <a:pathLst>
              <a:path w="1292860" h="1293495">
                <a:moveTo>
                  <a:pt x="1292352" y="0"/>
                </a:moveTo>
                <a:lnTo>
                  <a:pt x="0" y="0"/>
                </a:lnTo>
                <a:lnTo>
                  <a:pt x="0" y="1293114"/>
                </a:lnTo>
                <a:lnTo>
                  <a:pt x="295389" y="1293114"/>
                </a:lnTo>
                <a:lnTo>
                  <a:pt x="313855" y="314045"/>
                </a:lnTo>
                <a:lnTo>
                  <a:pt x="1292352" y="323278"/>
                </a:lnTo>
                <a:lnTo>
                  <a:pt x="12923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012" y="348234"/>
            <a:ext cx="2054351" cy="9288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22225" marR="5080">
              <a:lnSpc>
                <a:spcPts val="4640"/>
              </a:lnSpc>
              <a:spcBef>
                <a:spcPts val="690"/>
              </a:spcBef>
              <a:tabLst>
                <a:tab pos="3447415" algn="l"/>
              </a:tabLst>
            </a:pPr>
            <a:r>
              <a:rPr dirty="0" sz="4300"/>
              <a:t>The</a:t>
            </a:r>
            <a:r>
              <a:rPr dirty="0" sz="4300" spc="-15"/>
              <a:t> </a:t>
            </a:r>
            <a:r>
              <a:rPr dirty="0" sz="4300"/>
              <a:t>New</a:t>
            </a:r>
            <a:r>
              <a:rPr dirty="0" sz="4300" spc="-5"/>
              <a:t> </a:t>
            </a:r>
            <a:r>
              <a:rPr dirty="0" sz="4300" spc="-25"/>
              <a:t>LFA</a:t>
            </a:r>
            <a:r>
              <a:rPr dirty="0" sz="4300"/>
              <a:t>	Budget</a:t>
            </a:r>
            <a:r>
              <a:rPr dirty="0" sz="4300" spc="35"/>
              <a:t> </a:t>
            </a:r>
            <a:r>
              <a:rPr dirty="0" sz="4300" spc="-10"/>
              <a:t>Follow-</a:t>
            </a:r>
            <a:r>
              <a:rPr dirty="0" sz="4300" spc="-25"/>
              <a:t>Up </a:t>
            </a:r>
            <a:r>
              <a:rPr dirty="0" sz="4300" spc="-10"/>
              <a:t>Dashboard</a:t>
            </a:r>
            <a:endParaRPr sz="4300"/>
          </a:p>
        </p:txBody>
      </p:sp>
      <p:sp>
        <p:nvSpPr>
          <p:cNvPr id="7" name="object 7" descr=""/>
          <p:cNvSpPr txBox="1"/>
          <p:nvPr/>
        </p:nvSpPr>
        <p:spPr>
          <a:xfrm>
            <a:off x="5319077" y="4549211"/>
            <a:ext cx="4356735" cy="1252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Kimberly</a:t>
            </a:r>
            <a:r>
              <a:rPr dirty="0" sz="24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DeGroff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Madsen,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Ph.D.</a:t>
            </a:r>
            <a:endParaRPr sz="2400">
              <a:latin typeface="Tahoma"/>
              <a:cs typeface="Tahoma"/>
            </a:endParaRPr>
          </a:p>
          <a:p>
            <a:pPr marL="12700" marR="1116330">
              <a:lnSpc>
                <a:spcPct val="146000"/>
              </a:lnSpc>
              <a:spcBef>
                <a:spcPts val="470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Operational</a:t>
            </a:r>
            <a:r>
              <a:rPr dirty="0" sz="18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Excellence</a:t>
            </a:r>
            <a:r>
              <a:rPr dirty="0" sz="18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Manager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January 8,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923" y="0"/>
            <a:ext cx="1112215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537" y="0"/>
            <a:ext cx="1120292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7" y="68581"/>
            <a:ext cx="11939941" cy="672031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62417" y="6443261"/>
            <a:ext cx="70523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The</a:t>
            </a:r>
            <a:r>
              <a:rPr dirty="0" sz="1800" spc="-35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New</a:t>
            </a:r>
            <a:r>
              <a:rPr dirty="0" sz="1800" spc="-20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LFA</a:t>
            </a:r>
            <a:r>
              <a:rPr dirty="0" sz="1800" spc="-25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Budget</a:t>
            </a:r>
            <a:r>
              <a:rPr dirty="0" sz="1800" spc="-15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Follow</a:t>
            </a:r>
            <a:r>
              <a:rPr dirty="0" sz="1800" spc="-35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Up</a:t>
            </a:r>
            <a:r>
              <a:rPr dirty="0" sz="1800" spc="-20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Dashboard |</a:t>
            </a:r>
            <a:r>
              <a:rPr dirty="0" sz="1800" spc="-25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Legislative</a:t>
            </a:r>
            <a:r>
              <a:rPr dirty="0" sz="1800" spc="-5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373737"/>
                </a:solidFill>
                <a:latin typeface="Tahoma"/>
                <a:cs typeface="Tahoma"/>
              </a:rPr>
              <a:t>Fiscal</a:t>
            </a:r>
            <a:r>
              <a:rPr dirty="0" sz="1800" spc="-25">
                <a:solidFill>
                  <a:srgbClr val="373737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373737"/>
                </a:solidFill>
                <a:latin typeface="Tahoma"/>
                <a:cs typeface="Tahoma"/>
              </a:rPr>
              <a:t>Analyst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31" y="0"/>
                </a:moveTo>
                <a:lnTo>
                  <a:pt x="0" y="0"/>
                </a:lnTo>
                <a:lnTo>
                  <a:pt x="0" y="6857619"/>
                </a:lnTo>
                <a:lnTo>
                  <a:pt x="12191631" y="6857619"/>
                </a:lnTo>
                <a:lnTo>
                  <a:pt x="12191631" y="0"/>
                </a:lnTo>
                <a:close/>
              </a:path>
            </a:pathLst>
          </a:custGeom>
          <a:solidFill>
            <a:srgbClr val="373737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80" y="3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D201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9" y="941069"/>
            <a:ext cx="634745" cy="8287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0106" y="1091239"/>
            <a:ext cx="2973070" cy="772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900">
                <a:uFill>
                  <a:solidFill>
                    <a:srgbClr val="FFFFFF"/>
                  </a:solidFill>
                </a:uFill>
              </a:rPr>
              <a:t>Next</a:t>
            </a:r>
            <a:r>
              <a:rPr dirty="0" u="heavy" sz="4900" spc="-10">
                <a:uFill>
                  <a:solidFill>
                    <a:srgbClr val="FFFFFF"/>
                  </a:solidFill>
                </a:uFill>
              </a:rPr>
              <a:t> Steps</a:t>
            </a:r>
            <a:endParaRPr sz="4900"/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Integrate</a:t>
            </a:r>
            <a:r>
              <a:rPr dirty="0" spc="-114"/>
              <a:t> </a:t>
            </a:r>
            <a:r>
              <a:rPr dirty="0"/>
              <a:t>line</a:t>
            </a:r>
            <a:r>
              <a:rPr dirty="0" spc="-120"/>
              <a:t> </a:t>
            </a:r>
            <a:r>
              <a:rPr dirty="0"/>
              <a:t>and</a:t>
            </a:r>
            <a:r>
              <a:rPr dirty="0" spc="-125"/>
              <a:t> </a:t>
            </a:r>
            <a:r>
              <a:rPr dirty="0"/>
              <a:t>funding</a:t>
            </a:r>
            <a:r>
              <a:rPr dirty="0" spc="-135"/>
              <a:t> </a:t>
            </a:r>
            <a:r>
              <a:rPr dirty="0" spc="-10"/>
              <a:t>items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/>
          </a:p>
          <a:p>
            <a:pPr marL="12700" marR="5080">
              <a:lnSpc>
                <a:spcPts val="4750"/>
              </a:lnSpc>
              <a:spcBef>
                <a:spcPts val="5"/>
              </a:spcBef>
            </a:pPr>
            <a:r>
              <a:rPr dirty="0"/>
              <a:t>Tie</a:t>
            </a:r>
            <a:r>
              <a:rPr dirty="0" spc="-110"/>
              <a:t> </a:t>
            </a:r>
            <a:r>
              <a:rPr dirty="0"/>
              <a:t>measures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100"/>
              <a:t> </a:t>
            </a:r>
            <a:r>
              <a:rPr dirty="0"/>
              <a:t>mission</a:t>
            </a:r>
            <a:r>
              <a:rPr dirty="0" spc="-114"/>
              <a:t> </a:t>
            </a:r>
            <a:r>
              <a:rPr dirty="0" spc="-10"/>
              <a:t>statements </a:t>
            </a:r>
            <a:r>
              <a:rPr dirty="0"/>
              <a:t>and</a:t>
            </a:r>
            <a:r>
              <a:rPr dirty="0" spc="-135"/>
              <a:t> </a:t>
            </a:r>
            <a:r>
              <a:rPr dirty="0"/>
              <a:t>strategic</a:t>
            </a:r>
            <a:r>
              <a:rPr dirty="0" spc="-114"/>
              <a:t> </a:t>
            </a:r>
            <a:r>
              <a:rPr dirty="0" spc="-10"/>
              <a:t>plans</a:t>
            </a:r>
          </a:p>
          <a:p>
            <a:pPr marL="12700">
              <a:lnSpc>
                <a:spcPct val="100000"/>
              </a:lnSpc>
              <a:spcBef>
                <a:spcPts val="4150"/>
              </a:spcBef>
            </a:pPr>
            <a:r>
              <a:rPr dirty="0"/>
              <a:t>Incorporate</a:t>
            </a:r>
            <a:r>
              <a:rPr dirty="0" spc="-235"/>
              <a:t> </a:t>
            </a:r>
            <a:r>
              <a:rPr dirty="0" spc="-10"/>
              <a:t>evidence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20"/>
              <a:t> </a:t>
            </a:r>
            <a:r>
              <a:rPr dirty="0"/>
              <a:t>you</a:t>
            </a:r>
            <a:r>
              <a:rPr dirty="0" spc="5"/>
              <a:t> </a:t>
            </a:r>
            <a:r>
              <a:rPr dirty="0"/>
              <a:t>for</a:t>
            </a:r>
            <a:r>
              <a:rPr dirty="0" spc="-5"/>
              <a:t> </a:t>
            </a:r>
            <a:r>
              <a:rPr dirty="0"/>
              <a:t>your</a:t>
            </a:r>
            <a:r>
              <a:rPr dirty="0" spc="-5"/>
              <a:t> </a:t>
            </a:r>
            <a:r>
              <a:rPr dirty="0" spc="-20"/>
              <a:t>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37" y="68580"/>
            <a:ext cx="10974311" cy="6720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922" y="0"/>
            <a:ext cx="1115415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869" y="0"/>
            <a:ext cx="1122425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158" y="0"/>
            <a:ext cx="11187671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3212"/>
            <a:ext cx="12191999" cy="5751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1" y="0"/>
            <a:ext cx="1117701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5001" y="0"/>
            <a:ext cx="11525250" cy="6858000"/>
            <a:chOff x="135001" y="0"/>
            <a:chExt cx="1152525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76" y="0"/>
              <a:ext cx="11128246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1351" y="4977003"/>
              <a:ext cx="501015" cy="290830"/>
            </a:xfrm>
            <a:custGeom>
              <a:avLst/>
              <a:gdLst/>
              <a:ahLst/>
              <a:cxnLst/>
              <a:rect l="l" t="t" r="r" b="b"/>
              <a:pathLst>
                <a:path w="501015" h="290829">
                  <a:moveTo>
                    <a:pt x="355473" y="0"/>
                  </a:moveTo>
                  <a:lnTo>
                    <a:pt x="355473" y="72580"/>
                  </a:lnTo>
                  <a:lnTo>
                    <a:pt x="0" y="72580"/>
                  </a:lnTo>
                  <a:lnTo>
                    <a:pt x="0" y="217741"/>
                  </a:lnTo>
                  <a:lnTo>
                    <a:pt x="355473" y="217741"/>
                  </a:lnTo>
                  <a:lnTo>
                    <a:pt x="355473" y="290322"/>
                  </a:lnTo>
                  <a:lnTo>
                    <a:pt x="500634" y="145161"/>
                  </a:lnTo>
                  <a:lnTo>
                    <a:pt x="355473" y="0"/>
                  </a:lnTo>
                  <a:close/>
                </a:path>
              </a:pathLst>
            </a:custGeom>
            <a:solidFill>
              <a:srgbClr val="1630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1351" y="4977003"/>
              <a:ext cx="501015" cy="290830"/>
            </a:xfrm>
            <a:custGeom>
              <a:avLst/>
              <a:gdLst/>
              <a:ahLst/>
              <a:cxnLst/>
              <a:rect l="l" t="t" r="r" b="b"/>
              <a:pathLst>
                <a:path w="501015" h="290829">
                  <a:moveTo>
                    <a:pt x="0" y="72580"/>
                  </a:moveTo>
                  <a:lnTo>
                    <a:pt x="355473" y="72580"/>
                  </a:lnTo>
                  <a:lnTo>
                    <a:pt x="355473" y="0"/>
                  </a:lnTo>
                  <a:lnTo>
                    <a:pt x="500634" y="145161"/>
                  </a:lnTo>
                  <a:lnTo>
                    <a:pt x="355473" y="290322"/>
                  </a:lnTo>
                  <a:lnTo>
                    <a:pt x="355473" y="217741"/>
                  </a:lnTo>
                  <a:lnTo>
                    <a:pt x="0" y="217741"/>
                  </a:lnTo>
                  <a:lnTo>
                    <a:pt x="0" y="72580"/>
                  </a:lnTo>
                  <a:close/>
                </a:path>
              </a:pathLst>
            </a:custGeom>
            <a:ln w="12700">
              <a:solidFill>
                <a:srgbClr val="040E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062" y="0"/>
            <a:ext cx="11199875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Kimberly Madsen</dc:creator>
  <dc:title>The New LFA Budget Follow Up Dashboard</dc:title>
  <dcterms:created xsi:type="dcterms:W3CDTF">2024-01-05T21:54:37Z</dcterms:created>
  <dcterms:modified xsi:type="dcterms:W3CDTF">2024-01-05T21:54:37Z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0x01010006BB0521A34E7A47AFA51468A039F08A</vt:lpwstr>
  </property>
  <property fmtid="{D5CDD505-2E9C-101B-9397-08002B2CF9AE}" pid="3" name="Created">
    <vt:filetime>2024-01-05T00:00:00Z</vt:filetime>
  </property>
  <property fmtid="{D5CDD505-2E9C-101B-9397-08002B2CF9AE}" pid="4" name="Creator">
    <vt:lpwstr>Acrobat PDFMaker 11 for PowerPoint</vt:lpwstr>
  </property>
  <property fmtid="{D5CDD505-2E9C-101B-9397-08002B2CF9AE}" pid="5" name="LastSaved">
    <vt:filetime>2024-01-05T00:00:00Z</vt:filetime>
  </property>
  <property fmtid="{D5CDD505-2E9C-101B-9397-08002B2CF9AE}" pid="6" name="Producer">
    <vt:lpwstr>Adobe PDF Library 11.0</vt:lpwstr>
  </property>
</Properties>
</file>