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1"/>
  </p:notesMasterIdLst>
  <p:handoutMasterIdLst>
    <p:handoutMasterId r:id="rId22"/>
  </p:handoutMasterIdLst>
  <p:sldIdLst>
    <p:sldId id="256" r:id="rId2"/>
    <p:sldId id="337" r:id="rId3"/>
    <p:sldId id="295" r:id="rId4"/>
    <p:sldId id="302" r:id="rId5"/>
    <p:sldId id="303" r:id="rId6"/>
    <p:sldId id="305" r:id="rId7"/>
    <p:sldId id="316" r:id="rId8"/>
    <p:sldId id="304" r:id="rId9"/>
    <p:sldId id="306" r:id="rId10"/>
    <p:sldId id="307" r:id="rId11"/>
    <p:sldId id="308" r:id="rId12"/>
    <p:sldId id="338" r:id="rId13"/>
    <p:sldId id="313" r:id="rId14"/>
    <p:sldId id="290" r:id="rId15"/>
    <p:sldId id="309" r:id="rId16"/>
    <p:sldId id="310" r:id="rId17"/>
    <p:sldId id="320" r:id="rId18"/>
    <p:sldId id="318" r:id="rId19"/>
    <p:sldId id="319" r:id="rId20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2A1AA30F-92CB-4EB8-868E-F5F7049ABDB3}">
          <p14:sldIdLst>
            <p14:sldId id="256"/>
            <p14:sldId id="337"/>
          </p14:sldIdLst>
        </p14:section>
        <p14:section name="Upcoming legislation" id="{357DFA63-2788-4FD7-AA5E-183CA5B8F1B4}">
          <p14:sldIdLst>
            <p14:sldId id="295"/>
            <p14:sldId id="302"/>
            <p14:sldId id="303"/>
            <p14:sldId id="305"/>
            <p14:sldId id="316"/>
            <p14:sldId id="304"/>
            <p14:sldId id="306"/>
            <p14:sldId id="307"/>
            <p14:sldId id="308"/>
            <p14:sldId id="338"/>
            <p14:sldId id="313"/>
          </p14:sldIdLst>
        </p14:section>
        <p14:section name="SALT limitation workarounds" id="{92234DB7-7EC2-4185-9BDF-9CC637EE44DF}">
          <p14:sldIdLst>
            <p14:sldId id="290"/>
            <p14:sldId id="309"/>
          </p14:sldIdLst>
        </p14:section>
        <p14:section name="Possible legislation" id="{E015EB79-67BD-4FD1-8939-DF4E123643CA}">
          <p14:sldIdLst>
            <p14:sldId id="310"/>
            <p14:sldId id="320"/>
            <p14:sldId id="318"/>
            <p14:sldId id="31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73443" autoAdjust="0"/>
  </p:normalViewPr>
  <p:slideViewPr>
    <p:cSldViewPr snapToGrid="0">
      <p:cViewPr varScale="1">
        <p:scale>
          <a:sx n="66" d="100"/>
          <a:sy n="66" d="100"/>
        </p:scale>
        <p:origin x="59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64D00E68-746E-42AB-AF0E-97E3E6034CF2}" type="datetimeFigureOut">
              <a:rPr lang="en-US" smtClean="0"/>
              <a:t>1/2/24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02A5B12E-D272-4232-BC55-22B42C0B7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34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2B9378AF-3B16-49F5-8C59-5836E90D697B}" type="datetimeFigureOut">
              <a:rPr lang="en-US" smtClean="0"/>
              <a:t>1/2/24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780474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FE696140-76E9-485E-878D-C4CEFD3F8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34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96140-76E9-485E-878D-C4CEFD3F8B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78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96140-76E9-485E-878D-C4CEFD3F8B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55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96140-76E9-485E-878D-C4CEFD3F8B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59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96140-76E9-485E-878D-C4CEFD3F8B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94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6140-76E9-485E-878D-C4CEFD3F8B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72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96140-76E9-485E-878D-C4CEFD3F8B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63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1/2/24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1/2/24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tx2"/>
        </a:buClr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tx2"/>
        </a:buClr>
        <a:buFont typeface="Wingdings 2" pitchFamily="18" charset="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tx2"/>
        </a:buClr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tx2"/>
        </a:buClr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37179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UTAH TAXPAYERS ASSOCIATION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b="1" dirty="0">
                <a:solidFill>
                  <a:schemeClr val="tx1"/>
                </a:solidFill>
              </a:rPr>
              <a:t>LEGISLATIVE OUTLOOK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8</a:t>
            </a:r>
            <a:r>
              <a:rPr lang="en-US" dirty="0">
                <a:solidFill>
                  <a:schemeClr val="tx1"/>
                </a:solidFill>
              </a:rPr>
              <a:t>, 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7579" y="1298448"/>
            <a:ext cx="2036618" cy="304900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9279466" y="4553712"/>
            <a:ext cx="2912534" cy="15312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Chairman John L. Valentine</a:t>
            </a:r>
          </a:p>
          <a:p>
            <a:r>
              <a:rPr lang="en-US" dirty="0">
                <a:solidFill>
                  <a:schemeClr val="tx1"/>
                </a:solidFill>
              </a:rPr>
              <a:t>Utah State Tax Commission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51" y="856033"/>
            <a:ext cx="2853732" cy="257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64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7AC7A-6840-A9A4-8F7E-50DFF56E6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1" y="1123837"/>
            <a:ext cx="2192869" cy="4601183"/>
          </a:xfrm>
        </p:spPr>
        <p:txBody>
          <a:bodyPr/>
          <a:lstStyle/>
          <a:p>
            <a:r>
              <a:rPr lang="en-US" dirty="0"/>
              <a:t>AMT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5629C-E879-FCA6-2588-DE6C36F81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EXEMPTIONS 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EXEMPTION PHASE OUTS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 5.2 Million returns had AMT in 2017, but in 2018 only 200,000 returns had AMT.  IRS estimated on 7/20/18* that 7.0 million returns will have AMT in 2026 when TCJA expires. 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				*</a:t>
            </a:r>
            <a:r>
              <a:rPr lang="en-US" sz="2000" dirty="0"/>
              <a:t> </a:t>
            </a:r>
            <a:r>
              <a:rPr lang="en-US" sz="1600" dirty="0"/>
              <a:t>83 FR 34698</a:t>
            </a:r>
          </a:p>
        </p:txBody>
      </p:sp>
    </p:spTree>
    <p:extLst>
      <p:ext uri="{BB962C8B-B14F-4D97-AF65-F5344CB8AC3E}">
        <p14:creationId xmlns:p14="http://schemas.microsoft.com/office/powerpoint/2010/main" val="575010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4A702-E8E5-8403-BBE6-8167D3BD7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81" y="1123837"/>
            <a:ext cx="2538920" cy="4601183"/>
          </a:xfrm>
        </p:spPr>
        <p:txBody>
          <a:bodyPr/>
          <a:lstStyle/>
          <a:p>
            <a:r>
              <a:rPr lang="en-US" dirty="0"/>
              <a:t>Qualified Business Income Deduction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6312A-7BDE-9EA9-0C1E-0B1640F74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TCJA allowed 20% below the line deduction for QBID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After expiration, no QBID</a:t>
            </a:r>
          </a:p>
        </p:txBody>
      </p:sp>
    </p:spTree>
    <p:extLst>
      <p:ext uri="{BB962C8B-B14F-4D97-AF65-F5344CB8AC3E}">
        <p14:creationId xmlns:p14="http://schemas.microsoft.com/office/powerpoint/2010/main" val="1047767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DD2DD-4137-42E2-1709-067DDD74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293" y="1123837"/>
            <a:ext cx="2675107" cy="4601183"/>
          </a:xfrm>
        </p:spPr>
        <p:txBody>
          <a:bodyPr/>
          <a:lstStyle/>
          <a:p>
            <a:r>
              <a:rPr lang="en-US" dirty="0"/>
              <a:t>Estimated State Revenue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CECE4-D2DA-8198-F3AB-B90C89397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4000" dirty="0"/>
              <a:t>+$450 - $500 million. (A lower standard deduction will result in a reduction in the Utah taxpayer tax credit)</a:t>
            </a:r>
          </a:p>
          <a:p>
            <a:r>
              <a:rPr lang="en-US" sz="4000" dirty="0"/>
              <a:t>-$25 to -$50 million. (Overall, the changes to itemized deductions are estimated to result in an increase in the Utah  taxpayer tax credit)</a:t>
            </a:r>
          </a:p>
          <a:p>
            <a:r>
              <a:rPr lang="en-US" sz="4000" dirty="0"/>
              <a:t>+$25 million. (Changes to the federal CTC will impact Utah’s taxpayer child tax credit by reducing the number of qualifying dependents for Utah’s personal exemption)</a:t>
            </a:r>
          </a:p>
          <a:p>
            <a:r>
              <a:rPr lang="en-US" sz="4000" dirty="0"/>
              <a:t>Minimal impact in personal exemption change. (Utah decoupled from the federal personal exemption)</a:t>
            </a:r>
          </a:p>
          <a:p>
            <a:r>
              <a:rPr lang="en-US" sz="4000" dirty="0"/>
              <a:t>No direct impact due to  bracket changes</a:t>
            </a:r>
          </a:p>
          <a:p>
            <a:r>
              <a:rPr lang="en-US" sz="4000" dirty="0"/>
              <a:t>No direct impact due to reinstating AMT</a:t>
            </a:r>
          </a:p>
          <a:p>
            <a:r>
              <a:rPr lang="en-US" sz="4000" dirty="0"/>
              <a:t>No direct impact due to QBI deduction expiring</a:t>
            </a:r>
          </a:p>
          <a:p>
            <a:pPr marL="0" indent="0">
              <a:buNone/>
            </a:pP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119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7C8AC-B4D4-34D2-54A7-63691104A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927" y="1123837"/>
            <a:ext cx="2733473" cy="4601183"/>
          </a:xfrm>
        </p:spPr>
        <p:txBody>
          <a:bodyPr/>
          <a:lstStyle/>
          <a:p>
            <a:r>
              <a:rPr lang="en-US" dirty="0"/>
              <a:t>SALT LIMITATION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D659D-BA1C-3E87-5165-44A5CF5E5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9DEE29-A503-FC6B-A76F-F41F1F5A9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269" y="721894"/>
            <a:ext cx="7315200" cy="526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52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69" y="1123837"/>
            <a:ext cx="2577831" cy="4601183"/>
          </a:xfrm>
        </p:spPr>
        <p:txBody>
          <a:bodyPr/>
          <a:lstStyle/>
          <a:p>
            <a:r>
              <a:rPr lang="en-US" dirty="0"/>
              <a:t>SALT limitation workaround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Utah adopted a SALT workaround substantially similar to some other states in line with IRS notice 2020-75.</a:t>
            </a:r>
          </a:p>
          <a:p>
            <a:r>
              <a:rPr lang="en-US" sz="3200" dirty="0"/>
              <a:t>It authorized a pass-through entity to pay a tax on behalf of pass-through entity taxpayers who are individuals.</a:t>
            </a:r>
          </a:p>
          <a:p>
            <a:r>
              <a:rPr lang="en-US" sz="3200" dirty="0"/>
              <a:t>It then required the individual to add the amount of tax paid to their individual tax return. </a:t>
            </a:r>
          </a:p>
          <a:p>
            <a:r>
              <a:rPr lang="en-US" sz="3200" dirty="0"/>
              <a:t>The individual may then claim a nonrefundable income tax credit equal to the amount of the tax paid by the pass-through entity.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25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986B7-EEDF-1FFB-A69F-802A4AEF8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13" y="1123837"/>
            <a:ext cx="2422188" cy="4601183"/>
          </a:xfrm>
        </p:spPr>
        <p:txBody>
          <a:bodyPr/>
          <a:lstStyle/>
          <a:p>
            <a:r>
              <a:rPr lang="en-US" dirty="0"/>
              <a:t>SALT LIMITATION WORK AROUND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9491E-1B33-7A71-FA63-68720231F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OVERPAYMENTS</a:t>
            </a:r>
          </a:p>
          <a:p>
            <a:endParaRPr lang="en-US" sz="3200" dirty="0"/>
          </a:p>
          <a:p>
            <a:r>
              <a:rPr lang="en-US" sz="3200" dirty="0"/>
              <a:t>ELECTIONS NOT MADE BEFORE YEAR END</a:t>
            </a:r>
          </a:p>
          <a:p>
            <a:endParaRPr lang="en-US" sz="3200" dirty="0"/>
          </a:p>
          <a:p>
            <a:r>
              <a:rPr lang="en-US" sz="3200" dirty="0"/>
              <a:t>AMENDED RETURNS</a:t>
            </a:r>
          </a:p>
          <a:p>
            <a:endParaRPr lang="en-US" sz="3200" dirty="0"/>
          </a:p>
          <a:p>
            <a:r>
              <a:rPr lang="en-US" sz="3200" dirty="0"/>
              <a:t>EXPIRING STATE PROVISIONS</a:t>
            </a:r>
          </a:p>
        </p:txBody>
      </p:sp>
    </p:spTree>
    <p:extLst>
      <p:ext uri="{BB962C8B-B14F-4D97-AF65-F5344CB8AC3E}">
        <p14:creationId xmlns:p14="http://schemas.microsoft.com/office/powerpoint/2010/main" val="130694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87EA8-15AF-A9EF-2416-4DCB5AA39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37" y="1123837"/>
            <a:ext cx="2694563" cy="4601183"/>
          </a:xfrm>
        </p:spPr>
        <p:txBody>
          <a:bodyPr/>
          <a:lstStyle/>
          <a:p>
            <a:r>
              <a:rPr lang="en-US" dirty="0"/>
              <a:t>CRITICISMS  OF Notice 2020-75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1F9DD-43AD-C15D-0C38-FEE02BC46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Entity-level workarounds subverts equitable treatment of business and non business taxpayers.</a:t>
            </a:r>
          </a:p>
          <a:p>
            <a:r>
              <a:rPr lang="en-US" dirty="0"/>
              <a:t>Added complexity</a:t>
            </a:r>
          </a:p>
          <a:p>
            <a:r>
              <a:rPr lang="en-US" dirty="0"/>
              <a:t>No additional IRS guidance </a:t>
            </a:r>
          </a:p>
          <a:p>
            <a:r>
              <a:rPr lang="en-US" dirty="0"/>
              <a:t>Unanswered questions </a:t>
            </a:r>
          </a:p>
          <a:p>
            <a:pPr lvl="1"/>
            <a:r>
              <a:rPr lang="en-US" dirty="0"/>
              <a:t>Different type of income (ordinary business income, capital gains and Section 1231 gains treated the same</a:t>
            </a:r>
          </a:p>
          <a:p>
            <a:pPr lvl="1"/>
            <a:r>
              <a:rPr lang="en-US" dirty="0"/>
              <a:t>Investment expense treatment</a:t>
            </a:r>
          </a:p>
          <a:p>
            <a:pPr lvl="1"/>
            <a:r>
              <a:rPr lang="en-US" dirty="0"/>
              <a:t>Distinction between Section 162 deductions and Section 212 deductions</a:t>
            </a:r>
          </a:p>
          <a:p>
            <a:pPr lvl="1"/>
            <a:r>
              <a:rPr lang="en-US" dirty="0"/>
              <a:t>The effect of Section 164(b)(6) where it does not reference passthrough entities. </a:t>
            </a:r>
          </a:p>
          <a:p>
            <a:pPr lvl="1"/>
            <a:r>
              <a:rPr lang="en-US" dirty="0"/>
              <a:t>Conflict with long standing principles of calculating Adjusted Gross Income</a:t>
            </a:r>
          </a:p>
        </p:txBody>
      </p:sp>
    </p:spTree>
    <p:extLst>
      <p:ext uri="{BB962C8B-B14F-4D97-AF65-F5344CB8AC3E}">
        <p14:creationId xmlns:p14="http://schemas.microsoft.com/office/powerpoint/2010/main" val="2739424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95F96-7FD5-0152-3684-958F724E7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749" y="1123837"/>
            <a:ext cx="2655652" cy="4601183"/>
          </a:xfrm>
        </p:spPr>
        <p:txBody>
          <a:bodyPr/>
          <a:lstStyle/>
          <a:p>
            <a:r>
              <a:rPr lang="en-US" dirty="0"/>
              <a:t>Moore v. U.S.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095E1-C555-2315-2795-6853A2CEB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Challenges Constitutionality of portions of TCJA</a:t>
            </a:r>
          </a:p>
          <a:p>
            <a:r>
              <a:rPr lang="en-US" sz="3200" dirty="0"/>
              <a:t>Issue is whether the 16</a:t>
            </a:r>
            <a:r>
              <a:rPr lang="en-US" sz="3200" baseline="30000" dirty="0"/>
              <a:t>th</a:t>
            </a:r>
            <a:r>
              <a:rPr lang="en-US" sz="3200" dirty="0"/>
              <a:t> Amendment authorizes Congress to tax unrealized gains without apportionment among the states</a:t>
            </a:r>
          </a:p>
          <a:p>
            <a:r>
              <a:rPr lang="en-US" sz="3200" dirty="0"/>
              <a:t>Effects reparation taxes including GILTI</a:t>
            </a:r>
          </a:p>
          <a:p>
            <a:r>
              <a:rPr lang="en-US" sz="3200" dirty="0"/>
              <a:t>Set for oral argument on December 5, 2023</a:t>
            </a:r>
          </a:p>
        </p:txBody>
      </p:sp>
    </p:spTree>
    <p:extLst>
      <p:ext uri="{BB962C8B-B14F-4D97-AF65-F5344CB8AC3E}">
        <p14:creationId xmlns:p14="http://schemas.microsoft.com/office/powerpoint/2010/main" val="1069987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A49D8-A7A3-32F4-6877-25233572C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293" y="1128407"/>
            <a:ext cx="2548647" cy="4601183"/>
          </a:xfrm>
        </p:spPr>
        <p:txBody>
          <a:bodyPr/>
          <a:lstStyle/>
          <a:p>
            <a:r>
              <a:rPr lang="en-US" dirty="0"/>
              <a:t>With these increases, my favorite fishing spot looks pretty good.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9102F7-FD31-F9F7-41EC-FE68FB75B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94961" y="757676"/>
            <a:ext cx="3677055" cy="5342647"/>
          </a:xfrm>
        </p:spPr>
      </p:pic>
    </p:spTree>
    <p:extLst>
      <p:ext uri="{BB962C8B-B14F-4D97-AF65-F5344CB8AC3E}">
        <p14:creationId xmlns:p14="http://schemas.microsoft.com/office/powerpoint/2010/main" val="816267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020CF-E906-3F0B-9ED5-8E99CDAFC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25" y="1123837"/>
            <a:ext cx="2558375" cy="4601183"/>
          </a:xfrm>
        </p:spPr>
        <p:txBody>
          <a:bodyPr/>
          <a:lstStyle/>
          <a:p>
            <a:r>
              <a:rPr lang="en-US" dirty="0"/>
              <a:t>AND so do my climbing spots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7F4E7E-C3E5-0C45-508D-809EFD3B1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7643" y="863600"/>
            <a:ext cx="5350212" cy="5121275"/>
          </a:xfrm>
        </p:spPr>
      </p:pic>
    </p:spTree>
    <p:extLst>
      <p:ext uri="{BB962C8B-B14F-4D97-AF65-F5344CB8AC3E}">
        <p14:creationId xmlns:p14="http://schemas.microsoft.com/office/powerpoint/2010/main" val="4261432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B1DF4-9517-2C8D-182C-9BC52490E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667" y="1123837"/>
            <a:ext cx="2402733" cy="4601183"/>
          </a:xfrm>
        </p:spPr>
        <p:txBody>
          <a:bodyPr/>
          <a:lstStyle/>
          <a:p>
            <a:r>
              <a:rPr lang="en-US" dirty="0"/>
              <a:t>Expiring</a:t>
            </a:r>
            <a:br>
              <a:rPr lang="en-US" dirty="0"/>
            </a:br>
            <a:r>
              <a:rPr lang="en-US" dirty="0"/>
              <a:t>TCJA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C7B51-EF22-3C77-EAF6-A89D4F415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State Tax Increases</a:t>
            </a:r>
          </a:p>
        </p:txBody>
      </p:sp>
    </p:spTree>
    <p:extLst>
      <p:ext uri="{BB962C8B-B14F-4D97-AF65-F5344CB8AC3E}">
        <p14:creationId xmlns:p14="http://schemas.microsoft.com/office/powerpoint/2010/main" val="3306898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562" y="1123837"/>
            <a:ext cx="2393004" cy="4601183"/>
          </a:xfrm>
        </p:spPr>
        <p:txBody>
          <a:bodyPr/>
          <a:lstStyle/>
          <a:p>
            <a:r>
              <a:rPr lang="en-US" dirty="0"/>
              <a:t>Tax Cuts and Jobs Act Expiration</a:t>
            </a:r>
            <a:br>
              <a:rPr lang="en-US" dirty="0"/>
            </a:br>
            <a:r>
              <a:rPr lang="en-US" dirty="0"/>
              <a:t>(2026)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Most provisions of the TCJA expire on December 31, 2025</a:t>
            </a:r>
          </a:p>
          <a:p>
            <a:r>
              <a:rPr lang="en-US" sz="3200" dirty="0"/>
              <a:t>Some being phased out earlier</a:t>
            </a:r>
          </a:p>
          <a:p>
            <a:r>
              <a:rPr lang="en-US" sz="3200" dirty="0"/>
              <a:t>Some effects in 2025 due to changes in withholding tables 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   	</a:t>
            </a:r>
            <a:r>
              <a:rPr lang="en-US" dirty="0"/>
              <a:t>Joint Committee on Taxation Report</a:t>
            </a:r>
          </a:p>
          <a:p>
            <a:pPr marL="0" indent="0">
              <a:buNone/>
            </a:pPr>
            <a:r>
              <a:rPr lang="en-US" dirty="0"/>
              <a:t>	Found at </a:t>
            </a:r>
            <a:r>
              <a:rPr lang="en-US" dirty="0" err="1"/>
              <a:t>www.jct.gov</a:t>
            </a:r>
            <a:r>
              <a:rPr lang="en-US" dirty="0"/>
              <a:t>   (JCX-1-18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71689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F99DA-E22C-4D4C-91BF-744A7AB4D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927" y="1123836"/>
            <a:ext cx="2947482" cy="4601183"/>
          </a:xfrm>
        </p:spPr>
        <p:txBody>
          <a:bodyPr/>
          <a:lstStyle/>
          <a:p>
            <a:r>
              <a:rPr lang="en-US" dirty="0"/>
              <a:t>Standard Deduction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35972-C414-1DEB-0BC1-6E903C48B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/>
          </a:p>
          <a:p>
            <a:r>
              <a:rPr lang="en-US" sz="2800" dirty="0"/>
              <a:t>Married Filing Jointly:</a:t>
            </a:r>
          </a:p>
          <a:p>
            <a:pPr lvl="1"/>
            <a:r>
              <a:rPr lang="en-US" sz="2800" dirty="0"/>
              <a:t>Presently for 2025: $30,400 </a:t>
            </a:r>
          </a:p>
          <a:p>
            <a:pPr lvl="1"/>
            <a:r>
              <a:rPr lang="en-US" sz="2800" dirty="0"/>
              <a:t>Changes to $16,400</a:t>
            </a:r>
          </a:p>
          <a:p>
            <a:r>
              <a:rPr lang="en-US" sz="2800" dirty="0"/>
              <a:t>Head of Household:</a:t>
            </a:r>
          </a:p>
          <a:p>
            <a:pPr lvl="1"/>
            <a:r>
              <a:rPr lang="en-US" sz="2800" dirty="0"/>
              <a:t>Presently for 2025: $22,800</a:t>
            </a:r>
          </a:p>
          <a:p>
            <a:pPr lvl="1"/>
            <a:r>
              <a:rPr lang="en-US" sz="2800" dirty="0"/>
              <a:t>Changes to $12,100</a:t>
            </a:r>
          </a:p>
          <a:p>
            <a:r>
              <a:rPr lang="en-US" sz="2800" dirty="0"/>
              <a:t>Single:</a:t>
            </a:r>
          </a:p>
          <a:p>
            <a:pPr lvl="1"/>
            <a:r>
              <a:rPr lang="en-US" sz="2800" dirty="0"/>
              <a:t>Presently for 2025: $15,200</a:t>
            </a:r>
          </a:p>
          <a:p>
            <a:pPr lvl="1"/>
            <a:r>
              <a:rPr lang="en-US" sz="2800" dirty="0"/>
              <a:t>Changes to $8,200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0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FAAC0-8009-1940-616F-D1D505CD4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667" y="1123837"/>
            <a:ext cx="2402733" cy="4601183"/>
          </a:xfrm>
        </p:spPr>
        <p:txBody>
          <a:bodyPr/>
          <a:lstStyle/>
          <a:p>
            <a:r>
              <a:rPr lang="en-US" dirty="0"/>
              <a:t>Itemized Deductions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A5A30-292B-74E1-AADB-28022C20E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TCJA capped SALT deductions @$10,000</a:t>
            </a:r>
          </a:p>
          <a:p>
            <a:r>
              <a:rPr lang="en-US" sz="3200" dirty="0"/>
              <a:t>TCJA no deduction on home equity debt</a:t>
            </a:r>
          </a:p>
          <a:p>
            <a:r>
              <a:rPr lang="en-US" sz="3200" dirty="0"/>
              <a:t>TCJA limitation on misc. itemized deductions</a:t>
            </a:r>
          </a:p>
          <a:p>
            <a:r>
              <a:rPr lang="en-US" sz="3200" dirty="0"/>
              <a:t>TCJA no non-disaster casualty losses</a:t>
            </a:r>
          </a:p>
          <a:p>
            <a:r>
              <a:rPr lang="en-US" sz="3200" dirty="0"/>
              <a:t>TCJA no PEASE limitation on itemized deductions (phase out)</a:t>
            </a:r>
          </a:p>
          <a:p>
            <a:r>
              <a:rPr lang="en-US" sz="3200" dirty="0"/>
              <a:t>TCJA increased limitation on contributions to charities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00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FA39A-EC7B-29B4-2D11-18E55B137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1" y="1123837"/>
            <a:ext cx="2192869" cy="4601183"/>
          </a:xfrm>
        </p:spPr>
        <p:txBody>
          <a:bodyPr/>
          <a:lstStyle/>
          <a:p>
            <a:r>
              <a:rPr lang="en-US" dirty="0"/>
              <a:t>Personal Exemption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2DC6C-BFFD-F6B2-33E6-23F45F76C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TCJA Repealed Personal Exemption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Reinstated personal exemption of $5,200</a:t>
            </a:r>
          </a:p>
        </p:txBody>
      </p:sp>
    </p:spTree>
    <p:extLst>
      <p:ext uri="{BB962C8B-B14F-4D97-AF65-F5344CB8AC3E}">
        <p14:creationId xmlns:p14="http://schemas.microsoft.com/office/powerpoint/2010/main" val="4049641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3C463-7359-3E88-24D2-9A927FE51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69" y="1123837"/>
            <a:ext cx="2577831" cy="4601183"/>
          </a:xfrm>
        </p:spPr>
        <p:txBody>
          <a:bodyPr/>
          <a:lstStyle/>
          <a:p>
            <a:r>
              <a:rPr lang="en-US" dirty="0"/>
              <a:t>Child Tax Credit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A2E471-D18E-67D4-00C3-611E97CBC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30653" y="3476345"/>
            <a:ext cx="2394028" cy="295471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80A22E-473F-075E-8456-5B15ECC0E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653" y="663388"/>
            <a:ext cx="2394028" cy="29834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EC2066-0A71-378F-D96B-4D59C5B784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910" y="3400310"/>
            <a:ext cx="3214497" cy="30307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71FC2D-A4BE-1CAF-3CC8-534F87BCF5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0910" y="616044"/>
            <a:ext cx="3214497" cy="278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61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88D4-F31A-5AE7-63FC-2FB09255C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115" y="1123837"/>
            <a:ext cx="2597286" cy="4601183"/>
          </a:xfrm>
        </p:spPr>
        <p:txBody>
          <a:bodyPr/>
          <a:lstStyle/>
          <a:p>
            <a:r>
              <a:rPr lang="en-US" dirty="0"/>
              <a:t>Child Tax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EED2A-2396-DEA2-A91E-BC152DE71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800" dirty="0"/>
              <a:t>Presently:</a:t>
            </a:r>
          </a:p>
          <a:p>
            <a:pPr lvl="1"/>
            <a:r>
              <a:rPr lang="en-US" sz="2800" dirty="0"/>
              <a:t>$2,000 per qualifying child</a:t>
            </a:r>
          </a:p>
          <a:p>
            <a:pPr lvl="1"/>
            <a:r>
              <a:rPr lang="en-US" sz="2800" dirty="0"/>
              <a:t>$ 500 for other dependents</a:t>
            </a:r>
          </a:p>
          <a:p>
            <a:pPr lvl="1"/>
            <a:r>
              <a:rPr lang="en-US" sz="2800" dirty="0"/>
              <a:t>Phaseout threshold $400,000 (MFJ)</a:t>
            </a:r>
          </a:p>
          <a:p>
            <a:pPr lvl="1"/>
            <a:r>
              <a:rPr lang="en-US" sz="2800" dirty="0"/>
              <a:t>Phaseout threshold $200,000 (Single &amp; </a:t>
            </a:r>
            <a:r>
              <a:rPr lang="en-US" sz="2800" dirty="0" err="1"/>
              <a:t>HoH</a:t>
            </a:r>
            <a:r>
              <a:rPr lang="en-US" sz="2800" dirty="0"/>
              <a:t>)</a:t>
            </a:r>
          </a:p>
          <a:p>
            <a:r>
              <a:rPr lang="en-US" sz="2800" dirty="0"/>
              <a:t>Changes to:</a:t>
            </a:r>
          </a:p>
          <a:p>
            <a:pPr lvl="1"/>
            <a:r>
              <a:rPr lang="en-US" sz="2800" dirty="0"/>
              <a:t>$1,000 per qualifying child</a:t>
            </a:r>
          </a:p>
          <a:p>
            <a:pPr lvl="1"/>
            <a:r>
              <a:rPr lang="en-US" sz="2800" dirty="0"/>
              <a:t>0 for other dependents</a:t>
            </a:r>
          </a:p>
          <a:p>
            <a:pPr lvl="1"/>
            <a:r>
              <a:rPr lang="en-US" sz="2800" dirty="0"/>
              <a:t>Phaseout threshold $110,000 (MFJ)</a:t>
            </a:r>
          </a:p>
          <a:p>
            <a:pPr lvl="1"/>
            <a:r>
              <a:rPr lang="en-US" sz="2800" dirty="0"/>
              <a:t>Phaseout threshold  $75,000 (Single &amp; </a:t>
            </a:r>
            <a:r>
              <a:rPr lang="en-US" sz="2800" dirty="0" err="1"/>
              <a:t>HoH</a:t>
            </a:r>
            <a:r>
              <a:rPr lang="en-US" sz="2800" dirty="0"/>
              <a:t>)</a:t>
            </a:r>
          </a:p>
          <a:p>
            <a:pPr lvl="1"/>
            <a:endParaRPr lang="en-US" sz="2800" dirty="0"/>
          </a:p>
          <a:p>
            <a:pPr marL="5029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397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873C6-1DC3-5670-3E3D-FC73580D0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71" y="1123837"/>
            <a:ext cx="2752929" cy="4601183"/>
          </a:xfrm>
        </p:spPr>
        <p:txBody>
          <a:bodyPr/>
          <a:lstStyle/>
          <a:p>
            <a:r>
              <a:rPr lang="en-US" dirty="0"/>
              <a:t>Individual Tax Brackets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62B0F-EDE3-962F-0D28-C49D9C72C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3200" dirty="0"/>
          </a:p>
          <a:p>
            <a:endParaRPr lang="en-US" sz="3200" dirty="0"/>
          </a:p>
          <a:p>
            <a:r>
              <a:rPr lang="en-US" sz="3600" dirty="0"/>
              <a:t>Under TCJA:</a:t>
            </a:r>
          </a:p>
          <a:p>
            <a:pPr lvl="1"/>
            <a:r>
              <a:rPr lang="en-US" sz="3600" dirty="0"/>
              <a:t>10%, 12%, 22%, 24%, 32%, 35%, &amp; 37%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After Expiration:</a:t>
            </a:r>
          </a:p>
          <a:p>
            <a:pPr lvl="1"/>
            <a:r>
              <a:rPr lang="en-US" sz="3600" dirty="0"/>
              <a:t>10%, 15%, 25%, 28%, 33%, 35%, &amp; 39.6%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182842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EEBF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0C91291-B93E-4FC4-90CF-5BA502980ECE}" vid="{E508DBC4-2F9A-4E90-ACB3-57AD9C57D3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Theme</Template>
  <TotalTime>5479</TotalTime>
  <Words>728</Words>
  <Application>Microsoft Macintosh PowerPoint</Application>
  <PresentationFormat>Widescreen</PresentationFormat>
  <Paragraphs>118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Calibri Light</vt:lpstr>
      <vt:lpstr>Wingdings 2</vt:lpstr>
      <vt:lpstr>Frame</vt:lpstr>
      <vt:lpstr>UTAH TAXPAYERS ASSOCIATION LEGISLATIVE OUTLOOK</vt:lpstr>
      <vt:lpstr>Expiring TCJA</vt:lpstr>
      <vt:lpstr>Tax Cuts and Jobs Act Expiration (2026)</vt:lpstr>
      <vt:lpstr>Standard Deduction</vt:lpstr>
      <vt:lpstr>Itemized Deductions</vt:lpstr>
      <vt:lpstr>Personal Exemption</vt:lpstr>
      <vt:lpstr>Child Tax Credit</vt:lpstr>
      <vt:lpstr>Child Tax Credit</vt:lpstr>
      <vt:lpstr>Individual Tax Brackets</vt:lpstr>
      <vt:lpstr>AMT</vt:lpstr>
      <vt:lpstr>Qualified Business Income Deduction</vt:lpstr>
      <vt:lpstr>Estimated State Revenue Impact</vt:lpstr>
      <vt:lpstr>SALT LIMITATION UPDATE</vt:lpstr>
      <vt:lpstr>SALT limitation workaround  REVIEW</vt:lpstr>
      <vt:lpstr>SALT LIMITATION WORK AROUND ISSUES</vt:lpstr>
      <vt:lpstr>CRITICISMS  OF Notice 2020-75</vt:lpstr>
      <vt:lpstr>Moore v. U.S.</vt:lpstr>
      <vt:lpstr>With these increases, my favorite fishing spot looks pretty good.</vt:lpstr>
      <vt:lpstr>AND so do my climbing spots</vt:lpstr>
    </vt:vector>
  </TitlesOfParts>
  <Company>State of Utah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Urosevic</dc:creator>
  <cp:lastModifiedBy>John Valentine</cp:lastModifiedBy>
  <cp:revision>75</cp:revision>
  <cp:lastPrinted>2020-04-20T18:39:50Z</cp:lastPrinted>
  <dcterms:created xsi:type="dcterms:W3CDTF">2022-10-06T15:51:58Z</dcterms:created>
  <dcterms:modified xsi:type="dcterms:W3CDTF">2024-01-02T17:53:21Z</dcterms:modified>
</cp:coreProperties>
</file>