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37034" y="6773174"/>
            <a:ext cx="2722266" cy="2485126"/>
          </a:xfrm>
          <a:custGeom>
            <a:avLst/>
            <a:gdLst/>
            <a:ahLst/>
            <a:cxnLst/>
            <a:rect r="r" b="b" t="t" l="l"/>
            <a:pathLst>
              <a:path h="2485126" w="2722266">
                <a:moveTo>
                  <a:pt x="0" y="0"/>
                </a:moveTo>
                <a:lnTo>
                  <a:pt x="2722266" y="0"/>
                </a:lnTo>
                <a:lnTo>
                  <a:pt x="2722266" y="2485126"/>
                </a:lnTo>
                <a:lnTo>
                  <a:pt x="0" y="248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34347" y="3921125"/>
            <a:ext cx="9819306" cy="2444750"/>
            <a:chOff x="0" y="0"/>
            <a:chExt cx="13092408" cy="32596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143125"/>
              <a:ext cx="13092408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4D4D4E"/>
                  </a:solidFill>
                  <a:latin typeface="Glacial Indifference"/>
                </a:rPr>
                <a:t>Congressman Blake Moore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13092408" cy="2297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4D4D4E"/>
                  </a:solidFill>
                  <a:latin typeface="League Spartan"/>
                </a:rPr>
                <a:t>2024 Priorities of the Ways and Means Committee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80567" y="1957237"/>
            <a:ext cx="12726866" cy="7115475"/>
          </a:xfrm>
          <a:custGeom>
            <a:avLst/>
            <a:gdLst/>
            <a:ahLst/>
            <a:cxnLst/>
            <a:rect r="r" b="b" t="t" l="l"/>
            <a:pathLst>
              <a:path h="7115475" w="12726866">
                <a:moveTo>
                  <a:pt x="0" y="0"/>
                </a:moveTo>
                <a:lnTo>
                  <a:pt x="12726866" y="0"/>
                </a:lnTo>
                <a:lnTo>
                  <a:pt x="12726866" y="7115476"/>
                </a:lnTo>
                <a:lnTo>
                  <a:pt x="0" y="711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1180" y="9210675"/>
            <a:ext cx="1736564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4D4D4E"/>
                </a:solidFill>
                <a:latin typeface="Glacial Indifference"/>
              </a:rPr>
              <a:t>Source: OMB Historical Tables and June 2023 CBO baseline (adjusted for current-policy tax and spending extensions).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180" y="200025"/>
            <a:ext cx="17365640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4D4D4E"/>
                </a:solidFill>
                <a:latin typeface="League Spartan"/>
              </a:rPr>
              <a:t>Social Security, Health Entitlements, and Interest Costs Drive 86% of the 2033 Spending Hike Over 2008 Level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1180" y="9716770"/>
            <a:ext cx="340012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D4D4E"/>
                </a:solidFill>
                <a:latin typeface="Glacial Indifference"/>
              </a:rPr>
              <a:t>Brian Riedl, Manhattan Institute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80567" y="1957237"/>
            <a:ext cx="12726866" cy="7115475"/>
          </a:xfrm>
          <a:custGeom>
            <a:avLst/>
            <a:gdLst/>
            <a:ahLst/>
            <a:cxnLst/>
            <a:rect r="r" b="b" t="t" l="l"/>
            <a:pathLst>
              <a:path h="7115475" w="12726866">
                <a:moveTo>
                  <a:pt x="0" y="0"/>
                </a:moveTo>
                <a:lnTo>
                  <a:pt x="12726866" y="0"/>
                </a:lnTo>
                <a:lnTo>
                  <a:pt x="12726866" y="7115476"/>
                </a:lnTo>
                <a:lnTo>
                  <a:pt x="0" y="711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00" t="0" r="-660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1180" y="8820150"/>
            <a:ext cx="1736564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4D4D4E"/>
                </a:solidFill>
                <a:latin typeface="Glacial Indifference"/>
              </a:rPr>
              <a:t>Post-2033 figures are extrapolated.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4D4D4E"/>
                </a:solidFill>
                <a:latin typeface="Glacial Indifference"/>
              </a:rPr>
              <a:t>Source: May 2023 CBO baseline supplemental trust fund tables.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180" y="200025"/>
            <a:ext cx="17365640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4D4D4E"/>
                </a:solidFill>
                <a:latin typeface="League Spartan"/>
              </a:rPr>
              <a:t>Medicare Part A and Social Security Trust Funds Face Bankruptcy in Approximately a Decade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1180" y="9716770"/>
            <a:ext cx="340012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D4D4E"/>
                </a:solidFill>
                <a:latin typeface="Glacial Indifference"/>
              </a:rPr>
              <a:t>Brian Riedl, Manhattan Institute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78638" y="2690514"/>
            <a:ext cx="10435709" cy="5834510"/>
          </a:xfrm>
          <a:custGeom>
            <a:avLst/>
            <a:gdLst/>
            <a:ahLst/>
            <a:cxnLst/>
            <a:rect r="r" b="b" t="t" l="l"/>
            <a:pathLst>
              <a:path h="5834510" w="10435709">
                <a:moveTo>
                  <a:pt x="0" y="0"/>
                </a:moveTo>
                <a:lnTo>
                  <a:pt x="10435709" y="0"/>
                </a:lnTo>
                <a:lnTo>
                  <a:pt x="10435709" y="5834510"/>
                </a:lnTo>
                <a:lnTo>
                  <a:pt x="0" y="583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90" t="0" r="-679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1180" y="8729419"/>
            <a:ext cx="17365640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4D4D4E"/>
                </a:solidFill>
                <a:latin typeface="Glacial Indifference"/>
              </a:rPr>
              <a:t>Note: Social Security &amp; Medicare deficits are the benefits that must be paid from general revenues because payroll taxes, premiums, and other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4D4D4E"/>
                </a:solidFill>
                <a:latin typeface="Glacial Indifference"/>
              </a:rPr>
              <a:t>non-interest trust fund revenues are insufficient. CBO assumes full benefits will continue even after trust fund insolvency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180" y="258612"/>
            <a:ext cx="17365640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4D4D4E"/>
                </a:solidFill>
                <a:latin typeface="League Spartan"/>
              </a:rPr>
              <a:t>What Is Causing $119 Trillion 2023–2053 Budget Deficit?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D4D4E"/>
                </a:solidFill>
                <a:latin typeface="League Spartan"/>
              </a:rPr>
              <a:t>Social Security &amp; Medicare: $116 Trillion Deficit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D4D4E"/>
                </a:solidFill>
                <a:latin typeface="League Spartan"/>
              </a:rPr>
              <a:t>The Rest of the Budget: $3 Trillion Deficit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1180" y="9716770"/>
            <a:ext cx="340012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D4D4E"/>
                </a:solidFill>
                <a:latin typeface="Glacial Indifference"/>
              </a:rPr>
              <a:t>Brian Riedl, Manhattan Institute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180" y="9389782"/>
            <a:ext cx="1104736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4D4D4E"/>
                </a:solidFill>
                <a:latin typeface="Glacial Indifference"/>
              </a:rPr>
              <a:t>Source: Caluculations from CBO 2023 Long-Term Budget Outlook. To inflation adjust, trim amounts by one-thirrd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DAF5DdF0i78</dc:identifier>
  <dcterms:modified xsi:type="dcterms:W3CDTF">2011-08-01T06:04:30Z</dcterms:modified>
  <cp:revision>1</cp:revision>
  <dc:title>2024 LOC Congressman Moore</dc:title>
</cp:coreProperties>
</file>