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0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6327"/>
  </p:normalViewPr>
  <p:slideViewPr>
    <p:cSldViewPr snapToGrid="0" snapToObjects="1">
      <p:cViewPr varScale="1">
        <p:scale>
          <a:sx n="114" d="100"/>
          <a:sy n="114" d="100"/>
        </p:scale>
        <p:origin x="472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5/9/22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4641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5/9/22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88769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5/9/22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01617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5/9/22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87639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5/9/22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3157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5/9/22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10556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5/9/22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47868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5/9/22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06855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5/9/22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41772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5/9/22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68681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5/9/22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1577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5/9/22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8562724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lickr.com/photos/68751915@N05/6757849129/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reativecommons.org/licenses/by-sa/3.0/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5EC7AA7E-81E8-4755-AC3D-2CE40312D0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D188C2F-B457-4F86-B4B4-79703666D7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81191" y="457201"/>
            <a:ext cx="1106164" cy="585973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3B956FD-3E35-4658-9C8B-3A48FD2DB4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784419" y="457200"/>
            <a:ext cx="9961047" cy="3678072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94595BC-1B6A-7FD6-E1CC-2F45B18E20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65278" y="668740"/>
            <a:ext cx="7574507" cy="3330055"/>
          </a:xfrm>
        </p:spPr>
        <p:txBody>
          <a:bodyPr anchor="t">
            <a:normAutofit/>
          </a:bodyPr>
          <a:lstStyle/>
          <a:p>
            <a:r>
              <a:rPr lang="en-US" sz="4000" dirty="0">
                <a:solidFill>
                  <a:srgbClr val="FFFFFF"/>
                </a:solidFill>
              </a:rPr>
              <a:t>Controlling Spending</a:t>
            </a:r>
            <a:br>
              <a:rPr lang="en-US" sz="4000" dirty="0">
                <a:solidFill>
                  <a:srgbClr val="FFFFFF"/>
                </a:solidFill>
              </a:rPr>
            </a:br>
            <a:r>
              <a:rPr lang="en-US" sz="4000" dirty="0">
                <a:solidFill>
                  <a:srgbClr val="FFFFFF"/>
                </a:solidFill>
              </a:rPr>
              <a:t>in a</a:t>
            </a:r>
            <a:br>
              <a:rPr lang="en-US" sz="4000" dirty="0">
                <a:solidFill>
                  <a:srgbClr val="FFFFFF"/>
                </a:solidFill>
              </a:rPr>
            </a:br>
            <a:r>
              <a:rPr lang="en-US" sz="4000" dirty="0">
                <a:solidFill>
                  <a:srgbClr val="FFFFFF"/>
                </a:solidFill>
              </a:rPr>
              <a:t>High Revenue Year*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1BC678D-D15E-4FC5-8CBF-5308E841AF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784352" y="4244454"/>
            <a:ext cx="9961115" cy="2072481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C73F3C2-533E-07CB-B005-467D9326D0F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65278" y="4462818"/>
            <a:ext cx="7574507" cy="1640983"/>
          </a:xfrm>
        </p:spPr>
        <p:txBody>
          <a:bodyPr anchor="t">
            <a:normAutofit/>
          </a:bodyPr>
          <a:lstStyle/>
          <a:p>
            <a:r>
              <a:rPr lang="en-US" sz="3600" dirty="0">
                <a:solidFill>
                  <a:schemeClr val="accent4">
                    <a:lumMod val="50000"/>
                  </a:schemeClr>
                </a:solidFill>
              </a:rPr>
              <a:t>(*and in every other year)</a:t>
            </a:r>
          </a:p>
          <a:p>
            <a:endParaRPr lang="en-US" sz="1800" dirty="0">
              <a:solidFill>
                <a:schemeClr val="accent4">
                  <a:lumMod val="50000"/>
                </a:schemeClr>
              </a:solidFill>
            </a:endParaRPr>
          </a:p>
          <a:p>
            <a:r>
              <a:rPr lang="en-US" sz="1800" dirty="0">
                <a:solidFill>
                  <a:schemeClr val="accent4">
                    <a:lumMod val="50000"/>
                  </a:schemeClr>
                </a:solidFill>
              </a:rPr>
              <a:t>Rep. Jefferson Moss, Utah Taxes Now, May 2022</a:t>
            </a:r>
          </a:p>
        </p:txBody>
      </p:sp>
    </p:spTree>
    <p:extLst>
      <p:ext uri="{BB962C8B-B14F-4D97-AF65-F5344CB8AC3E}">
        <p14:creationId xmlns:p14="http://schemas.microsoft.com/office/powerpoint/2010/main" val="4061225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7834585-F49B-43A2-9226-38EBB9CE63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354B838-CE1D-B90B-B709-98FFA928818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56346" y="1097109"/>
            <a:ext cx="5439267" cy="4576358"/>
          </a:xfrm>
        </p:spPr>
        <p:txBody>
          <a:bodyPr anchor="ctr">
            <a:normAutofit/>
          </a:bodyPr>
          <a:lstStyle/>
          <a:p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Questions?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5549486-A8CA-4D47-92EC-B95E900CAE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81191" y="457201"/>
            <a:ext cx="1106164" cy="585973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94003D5-55DD-4968-8D94-E9705D54AE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19869" y="453642"/>
            <a:ext cx="3625597" cy="5863293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71D5744-8D1F-101B-B918-D72065FA9A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94799" y="1097109"/>
            <a:ext cx="3072530" cy="4576358"/>
          </a:xfrm>
        </p:spPr>
        <p:txBody>
          <a:bodyPr anchor="ctr">
            <a:normAutofit/>
          </a:bodyPr>
          <a:lstStyle/>
          <a:p>
            <a:r>
              <a:rPr lang="en-US" sz="2800" dirty="0">
                <a:solidFill>
                  <a:srgbClr val="FFFFFF"/>
                </a:solidFill>
              </a:rPr>
              <a:t>Utah</a:t>
            </a:r>
          </a:p>
          <a:p>
            <a:r>
              <a:rPr lang="en-US" sz="2800" dirty="0">
                <a:solidFill>
                  <a:srgbClr val="FFFFFF"/>
                </a:solidFill>
              </a:rPr>
              <a:t>Taxes</a:t>
            </a:r>
          </a:p>
          <a:p>
            <a:r>
              <a:rPr lang="en-US" sz="2800" dirty="0">
                <a:solidFill>
                  <a:srgbClr val="FFFFFF"/>
                </a:solidFill>
              </a:rPr>
              <a:t>Now</a:t>
            </a:r>
          </a:p>
        </p:txBody>
      </p:sp>
    </p:spTree>
    <p:extLst>
      <p:ext uri="{BB962C8B-B14F-4D97-AF65-F5344CB8AC3E}">
        <p14:creationId xmlns:p14="http://schemas.microsoft.com/office/powerpoint/2010/main" val="21897370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51B357-7BF9-E82E-E992-D4A5700587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Policy and Procedure Changes to Control Spending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A9804F-21BE-A5E8-44BA-1051ED8049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Scrub the Base</a:t>
            </a:r>
          </a:p>
          <a:p>
            <a:r>
              <a:rPr lang="en-US" sz="3200" dirty="0"/>
              <a:t>Shine Some Light</a:t>
            </a:r>
          </a:p>
          <a:p>
            <a:r>
              <a:rPr lang="en-US" sz="3200" dirty="0"/>
              <a:t>Improve Process</a:t>
            </a:r>
          </a:p>
          <a:p>
            <a:r>
              <a:rPr lang="en-US" sz="3200" dirty="0"/>
              <a:t>Restore Contingencies</a:t>
            </a:r>
          </a:p>
          <a:p>
            <a:r>
              <a:rPr lang="en-US" sz="3200" dirty="0"/>
              <a:t>Cut Taxes</a:t>
            </a:r>
          </a:p>
        </p:txBody>
      </p:sp>
      <p:pic>
        <p:nvPicPr>
          <p:cNvPr id="5" name="Picture 4" descr="A picture containing text&#10;&#10;Description automatically generated">
            <a:extLst>
              <a:ext uri="{FF2B5EF4-FFF2-40B4-BE49-F238E27FC236}">
                <a16:creationId xmlns:a16="http://schemas.microsoft.com/office/drawing/2014/main" id="{1148DF02-9EE5-F4F8-C45F-7758A674808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6659368" y="2180496"/>
            <a:ext cx="4951439" cy="3713580"/>
          </a:xfrm>
          <a:prstGeom prst="rect">
            <a:avLst/>
          </a:prstGeom>
          <a:ln>
            <a:solidFill>
              <a:schemeClr val="accent4"/>
            </a:solidFill>
          </a:ln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C11FE34-8744-07E9-18DF-14BF7C9C8154}"/>
              </a:ext>
            </a:extLst>
          </p:cNvPr>
          <p:cNvSpPr txBox="1"/>
          <p:nvPr/>
        </p:nvSpPr>
        <p:spPr>
          <a:xfrm>
            <a:off x="6660292" y="5635354"/>
            <a:ext cx="4878085" cy="230832"/>
          </a:xfrm>
          <a:prstGeom prst="rect">
            <a:avLst/>
          </a:prstGeom>
          <a:noFill/>
          <a:ln>
            <a:solidFill>
              <a:schemeClr val="accent4"/>
            </a:solidFill>
          </a:ln>
        </p:spPr>
        <p:txBody>
          <a:bodyPr wrap="square" rtlCol="0">
            <a:spAutoFit/>
          </a:bodyPr>
          <a:lstStyle/>
          <a:p>
            <a:r>
              <a:rPr lang="en-US" sz="900">
                <a:hlinkClick r:id="rId3" tooltip="https://www.flickr.com/photos/68751915@N05/6757849129/"/>
              </a:rPr>
              <a:t>This Photo</a:t>
            </a:r>
            <a:r>
              <a:rPr lang="en-US" sz="900"/>
              <a:t> by Unknown Author is licensed under </a:t>
            </a:r>
            <a:r>
              <a:rPr lang="en-US" sz="900">
                <a:hlinkClick r:id="rId4" tooltip="https://creativecommons.org/licenses/by-sa/3.0/"/>
              </a:rPr>
              <a:t>CC BY-SA</a:t>
            </a:r>
            <a:endParaRPr lang="en-US" sz="900"/>
          </a:p>
        </p:txBody>
      </p:sp>
    </p:spTree>
    <p:extLst>
      <p:ext uri="{BB962C8B-B14F-4D97-AF65-F5344CB8AC3E}">
        <p14:creationId xmlns:p14="http://schemas.microsoft.com/office/powerpoint/2010/main" val="3499582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048FF99-991C-F986-DFBA-9FF6261062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Scrub the Base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79113FB6-7319-4439-8742-CCF45260E8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solidFill>
            <a:schemeClr val="accent2"/>
          </a:solidFill>
        </p:spPr>
        <p:txBody>
          <a:bodyPr/>
          <a:lstStyle/>
          <a:p>
            <a:pPr>
              <a:buClr>
                <a:schemeClr val="accent4"/>
              </a:buClr>
            </a:pPr>
            <a:r>
              <a:rPr lang="en-US" dirty="0">
                <a:solidFill>
                  <a:schemeClr val="bg2"/>
                </a:solidFill>
              </a:rPr>
              <a:t>Don’t take the base for granted!</a:t>
            </a:r>
          </a:p>
          <a:p>
            <a:pPr>
              <a:buClr>
                <a:schemeClr val="accent4"/>
              </a:buClr>
            </a:pPr>
            <a:r>
              <a:rPr lang="en-US" dirty="0">
                <a:solidFill>
                  <a:schemeClr val="bg2"/>
                </a:solidFill>
              </a:rPr>
              <a:t>Scrutinize entire budget every five years</a:t>
            </a:r>
          </a:p>
          <a:p>
            <a:pPr>
              <a:buClr>
                <a:schemeClr val="accent4"/>
              </a:buClr>
            </a:pPr>
            <a:r>
              <a:rPr lang="en-US" dirty="0">
                <a:solidFill>
                  <a:schemeClr val="bg2"/>
                </a:solidFill>
              </a:rPr>
              <a:t>Better utilize Interim meetings</a:t>
            </a:r>
          </a:p>
          <a:p>
            <a:pPr>
              <a:buClr>
                <a:schemeClr val="accent4"/>
              </a:buClr>
            </a:pPr>
            <a:r>
              <a:rPr lang="en-US" dirty="0">
                <a:solidFill>
                  <a:schemeClr val="bg2"/>
                </a:solidFill>
              </a:rPr>
              <a:t>Start from zero</a:t>
            </a:r>
          </a:p>
        </p:txBody>
      </p:sp>
      <p:pic>
        <p:nvPicPr>
          <p:cNvPr id="8" name="Content Placeholder 7" descr="Table&#10;&#10;Description automatically generated">
            <a:extLst>
              <a:ext uri="{FF2B5EF4-FFF2-40B4-BE49-F238E27FC236}">
                <a16:creationId xmlns:a16="http://schemas.microsoft.com/office/drawing/2014/main" id="{F4078EAE-3547-83C1-3D99-AF5680AE85B2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481528" y="2227263"/>
            <a:ext cx="4835993" cy="3633787"/>
          </a:xfrm>
          <a:ln w="38100">
            <a:solidFill>
              <a:schemeClr val="accent4"/>
            </a:solidFill>
          </a:ln>
        </p:spPr>
      </p:pic>
    </p:spTree>
    <p:extLst>
      <p:ext uri="{BB962C8B-B14F-4D97-AF65-F5344CB8AC3E}">
        <p14:creationId xmlns:p14="http://schemas.microsoft.com/office/powerpoint/2010/main" val="40638191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D91DBD-B8EC-8B12-4DB9-56214CEC89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Shed some light on Spending</a:t>
            </a:r>
          </a:p>
        </p:txBody>
      </p:sp>
      <p:pic>
        <p:nvPicPr>
          <p:cNvPr id="8" name="Content Placeholder 7" descr="Table&#10;&#10;Description automatically generated">
            <a:extLst>
              <a:ext uri="{FF2B5EF4-FFF2-40B4-BE49-F238E27FC236}">
                <a16:creationId xmlns:a16="http://schemas.microsoft.com/office/drawing/2014/main" id="{67984042-042C-4D5B-E93C-3A79D79A9566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106078" y="2304022"/>
            <a:ext cx="4232041" cy="3557028"/>
          </a:xfrm>
          <a:ln w="38100">
            <a:solidFill>
              <a:schemeClr val="accent2"/>
            </a:solidFill>
          </a:ln>
        </p:spPr>
      </p:pic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CE99326-4FE1-E3F9-E27F-0E234F8FFC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solidFill>
            <a:schemeClr val="accent4"/>
          </a:solidFill>
        </p:spPr>
        <p:txBody>
          <a:bodyPr/>
          <a:lstStyle/>
          <a:p>
            <a:r>
              <a:rPr lang="en-US" dirty="0">
                <a:solidFill>
                  <a:schemeClr val="bg2"/>
                </a:solidFill>
              </a:rPr>
              <a:t>Require outcome information for every RFA</a:t>
            </a:r>
          </a:p>
          <a:p>
            <a:r>
              <a:rPr lang="en-US" dirty="0">
                <a:solidFill>
                  <a:schemeClr val="bg2"/>
                </a:solidFill>
              </a:rPr>
              <a:t>Require statewide public purpose for every RFA</a:t>
            </a:r>
          </a:p>
          <a:p>
            <a:r>
              <a:rPr lang="en-US" dirty="0">
                <a:solidFill>
                  <a:schemeClr val="bg2"/>
                </a:solidFill>
              </a:rPr>
              <a:t>Limit requests for appropriation (RFAs) to named legislative sponsors</a:t>
            </a:r>
          </a:p>
          <a:p>
            <a:r>
              <a:rPr lang="en-US" dirty="0">
                <a:solidFill>
                  <a:schemeClr val="bg2"/>
                </a:solidFill>
              </a:rPr>
              <a:t>Publish RFAs by sponsor on legislative web site</a:t>
            </a:r>
          </a:p>
        </p:txBody>
      </p:sp>
    </p:spTree>
    <p:extLst>
      <p:ext uri="{BB962C8B-B14F-4D97-AF65-F5344CB8AC3E}">
        <p14:creationId xmlns:p14="http://schemas.microsoft.com/office/powerpoint/2010/main" val="14260832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02170FE3-F096-ECDA-10AA-959AAF7C4E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RFA’s on the Web</a:t>
            </a:r>
          </a:p>
        </p:txBody>
      </p:sp>
      <p:pic>
        <p:nvPicPr>
          <p:cNvPr id="12" name="Content Placeholder 11" descr="Graphical user interface, application, Teams&#10;&#10;Description automatically generated">
            <a:extLst>
              <a:ext uri="{FF2B5EF4-FFF2-40B4-BE49-F238E27FC236}">
                <a16:creationId xmlns:a16="http://schemas.microsoft.com/office/drawing/2014/main" id="{5E0CF88B-2058-7529-00E9-463E5DDF0B3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10498" y="1989438"/>
            <a:ext cx="8771003" cy="4166406"/>
          </a:xfrm>
        </p:spPr>
      </p:pic>
    </p:spTree>
    <p:extLst>
      <p:ext uri="{BB962C8B-B14F-4D97-AF65-F5344CB8AC3E}">
        <p14:creationId xmlns:p14="http://schemas.microsoft.com/office/powerpoint/2010/main" val="6492672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07153A-9800-E5FD-26C4-6E8AFDE735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RFAs on the Web</a:t>
            </a:r>
          </a:p>
        </p:txBody>
      </p:sp>
      <p:pic>
        <p:nvPicPr>
          <p:cNvPr id="5" name="Content Placeholder 4" descr="Table&#10;&#10;Description automatically generated">
            <a:extLst>
              <a:ext uri="{FF2B5EF4-FFF2-40B4-BE49-F238E27FC236}">
                <a16:creationId xmlns:a16="http://schemas.microsoft.com/office/drawing/2014/main" id="{BE475179-FB2E-8E57-71DF-B43E3C78615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78451" y="2181225"/>
            <a:ext cx="10235097" cy="3678238"/>
          </a:xfrm>
        </p:spPr>
      </p:pic>
    </p:spTree>
    <p:extLst>
      <p:ext uri="{BB962C8B-B14F-4D97-AF65-F5344CB8AC3E}">
        <p14:creationId xmlns:p14="http://schemas.microsoft.com/office/powerpoint/2010/main" val="35850672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048FF99-991C-F986-DFBA-9FF6261062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Improve Process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79113FB6-7319-4439-8742-CCF45260E8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solidFill>
            <a:schemeClr val="accent4"/>
          </a:solidFill>
        </p:spPr>
        <p:txBody>
          <a:bodyPr/>
          <a:lstStyle/>
          <a:p>
            <a:r>
              <a:rPr lang="en-US" dirty="0">
                <a:solidFill>
                  <a:schemeClr val="bg2"/>
                </a:solidFill>
              </a:rPr>
              <a:t>Require RFA for all proposed budget items except base budget changes and fiscal notes</a:t>
            </a:r>
          </a:p>
          <a:p>
            <a:r>
              <a:rPr lang="en-US" dirty="0">
                <a:solidFill>
                  <a:schemeClr val="bg2"/>
                </a:solidFill>
              </a:rPr>
              <a:t>Require public hearing for all RFAs</a:t>
            </a:r>
          </a:p>
          <a:p>
            <a:r>
              <a:rPr lang="en-US" dirty="0">
                <a:solidFill>
                  <a:schemeClr val="bg2"/>
                </a:solidFill>
              </a:rPr>
              <a:t>Empower appropriators to submit RFAs after day eleven through the Executive Appropriations Committee</a:t>
            </a:r>
          </a:p>
        </p:txBody>
      </p:sp>
      <p:pic>
        <p:nvPicPr>
          <p:cNvPr id="10" name="Content Placeholder 9" descr="A picture containing text&#10;&#10;Description automatically generated">
            <a:extLst>
              <a:ext uri="{FF2B5EF4-FFF2-40B4-BE49-F238E27FC236}">
                <a16:creationId xmlns:a16="http://schemas.microsoft.com/office/drawing/2014/main" id="{DC4D33D6-AB2E-7EAB-B420-00A2F9685A81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553226" y="2227263"/>
            <a:ext cx="4692597" cy="3633787"/>
          </a:xfrm>
          <a:ln w="38100">
            <a:solidFill>
              <a:schemeClr val="accent2"/>
            </a:solidFill>
          </a:ln>
        </p:spPr>
      </p:pic>
    </p:spTree>
    <p:extLst>
      <p:ext uri="{BB962C8B-B14F-4D97-AF65-F5344CB8AC3E}">
        <p14:creationId xmlns:p14="http://schemas.microsoft.com/office/powerpoint/2010/main" val="25457785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D91DBD-B8EC-8B12-4DB9-56214CEC89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Restore Contingencies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CE99326-4FE1-E3F9-E27F-0E234F8FFC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solidFill>
            <a:schemeClr val="accent2"/>
          </a:solidFill>
        </p:spPr>
        <p:txBody>
          <a:bodyPr/>
          <a:lstStyle/>
          <a:p>
            <a:pPr>
              <a:buClr>
                <a:schemeClr val="accent4"/>
              </a:buClr>
            </a:pPr>
            <a:r>
              <a:rPr lang="en-US" dirty="0">
                <a:solidFill>
                  <a:schemeClr val="bg2"/>
                </a:solidFill>
              </a:rPr>
              <a:t>Build rainy-day funds</a:t>
            </a:r>
          </a:p>
          <a:p>
            <a:pPr>
              <a:buClr>
                <a:schemeClr val="accent4"/>
              </a:buClr>
            </a:pPr>
            <a:r>
              <a:rPr lang="en-US" dirty="0">
                <a:solidFill>
                  <a:schemeClr val="bg2"/>
                </a:solidFill>
              </a:rPr>
              <a:t>Fully fund known future liabilities</a:t>
            </a:r>
          </a:p>
          <a:p>
            <a:pPr>
              <a:buClr>
                <a:schemeClr val="accent4"/>
              </a:buClr>
            </a:pPr>
            <a:r>
              <a:rPr lang="en-US" dirty="0">
                <a:solidFill>
                  <a:schemeClr val="bg2"/>
                </a:solidFill>
              </a:rPr>
              <a:t>Pay-down debt and avoid future debt financing</a:t>
            </a:r>
          </a:p>
          <a:p>
            <a:pPr>
              <a:buClr>
                <a:schemeClr val="accent4"/>
              </a:buClr>
            </a:pPr>
            <a:r>
              <a:rPr lang="en-US" dirty="0">
                <a:solidFill>
                  <a:schemeClr val="bg2"/>
                </a:solidFill>
              </a:rPr>
              <a:t>Pay cash for infrastructure</a:t>
            </a:r>
          </a:p>
        </p:txBody>
      </p:sp>
      <p:graphicFrame>
        <p:nvGraphicFramePr>
          <p:cNvPr id="7" name="Table 8">
            <a:extLst>
              <a:ext uri="{FF2B5EF4-FFF2-40B4-BE49-F238E27FC236}">
                <a16:creationId xmlns:a16="http://schemas.microsoft.com/office/drawing/2014/main" id="{48A67D8B-19C6-168E-CD04-9A460DEF4F24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49888621"/>
              </p:ext>
            </p:extLst>
          </p:nvPr>
        </p:nvGraphicFramePr>
        <p:xfrm>
          <a:off x="581025" y="2227263"/>
          <a:ext cx="5394960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17520">
                  <a:extLst>
                    <a:ext uri="{9D8B030D-6E8A-4147-A177-3AD203B41FA5}">
                      <a16:colId xmlns:a16="http://schemas.microsoft.com/office/drawing/2014/main" val="3724885701"/>
                    </a:ext>
                  </a:extLst>
                </a:gridCol>
                <a:gridCol w="1188720">
                  <a:extLst>
                    <a:ext uri="{9D8B030D-6E8A-4147-A177-3AD203B41FA5}">
                      <a16:colId xmlns:a16="http://schemas.microsoft.com/office/drawing/2014/main" val="542541630"/>
                    </a:ext>
                  </a:extLst>
                </a:gridCol>
                <a:gridCol w="1188720">
                  <a:extLst>
                    <a:ext uri="{9D8B030D-6E8A-4147-A177-3AD203B41FA5}">
                      <a16:colId xmlns:a16="http://schemas.microsoft.com/office/drawing/2014/main" val="212381921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2022 Base Items ($M)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7548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Structural Imbalance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-$8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95655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Rainy Day Deposits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595268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Prison Debt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$350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69316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Transportation Debt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$294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11768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Accounting Liability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$18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759279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Wildfire Suppression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40685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Deferred Maintenance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$37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910823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Cash Buildings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$86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$127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22003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25811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048FF99-991C-F986-DFBA-9FF6261062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Cut Taxes!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79113FB6-7319-4439-8742-CCF45260E8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solidFill>
            <a:schemeClr val="accent3"/>
          </a:solidFill>
        </p:spPr>
        <p:txBody>
          <a:bodyPr/>
          <a:lstStyle/>
          <a:p>
            <a:pPr>
              <a:buClr>
                <a:schemeClr val="accent1"/>
              </a:buClr>
            </a:pPr>
            <a:r>
              <a:rPr lang="en-US" dirty="0">
                <a:solidFill>
                  <a:schemeClr val="bg2"/>
                </a:solidFill>
              </a:rPr>
              <a:t>Before each General Session, set-aside an amount of projected new revenue specifically for tax cuts.</a:t>
            </a:r>
          </a:p>
          <a:p>
            <a:pPr>
              <a:buClr>
                <a:schemeClr val="accent1"/>
              </a:buClr>
            </a:pPr>
            <a:r>
              <a:rPr lang="en-US" dirty="0">
                <a:solidFill>
                  <a:schemeClr val="bg2"/>
                </a:solidFill>
              </a:rPr>
              <a:t>$100 m in 2021 GS for Social Security, military retirement, and Utah Personal Exemption credits.</a:t>
            </a:r>
          </a:p>
          <a:p>
            <a:pPr>
              <a:buClr>
                <a:schemeClr val="accent1"/>
              </a:buClr>
            </a:pPr>
            <a:r>
              <a:rPr lang="en-US" dirty="0">
                <a:solidFill>
                  <a:schemeClr val="bg2"/>
                </a:solidFill>
              </a:rPr>
              <a:t>$160 m (increased to $193 m) in 2022 GS for income tax rate reduction plus expanded Social Security and earned income credit.</a:t>
            </a:r>
          </a:p>
        </p:txBody>
      </p:sp>
      <p:pic>
        <p:nvPicPr>
          <p:cNvPr id="7" name="Content Placeholder 6" descr="Table&#10;&#10;Description automatically generated with medium confidence">
            <a:extLst>
              <a:ext uri="{FF2B5EF4-FFF2-40B4-BE49-F238E27FC236}">
                <a16:creationId xmlns:a16="http://schemas.microsoft.com/office/drawing/2014/main" id="{DE843E2A-66AD-5683-0732-93565F5F0089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787202" y="2227263"/>
            <a:ext cx="4224646" cy="3633787"/>
          </a:xfrm>
          <a:ln w="38100"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1909664268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1A3260"/>
      </a:accent1>
      <a:accent2>
        <a:srgbClr val="4590B8"/>
      </a:accent2>
      <a:accent3>
        <a:srgbClr val="45CBE8"/>
      </a:accent3>
      <a:accent4>
        <a:srgbClr val="969FA7"/>
      </a:accent4>
      <a:accent5>
        <a:srgbClr val="A2C777"/>
      </a:accent5>
      <a:accent6>
        <a:srgbClr val="42955F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66F1C100-1D2B-4BEA-AD01-C4F230B3B96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{18E3794E-7985-D741-9B64-69C6BC07B46D}tf10001123</Template>
  <TotalTime>128</TotalTime>
  <Words>297</Words>
  <Application>Microsoft Macintosh PowerPoint</Application>
  <PresentationFormat>Widescreen</PresentationFormat>
  <Paragraphs>61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Gill Sans MT</vt:lpstr>
      <vt:lpstr>Wingdings 2</vt:lpstr>
      <vt:lpstr>Dividend</vt:lpstr>
      <vt:lpstr>Controlling Spending in a High Revenue Year*</vt:lpstr>
      <vt:lpstr>Policy and Procedure Changes to Control Spending</vt:lpstr>
      <vt:lpstr>Scrub the Base</vt:lpstr>
      <vt:lpstr>Shed some light on Spending</vt:lpstr>
      <vt:lpstr>RFA’s on the Web</vt:lpstr>
      <vt:lpstr>RFAs on the Web</vt:lpstr>
      <vt:lpstr>Improve Process</vt:lpstr>
      <vt:lpstr>Restore Contingencies</vt:lpstr>
      <vt:lpstr>Cut Taxes!</vt:lpstr>
      <vt:lpstr>Questions?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Controlling Spending in a High Revenue Year*</dc:title>
  <dc:creator>Jonathan Ball</dc:creator>
  <cp:lastModifiedBy>Jefferson Moss</cp:lastModifiedBy>
  <cp:revision>7</cp:revision>
  <dcterms:created xsi:type="dcterms:W3CDTF">2022-05-09T14:21:02Z</dcterms:created>
  <dcterms:modified xsi:type="dcterms:W3CDTF">2022-05-09T21:37:34Z</dcterms:modified>
</cp:coreProperties>
</file>