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6"/>
  </p:notesMasterIdLst>
  <p:handoutMasterIdLst>
    <p:handoutMasterId r:id="rId7"/>
  </p:handoutMasterIdLst>
  <p:sldIdLst>
    <p:sldId id="534" r:id="rId2"/>
    <p:sldId id="663" r:id="rId3"/>
    <p:sldId id="680" r:id="rId4"/>
    <p:sldId id="605" r:id="rId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 userDrawn="1">
          <p15:clr>
            <a:srgbClr val="A4A3A4"/>
          </p15:clr>
        </p15:guide>
        <p15:guide id="2" pos="22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5D2"/>
    <a:srgbClr val="977368"/>
    <a:srgbClr val="FFF7EF"/>
    <a:srgbClr val="FFE699"/>
    <a:srgbClr val="006600"/>
    <a:srgbClr val="DCD783"/>
    <a:srgbClr val="201FA4"/>
    <a:srgbClr val="D5C6C1"/>
    <a:srgbClr val="2E2420"/>
    <a:srgbClr val="7A8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2" autoAdjust="0"/>
    <p:restoredTop sz="94133" autoAdjust="0"/>
  </p:normalViewPr>
  <p:slideViewPr>
    <p:cSldViewPr snapToGrid="0">
      <p:cViewPr>
        <p:scale>
          <a:sx n="79" d="100"/>
          <a:sy n="79" d="100"/>
        </p:scale>
        <p:origin x="-152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52"/>
    </p:cViewPr>
  </p:sorterViewPr>
  <p:notesViewPr>
    <p:cSldViewPr snapToGrid="0">
      <p:cViewPr varScale="1">
        <p:scale>
          <a:sx n="53" d="100"/>
          <a:sy n="53" d="100"/>
        </p:scale>
        <p:origin x="2628" y="32"/>
      </p:cViewPr>
      <p:guideLst>
        <p:guide orient="horz" pos="2924"/>
        <p:guide pos="220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27137" cy="463571"/>
          </a:xfrm>
          <a:prstGeom prst="rect">
            <a:avLst/>
          </a:prstGeom>
        </p:spPr>
        <p:txBody>
          <a:bodyPr vert="horz" lIns="87930" tIns="43965" rIns="87930" bIns="43965" rtlCol="0"/>
          <a:lstStyle>
            <a:lvl1pPr algn="l">
              <a:defRPr sz="1200"/>
            </a:lvl1pPr>
          </a:lstStyle>
          <a:p>
            <a:r>
              <a:rPr lang="en-US" smtClean="0"/>
              <a:t>Utah Taxpayers Association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349" y="2"/>
            <a:ext cx="3027137" cy="463571"/>
          </a:xfrm>
          <a:prstGeom prst="rect">
            <a:avLst/>
          </a:prstGeom>
        </p:spPr>
        <p:txBody>
          <a:bodyPr vert="horz" lIns="87930" tIns="43965" rIns="87930" bIns="43965" rtlCol="0"/>
          <a:lstStyle>
            <a:lvl1pPr algn="r">
              <a:defRPr sz="1200"/>
            </a:lvl1pPr>
          </a:lstStyle>
          <a:p>
            <a:fld id="{C277CB3E-702A-4C9C-B6C2-AC9BF834C2CD}" type="datetime1">
              <a:rPr lang="en-US" smtClean="0"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8597"/>
            <a:ext cx="3027137" cy="463571"/>
          </a:xfrm>
          <a:prstGeom prst="rect">
            <a:avLst/>
          </a:prstGeom>
        </p:spPr>
        <p:txBody>
          <a:bodyPr vert="horz" lIns="87930" tIns="43965" rIns="87930" bIns="439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349" y="8818597"/>
            <a:ext cx="3027137" cy="463571"/>
          </a:xfrm>
          <a:prstGeom prst="rect">
            <a:avLst/>
          </a:prstGeom>
        </p:spPr>
        <p:txBody>
          <a:bodyPr vert="horz" lIns="87930" tIns="43965" rIns="87930" bIns="43965" rtlCol="0" anchor="b"/>
          <a:lstStyle>
            <a:lvl1pPr algn="r">
              <a:defRPr sz="1200"/>
            </a:lvl1pPr>
          </a:lstStyle>
          <a:p>
            <a:fld id="{75DEF993-E465-45CD-BD42-971F6E900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6816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6833" cy="464185"/>
          </a:xfrm>
          <a:prstGeom prst="rect">
            <a:avLst/>
          </a:prstGeom>
        </p:spPr>
        <p:txBody>
          <a:bodyPr vert="horz" lIns="92950" tIns="46475" rIns="92950" bIns="46475" rtlCol="0"/>
          <a:lstStyle>
            <a:lvl1pPr algn="l">
              <a:defRPr sz="1300"/>
            </a:lvl1pPr>
          </a:lstStyle>
          <a:p>
            <a:r>
              <a:rPr lang="en-US" smtClean="0"/>
              <a:t>Utah Taxpayers Association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0" tIns="46475" rIns="92950" bIns="46475" rtlCol="0"/>
          <a:lstStyle>
            <a:lvl1pPr algn="r">
              <a:defRPr sz="1300"/>
            </a:lvl1pPr>
          </a:lstStyle>
          <a:p>
            <a:fld id="{7CBEE8E4-E832-4A4D-A414-DB49A928E6F1}" type="datetime1">
              <a:rPr lang="en-US" smtClean="0"/>
              <a:t>5/10/2016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0" tIns="46475" rIns="92950" bIns="464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vert="horz" lIns="92950" tIns="46475" rIns="92950" bIns="464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904"/>
            <a:ext cx="3026833" cy="464185"/>
          </a:xfrm>
          <a:prstGeom prst="rect">
            <a:avLst/>
          </a:prstGeom>
        </p:spPr>
        <p:txBody>
          <a:bodyPr vert="horz" lIns="92950" tIns="46475" rIns="92950" bIns="4647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0" tIns="46475" rIns="92950" bIns="46475" rtlCol="0" anchor="b"/>
          <a:lstStyle>
            <a:lvl1pPr algn="r">
              <a:defRPr sz="1300"/>
            </a:lvl1pPr>
          </a:lstStyle>
          <a:p>
            <a:fld id="{52EFF695-9532-4FA5-8B4C-BAAF1B94BB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0233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61521E1-ACA6-47BB-8C1E-4F04B24C0C2E}" type="datetime1">
              <a:rPr lang="en-US" smtClean="0"/>
              <a:t>5/10/2016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F695-9532-4FA5-8B4C-BAAF1B94BB1F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Utah Taxpayers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3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93963" y="338138"/>
            <a:ext cx="1997075" cy="149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1837743"/>
            <a:ext cx="5588000" cy="7101520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932EFBA-9F48-4EFC-9F1D-EF876311E967}" type="datetime1">
              <a:rPr lang="en-US" smtClean="0"/>
              <a:t>5/10/2016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F695-9532-4FA5-8B4C-BAAF1B94BB1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Utah Taxpayers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7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93963" y="338138"/>
            <a:ext cx="1997075" cy="1498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1" y="1837743"/>
            <a:ext cx="5588000" cy="7101520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41B7F2C-2FAE-40CB-9E92-10EE15F7532C}" type="datetime1">
              <a:rPr lang="en-US" smtClean="0"/>
              <a:t>5/10/2016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F695-9532-4FA5-8B4C-BAAF1B94BB1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Utah Taxpayers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0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4CE830-43EF-4224-A229-73D08B8F9FB7}" type="datetime1">
              <a:rPr lang="en-US" smtClean="0"/>
              <a:t>5/10/2016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F695-9532-4FA5-8B4C-BAAF1B94BB1F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Utah Taxpayers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4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0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544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221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877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403977" y="6326113"/>
            <a:ext cx="1740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FFF7EF"/>
                </a:solidFill>
              </a:rPr>
              <a:t>2016 Session Wrap-up</a:t>
            </a:r>
          </a:p>
          <a:p>
            <a:pPr algn="l"/>
            <a:r>
              <a:rPr lang="en-US" sz="1000" dirty="0" smtClean="0">
                <a:solidFill>
                  <a:srgbClr val="FFF7EF"/>
                </a:solidFill>
              </a:rPr>
              <a:t>Representative Jim Dunnigan</a:t>
            </a:r>
          </a:p>
          <a:p>
            <a:pPr algn="l"/>
            <a:r>
              <a:rPr lang="en-US" sz="1000" dirty="0" smtClean="0">
                <a:solidFill>
                  <a:srgbClr val="FFF7EF"/>
                </a:solidFill>
              </a:rPr>
              <a:t>May 10, 2016</a:t>
            </a:r>
            <a:endParaRPr lang="en-US" sz="1000" dirty="0">
              <a:solidFill>
                <a:srgbClr val="FFF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64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A -- Bullet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611" y="960969"/>
            <a:ext cx="7305389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rgbClr val="C00000"/>
                </a:solidFill>
                <a:latin typeface="Arial Rounded MT Bold" panose="020F0704030504030204" pitchFamily="34" charset="0"/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v"/>
              <a:defRPr sz="2000">
                <a:solidFill>
                  <a:srgbClr val="201FA4"/>
                </a:solidFill>
                <a:latin typeface="Arial Rounded MT Bold" panose="020F0704030504030204" pitchFamily="34" charset="0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Calibri" panose="020F0502020204030204" pitchFamily="34" charset="0"/>
              <a:buChar char="–"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51260" y="238803"/>
            <a:ext cx="7692740" cy="539796"/>
          </a:xfrm>
          <a:prstGeom prst="rect">
            <a:avLst/>
          </a:prstGeom>
          <a:effectLst>
            <a:outerShdw blurRad="50800" dist="38100" dir="2400000" algn="ctr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algn="ctr">
              <a:defRPr sz="2800">
                <a:solidFill>
                  <a:srgbClr val="977368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403977" y="6326113"/>
            <a:ext cx="1740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FFF7EF"/>
                </a:solidFill>
              </a:rPr>
              <a:t>Medicaid Expansion</a:t>
            </a:r>
          </a:p>
          <a:p>
            <a:pPr algn="l"/>
            <a:r>
              <a:rPr lang="en-US" sz="1000" dirty="0" smtClean="0">
                <a:solidFill>
                  <a:srgbClr val="FFF7EF"/>
                </a:solidFill>
              </a:rPr>
              <a:t>Representative Jim Dunnigan</a:t>
            </a:r>
          </a:p>
          <a:p>
            <a:pPr algn="l"/>
            <a:r>
              <a:rPr lang="en-US" sz="1000" dirty="0" smtClean="0">
                <a:solidFill>
                  <a:srgbClr val="FFF7EF"/>
                </a:solidFill>
              </a:rPr>
              <a:t>May 10, 2016</a:t>
            </a:r>
            <a:endParaRPr lang="en-US" sz="1000" dirty="0">
              <a:solidFill>
                <a:srgbClr val="FFF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6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4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9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75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42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13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56927E13-A155-4AC5-8ABE-E0E4994B671E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65F83351-9840-4FA9-8F86-8618940A54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9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46" t="11318" r="3605" b="36405"/>
          <a:stretch/>
        </p:blipFill>
        <p:spPr>
          <a:xfrm>
            <a:off x="-19051" y="1"/>
            <a:ext cx="9163051" cy="686276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9051" y="-355600"/>
            <a:ext cx="9163051" cy="7372350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1447801" y="-1262743"/>
            <a:ext cx="9163050" cy="7606392"/>
          </a:xfrm>
          <a:prstGeom prst="roundRect">
            <a:avLst/>
          </a:prstGeom>
          <a:solidFill>
            <a:srgbClr val="FF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97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44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864" y="4613908"/>
            <a:ext cx="459088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500" dirty="0" smtClean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 Jim Dunnigan</a:t>
            </a:r>
          </a:p>
          <a:p>
            <a:pPr algn="ctr"/>
            <a:r>
              <a:rPr lang="en-US" sz="1200" dirty="0" smtClean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Leader, Utah House of Representatives</a:t>
            </a:r>
          </a:p>
          <a:p>
            <a:pPr algn="ctr"/>
            <a:r>
              <a:rPr lang="en-US" sz="1200" dirty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Co-chair of the Utah Legislature’s Health Reform Task </a:t>
            </a:r>
            <a:r>
              <a:rPr lang="en-US" sz="1200" dirty="0" smtClean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</a:p>
          <a:p>
            <a:pPr algn="ctr">
              <a:spcBef>
                <a:spcPts val="600"/>
              </a:spcBef>
            </a:pPr>
            <a:r>
              <a:rPr lang="en-US" sz="1050" dirty="0" smtClean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16, 2016</a:t>
            </a:r>
            <a:endParaRPr lang="en-US" sz="1050" dirty="0">
              <a:solidFill>
                <a:srgbClr val="977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6112" y="2903610"/>
            <a:ext cx="7686391" cy="969496"/>
          </a:xfrm>
          <a:prstGeom prst="rect">
            <a:avLst/>
          </a:prstGeom>
          <a:noFill/>
          <a:effectLst>
            <a:outerShdw blurRad="50800" dist="38100" dir="2400000" algn="ctr" rotWithShape="0">
              <a:schemeClr val="tx1">
                <a:alpha val="3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Medicaid Expansion</a:t>
            </a:r>
          </a:p>
          <a:p>
            <a:pPr algn="ctr"/>
            <a:endParaRPr lang="en-US" sz="7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 Presentation to the Utah Taxpayers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3505008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383"/>
          <p:cNvSpPr/>
          <p:nvPr/>
        </p:nvSpPr>
        <p:spPr>
          <a:xfrm>
            <a:off x="3944508" y="339587"/>
            <a:ext cx="2704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Coverage and Funding</a:t>
            </a:r>
          </a:p>
          <a:p>
            <a:pPr algn="ctr"/>
            <a:r>
              <a:rPr lang="en-US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0 </a:t>
            </a:r>
            <a:r>
              <a:rPr lang="en-US" dirty="0" smtClean="0">
                <a:solidFill>
                  <a:srgbClr val="201FA4"/>
                </a:solidFill>
                <a:latin typeface="Corbel" panose="020B05030202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138% FPL</a:t>
            </a:r>
          </a:p>
          <a:p>
            <a:pPr algn="ctr"/>
            <a:r>
              <a:rPr lang="en-US" sz="1200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Fiscal Year 2021 (in millions $)</a:t>
            </a:r>
            <a:endParaRPr lang="en-US" sz="1200" dirty="0"/>
          </a:p>
        </p:txBody>
      </p:sp>
      <p:sp>
        <p:nvSpPr>
          <p:cNvPr id="700" name="AutoShape 675"/>
          <p:cNvSpPr>
            <a:spLocks noChangeAspect="1" noChangeArrowheads="1" noTextEdit="1"/>
          </p:cNvSpPr>
          <p:nvPr/>
        </p:nvSpPr>
        <p:spPr bwMode="auto">
          <a:xfrm>
            <a:off x="1928813" y="1520825"/>
            <a:ext cx="6759575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9" name="Rectangle 677"/>
          <p:cNvSpPr>
            <a:spLocks noChangeArrowheads="1"/>
          </p:cNvSpPr>
          <p:nvPr/>
        </p:nvSpPr>
        <p:spPr bwMode="auto">
          <a:xfrm>
            <a:off x="1928813" y="1520825"/>
            <a:ext cx="7042150" cy="384175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1" name="Rectangle 679"/>
          <p:cNvSpPr>
            <a:spLocks noChangeArrowheads="1"/>
          </p:cNvSpPr>
          <p:nvPr/>
        </p:nvSpPr>
        <p:spPr bwMode="auto">
          <a:xfrm>
            <a:off x="3435351" y="1895475"/>
            <a:ext cx="174625" cy="684213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3" name="Rectangle 681"/>
          <p:cNvSpPr>
            <a:spLocks noChangeArrowheads="1"/>
          </p:cNvSpPr>
          <p:nvPr/>
        </p:nvSpPr>
        <p:spPr bwMode="auto">
          <a:xfrm>
            <a:off x="4476751" y="1895475"/>
            <a:ext cx="174625" cy="684213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5" name="Rectangle 683"/>
          <p:cNvSpPr>
            <a:spLocks noChangeArrowheads="1"/>
          </p:cNvSpPr>
          <p:nvPr/>
        </p:nvSpPr>
        <p:spPr bwMode="auto">
          <a:xfrm>
            <a:off x="5518151" y="1895475"/>
            <a:ext cx="174625" cy="684213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7" name="Rectangle 685"/>
          <p:cNvSpPr>
            <a:spLocks noChangeArrowheads="1"/>
          </p:cNvSpPr>
          <p:nvPr/>
        </p:nvSpPr>
        <p:spPr bwMode="auto">
          <a:xfrm>
            <a:off x="6559551" y="1895475"/>
            <a:ext cx="211138" cy="684213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9" name="Rectangle 687"/>
          <p:cNvSpPr>
            <a:spLocks noChangeArrowheads="1"/>
          </p:cNvSpPr>
          <p:nvPr/>
        </p:nvSpPr>
        <p:spPr bwMode="auto">
          <a:xfrm>
            <a:off x="7637463" y="1895475"/>
            <a:ext cx="174625" cy="684213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2" name="Rectangle 690"/>
          <p:cNvSpPr>
            <a:spLocks noChangeArrowheads="1"/>
          </p:cNvSpPr>
          <p:nvPr/>
        </p:nvSpPr>
        <p:spPr bwMode="auto">
          <a:xfrm>
            <a:off x="1928813" y="2571750"/>
            <a:ext cx="7042150" cy="3186113"/>
          </a:xfrm>
          <a:prstGeom prst="rect">
            <a:avLst/>
          </a:prstGeom>
          <a:solidFill>
            <a:srgbClr val="FFF7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3" name="Rectangle 691"/>
          <p:cNvSpPr>
            <a:spLocks noChangeArrowheads="1"/>
          </p:cNvSpPr>
          <p:nvPr/>
        </p:nvSpPr>
        <p:spPr bwMode="auto">
          <a:xfrm>
            <a:off x="1955801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4" name="Rectangle 692"/>
          <p:cNvSpPr>
            <a:spLocks noChangeArrowheads="1"/>
          </p:cNvSpPr>
          <p:nvPr/>
        </p:nvSpPr>
        <p:spPr bwMode="auto">
          <a:xfrm>
            <a:off x="3463926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5" name="Rectangle 693"/>
          <p:cNvSpPr>
            <a:spLocks noChangeArrowheads="1"/>
          </p:cNvSpPr>
          <p:nvPr/>
        </p:nvSpPr>
        <p:spPr bwMode="auto">
          <a:xfrm>
            <a:off x="3627438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6" name="Rectangle 694"/>
          <p:cNvSpPr>
            <a:spLocks noChangeArrowheads="1"/>
          </p:cNvSpPr>
          <p:nvPr/>
        </p:nvSpPr>
        <p:spPr bwMode="auto">
          <a:xfrm>
            <a:off x="4505326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7" name="Rectangle 695"/>
          <p:cNvSpPr>
            <a:spLocks noChangeArrowheads="1"/>
          </p:cNvSpPr>
          <p:nvPr/>
        </p:nvSpPr>
        <p:spPr bwMode="auto">
          <a:xfrm>
            <a:off x="4668838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8" name="Rectangle 696"/>
          <p:cNvSpPr>
            <a:spLocks noChangeArrowheads="1"/>
          </p:cNvSpPr>
          <p:nvPr/>
        </p:nvSpPr>
        <p:spPr bwMode="auto">
          <a:xfrm>
            <a:off x="5546726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9" name="Rectangle 697"/>
          <p:cNvSpPr>
            <a:spLocks noChangeArrowheads="1"/>
          </p:cNvSpPr>
          <p:nvPr/>
        </p:nvSpPr>
        <p:spPr bwMode="auto">
          <a:xfrm>
            <a:off x="5710238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0" name="Rectangle 698"/>
          <p:cNvSpPr>
            <a:spLocks noChangeArrowheads="1"/>
          </p:cNvSpPr>
          <p:nvPr/>
        </p:nvSpPr>
        <p:spPr bwMode="auto">
          <a:xfrm>
            <a:off x="6588126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1" name="Rectangle 699"/>
          <p:cNvSpPr>
            <a:spLocks noChangeArrowheads="1"/>
          </p:cNvSpPr>
          <p:nvPr/>
        </p:nvSpPr>
        <p:spPr bwMode="auto">
          <a:xfrm>
            <a:off x="6688138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2" name="Rectangle 700"/>
          <p:cNvSpPr>
            <a:spLocks noChangeArrowheads="1"/>
          </p:cNvSpPr>
          <p:nvPr/>
        </p:nvSpPr>
        <p:spPr bwMode="auto">
          <a:xfrm>
            <a:off x="6788151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3" name="Rectangle 701"/>
          <p:cNvSpPr>
            <a:spLocks noChangeArrowheads="1"/>
          </p:cNvSpPr>
          <p:nvPr/>
        </p:nvSpPr>
        <p:spPr bwMode="auto">
          <a:xfrm>
            <a:off x="7666038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4" name="Rectangle 702"/>
          <p:cNvSpPr>
            <a:spLocks noChangeArrowheads="1"/>
          </p:cNvSpPr>
          <p:nvPr/>
        </p:nvSpPr>
        <p:spPr bwMode="auto">
          <a:xfrm>
            <a:off x="7829551" y="173037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6" name="Rectangle 704"/>
          <p:cNvSpPr>
            <a:spLocks noChangeArrowheads="1"/>
          </p:cNvSpPr>
          <p:nvPr/>
        </p:nvSpPr>
        <p:spPr bwMode="auto">
          <a:xfrm>
            <a:off x="3508376" y="2406650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8" name="Rectangle 706"/>
          <p:cNvSpPr>
            <a:spLocks noChangeArrowheads="1"/>
          </p:cNvSpPr>
          <p:nvPr/>
        </p:nvSpPr>
        <p:spPr bwMode="auto">
          <a:xfrm>
            <a:off x="4505326" y="2406650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1" name="Rectangle 709"/>
          <p:cNvSpPr>
            <a:spLocks noChangeArrowheads="1"/>
          </p:cNvSpPr>
          <p:nvPr/>
        </p:nvSpPr>
        <p:spPr bwMode="auto">
          <a:xfrm>
            <a:off x="5564188" y="2041525"/>
            <a:ext cx="2746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4" name="Rectangle 712"/>
          <p:cNvSpPr>
            <a:spLocks noChangeArrowheads="1"/>
          </p:cNvSpPr>
          <p:nvPr/>
        </p:nvSpPr>
        <p:spPr bwMode="auto">
          <a:xfrm>
            <a:off x="6588126" y="2406650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5" name="Rectangle 713"/>
          <p:cNvSpPr>
            <a:spLocks noChangeArrowheads="1"/>
          </p:cNvSpPr>
          <p:nvPr/>
        </p:nvSpPr>
        <p:spPr bwMode="auto">
          <a:xfrm>
            <a:off x="6688138" y="2406650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8" name="Rectangle 716"/>
          <p:cNvSpPr>
            <a:spLocks noChangeArrowheads="1"/>
          </p:cNvSpPr>
          <p:nvPr/>
        </p:nvSpPr>
        <p:spPr bwMode="auto">
          <a:xfrm>
            <a:off x="7666038" y="2406650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3" name="Rectangle 721"/>
          <p:cNvSpPr>
            <a:spLocks noChangeArrowheads="1"/>
          </p:cNvSpPr>
          <p:nvPr/>
        </p:nvSpPr>
        <p:spPr bwMode="auto">
          <a:xfrm>
            <a:off x="3508376" y="266223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7" name="Rectangle 725"/>
          <p:cNvSpPr>
            <a:spLocks noChangeArrowheads="1"/>
          </p:cNvSpPr>
          <p:nvPr/>
        </p:nvSpPr>
        <p:spPr bwMode="auto">
          <a:xfrm>
            <a:off x="5610226" y="2314575"/>
            <a:ext cx="5476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9" name="Rectangle 727"/>
          <p:cNvSpPr>
            <a:spLocks noChangeArrowheads="1"/>
          </p:cNvSpPr>
          <p:nvPr/>
        </p:nvSpPr>
        <p:spPr bwMode="auto">
          <a:xfrm>
            <a:off x="6596063" y="266223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0" name="Rectangle 728"/>
          <p:cNvSpPr>
            <a:spLocks noChangeArrowheads="1"/>
          </p:cNvSpPr>
          <p:nvPr/>
        </p:nvSpPr>
        <p:spPr bwMode="auto">
          <a:xfrm>
            <a:off x="6688138" y="266223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2" name="Rectangle 730"/>
          <p:cNvSpPr>
            <a:spLocks noChangeArrowheads="1"/>
          </p:cNvSpPr>
          <p:nvPr/>
        </p:nvSpPr>
        <p:spPr bwMode="auto">
          <a:xfrm>
            <a:off x="7666038" y="266223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7" name="Rectangle 735"/>
          <p:cNvSpPr>
            <a:spLocks noChangeArrowheads="1"/>
          </p:cNvSpPr>
          <p:nvPr/>
        </p:nvSpPr>
        <p:spPr bwMode="auto">
          <a:xfrm>
            <a:off x="3508376" y="310038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9" name="Rectangle 737"/>
          <p:cNvSpPr>
            <a:spLocks noChangeArrowheads="1"/>
          </p:cNvSpPr>
          <p:nvPr/>
        </p:nvSpPr>
        <p:spPr bwMode="auto">
          <a:xfrm>
            <a:off x="4513263" y="3046413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1" name="Rectangle 739"/>
          <p:cNvSpPr>
            <a:spLocks noChangeArrowheads="1"/>
          </p:cNvSpPr>
          <p:nvPr/>
        </p:nvSpPr>
        <p:spPr bwMode="auto">
          <a:xfrm>
            <a:off x="5554663" y="3046413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3" name="Rectangle 741"/>
          <p:cNvSpPr>
            <a:spLocks noChangeArrowheads="1"/>
          </p:cNvSpPr>
          <p:nvPr/>
        </p:nvSpPr>
        <p:spPr bwMode="auto">
          <a:xfrm>
            <a:off x="6588126" y="3046413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4" name="Rectangle 742"/>
          <p:cNvSpPr>
            <a:spLocks noChangeArrowheads="1"/>
          </p:cNvSpPr>
          <p:nvPr/>
        </p:nvSpPr>
        <p:spPr bwMode="auto">
          <a:xfrm>
            <a:off x="6697663" y="3046413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8" name="Rectangle 746"/>
          <p:cNvSpPr>
            <a:spLocks noChangeArrowheads="1"/>
          </p:cNvSpPr>
          <p:nvPr/>
        </p:nvSpPr>
        <p:spPr bwMode="auto">
          <a:xfrm>
            <a:off x="7673976" y="3046413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9" name="Rectangle 757"/>
          <p:cNvSpPr>
            <a:spLocks noChangeArrowheads="1"/>
          </p:cNvSpPr>
          <p:nvPr/>
        </p:nvSpPr>
        <p:spPr bwMode="auto">
          <a:xfrm>
            <a:off x="6588126" y="3721100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0" name="Rectangle 758"/>
          <p:cNvSpPr>
            <a:spLocks noChangeArrowheads="1"/>
          </p:cNvSpPr>
          <p:nvPr/>
        </p:nvSpPr>
        <p:spPr bwMode="auto">
          <a:xfrm>
            <a:off x="6697663" y="3913188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1" name="Rectangle 759"/>
          <p:cNvSpPr>
            <a:spLocks noChangeArrowheads="1"/>
          </p:cNvSpPr>
          <p:nvPr/>
        </p:nvSpPr>
        <p:spPr bwMode="auto">
          <a:xfrm>
            <a:off x="3508376" y="428783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2" name="Rectangle 760"/>
          <p:cNvSpPr>
            <a:spLocks noChangeArrowheads="1"/>
          </p:cNvSpPr>
          <p:nvPr/>
        </p:nvSpPr>
        <p:spPr bwMode="auto">
          <a:xfrm>
            <a:off x="4505326" y="428783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4" name="Rectangle 762"/>
          <p:cNvSpPr>
            <a:spLocks noChangeArrowheads="1"/>
          </p:cNvSpPr>
          <p:nvPr/>
        </p:nvSpPr>
        <p:spPr bwMode="auto">
          <a:xfrm>
            <a:off x="5619751" y="3932238"/>
            <a:ext cx="5302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6" name="Rectangle 764"/>
          <p:cNvSpPr>
            <a:spLocks noChangeArrowheads="1"/>
          </p:cNvSpPr>
          <p:nvPr/>
        </p:nvSpPr>
        <p:spPr bwMode="auto">
          <a:xfrm>
            <a:off x="6588126" y="4205288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7" name="Rectangle 765"/>
          <p:cNvSpPr>
            <a:spLocks noChangeArrowheads="1"/>
          </p:cNvSpPr>
          <p:nvPr/>
        </p:nvSpPr>
        <p:spPr bwMode="auto">
          <a:xfrm>
            <a:off x="6697663" y="4205288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9" name="Rectangle 767"/>
          <p:cNvSpPr>
            <a:spLocks noChangeArrowheads="1"/>
          </p:cNvSpPr>
          <p:nvPr/>
        </p:nvSpPr>
        <p:spPr bwMode="auto">
          <a:xfrm>
            <a:off x="7702551" y="4195763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4" name="Rectangle 772"/>
          <p:cNvSpPr>
            <a:spLocks noChangeArrowheads="1"/>
          </p:cNvSpPr>
          <p:nvPr/>
        </p:nvSpPr>
        <p:spPr bwMode="auto">
          <a:xfrm>
            <a:off x="3508376" y="4745038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6" name="Rectangle 774"/>
          <p:cNvSpPr>
            <a:spLocks noChangeArrowheads="1"/>
          </p:cNvSpPr>
          <p:nvPr/>
        </p:nvSpPr>
        <p:spPr bwMode="auto">
          <a:xfrm>
            <a:off x="4513263" y="4689475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8" name="Rectangle 776"/>
          <p:cNvSpPr>
            <a:spLocks noChangeArrowheads="1"/>
          </p:cNvSpPr>
          <p:nvPr/>
        </p:nvSpPr>
        <p:spPr bwMode="auto">
          <a:xfrm>
            <a:off x="5554663" y="4689475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0" name="Rectangle 778"/>
          <p:cNvSpPr>
            <a:spLocks noChangeArrowheads="1"/>
          </p:cNvSpPr>
          <p:nvPr/>
        </p:nvSpPr>
        <p:spPr bwMode="auto">
          <a:xfrm>
            <a:off x="6588126" y="4689475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1" name="Rectangle 779"/>
          <p:cNvSpPr>
            <a:spLocks noChangeArrowheads="1"/>
          </p:cNvSpPr>
          <p:nvPr/>
        </p:nvSpPr>
        <p:spPr bwMode="auto">
          <a:xfrm>
            <a:off x="6697663" y="4689475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3" name="Rectangle 781"/>
          <p:cNvSpPr>
            <a:spLocks noChangeArrowheads="1"/>
          </p:cNvSpPr>
          <p:nvPr/>
        </p:nvSpPr>
        <p:spPr bwMode="auto">
          <a:xfrm>
            <a:off x="7673976" y="4689475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6" name="Rectangle 794"/>
          <p:cNvSpPr>
            <a:spLocks noChangeArrowheads="1"/>
          </p:cNvSpPr>
          <p:nvPr/>
        </p:nvSpPr>
        <p:spPr bwMode="auto">
          <a:xfrm>
            <a:off x="6688138" y="5483225"/>
            <a:ext cx="17303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8" name="Rectangle 796"/>
          <p:cNvSpPr>
            <a:spLocks noChangeArrowheads="1"/>
          </p:cNvSpPr>
          <p:nvPr/>
        </p:nvSpPr>
        <p:spPr bwMode="auto">
          <a:xfrm>
            <a:off x="7702551" y="5173663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0" name="Rectangle 798"/>
          <p:cNvSpPr>
            <a:spLocks noChangeArrowheads="1"/>
          </p:cNvSpPr>
          <p:nvPr/>
        </p:nvSpPr>
        <p:spPr bwMode="auto">
          <a:xfrm>
            <a:off x="7702551" y="3529013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1" name="Rectangle 917"/>
          <p:cNvSpPr>
            <a:spLocks noChangeArrowheads="1"/>
          </p:cNvSpPr>
          <p:nvPr/>
        </p:nvSpPr>
        <p:spPr bwMode="auto">
          <a:xfrm>
            <a:off x="6651626" y="1849438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2" name="Rectangle 918"/>
          <p:cNvSpPr>
            <a:spLocks noChangeArrowheads="1"/>
          </p:cNvSpPr>
          <p:nvPr/>
        </p:nvSpPr>
        <p:spPr bwMode="auto">
          <a:xfrm>
            <a:off x="6651626" y="1958975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3" name="Rectangle 919"/>
          <p:cNvSpPr>
            <a:spLocks noChangeArrowheads="1"/>
          </p:cNvSpPr>
          <p:nvPr/>
        </p:nvSpPr>
        <p:spPr bwMode="auto">
          <a:xfrm>
            <a:off x="6651626" y="2068513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4" name="Rectangle 920"/>
          <p:cNvSpPr>
            <a:spLocks noChangeArrowheads="1"/>
          </p:cNvSpPr>
          <p:nvPr/>
        </p:nvSpPr>
        <p:spPr bwMode="auto">
          <a:xfrm>
            <a:off x="6651626" y="2178050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5" name="Rectangle 921"/>
          <p:cNvSpPr>
            <a:spLocks noChangeArrowheads="1"/>
          </p:cNvSpPr>
          <p:nvPr/>
        </p:nvSpPr>
        <p:spPr bwMode="auto">
          <a:xfrm>
            <a:off x="6651626" y="2287588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6" name="Rectangle 922"/>
          <p:cNvSpPr>
            <a:spLocks noChangeArrowheads="1"/>
          </p:cNvSpPr>
          <p:nvPr/>
        </p:nvSpPr>
        <p:spPr bwMode="auto">
          <a:xfrm>
            <a:off x="6651626" y="2397125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" name="Rectangle 923"/>
          <p:cNvSpPr>
            <a:spLocks noChangeArrowheads="1"/>
          </p:cNvSpPr>
          <p:nvPr/>
        </p:nvSpPr>
        <p:spPr bwMode="auto">
          <a:xfrm>
            <a:off x="6651626" y="2506663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8" name="Rectangle 924"/>
          <p:cNvSpPr>
            <a:spLocks noChangeArrowheads="1"/>
          </p:cNvSpPr>
          <p:nvPr/>
        </p:nvSpPr>
        <p:spPr bwMode="auto">
          <a:xfrm>
            <a:off x="6651626" y="2616200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9" name="Rectangle 925"/>
          <p:cNvSpPr>
            <a:spLocks noChangeArrowheads="1"/>
          </p:cNvSpPr>
          <p:nvPr/>
        </p:nvSpPr>
        <p:spPr bwMode="auto">
          <a:xfrm>
            <a:off x="6651626" y="2725738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0" name="Rectangle 926"/>
          <p:cNvSpPr>
            <a:spLocks noChangeArrowheads="1"/>
          </p:cNvSpPr>
          <p:nvPr/>
        </p:nvSpPr>
        <p:spPr bwMode="auto">
          <a:xfrm>
            <a:off x="6651626" y="2835275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1" name="Rectangle 927"/>
          <p:cNvSpPr>
            <a:spLocks noChangeArrowheads="1"/>
          </p:cNvSpPr>
          <p:nvPr/>
        </p:nvSpPr>
        <p:spPr bwMode="auto">
          <a:xfrm>
            <a:off x="6651626" y="2944813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2" name="Rectangle 928"/>
          <p:cNvSpPr>
            <a:spLocks noChangeArrowheads="1"/>
          </p:cNvSpPr>
          <p:nvPr/>
        </p:nvSpPr>
        <p:spPr bwMode="auto">
          <a:xfrm>
            <a:off x="6651626" y="3054350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3" name="Rectangle 929"/>
          <p:cNvSpPr>
            <a:spLocks noChangeArrowheads="1"/>
          </p:cNvSpPr>
          <p:nvPr/>
        </p:nvSpPr>
        <p:spPr bwMode="auto">
          <a:xfrm>
            <a:off x="6651626" y="3163888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4" name="Rectangle 930"/>
          <p:cNvSpPr>
            <a:spLocks noChangeArrowheads="1"/>
          </p:cNvSpPr>
          <p:nvPr/>
        </p:nvSpPr>
        <p:spPr bwMode="auto">
          <a:xfrm>
            <a:off x="6651626" y="3273425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5" name="Rectangle 931"/>
          <p:cNvSpPr>
            <a:spLocks noChangeArrowheads="1"/>
          </p:cNvSpPr>
          <p:nvPr/>
        </p:nvSpPr>
        <p:spPr bwMode="auto">
          <a:xfrm>
            <a:off x="6651626" y="3382963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" name="Rectangle 932"/>
          <p:cNvSpPr>
            <a:spLocks noChangeArrowheads="1"/>
          </p:cNvSpPr>
          <p:nvPr/>
        </p:nvSpPr>
        <p:spPr bwMode="auto">
          <a:xfrm>
            <a:off x="6651626" y="3492500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" name="Rectangle 933"/>
          <p:cNvSpPr>
            <a:spLocks noChangeArrowheads="1"/>
          </p:cNvSpPr>
          <p:nvPr/>
        </p:nvSpPr>
        <p:spPr bwMode="auto">
          <a:xfrm>
            <a:off x="6651626" y="3602038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" name="Rectangle 934"/>
          <p:cNvSpPr>
            <a:spLocks noChangeArrowheads="1"/>
          </p:cNvSpPr>
          <p:nvPr/>
        </p:nvSpPr>
        <p:spPr bwMode="auto">
          <a:xfrm>
            <a:off x="6651626" y="3713163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9" name="Rectangle 935"/>
          <p:cNvSpPr>
            <a:spLocks noChangeArrowheads="1"/>
          </p:cNvSpPr>
          <p:nvPr/>
        </p:nvSpPr>
        <p:spPr bwMode="auto">
          <a:xfrm>
            <a:off x="6651626" y="3822700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0" name="Rectangle 936"/>
          <p:cNvSpPr>
            <a:spLocks noChangeArrowheads="1"/>
          </p:cNvSpPr>
          <p:nvPr/>
        </p:nvSpPr>
        <p:spPr bwMode="auto">
          <a:xfrm>
            <a:off x="6651626" y="3932238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1" name="Rectangle 937"/>
          <p:cNvSpPr>
            <a:spLocks noChangeArrowheads="1"/>
          </p:cNvSpPr>
          <p:nvPr/>
        </p:nvSpPr>
        <p:spPr bwMode="auto">
          <a:xfrm>
            <a:off x="6651626" y="4041775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" name="Rectangle 938"/>
          <p:cNvSpPr>
            <a:spLocks noChangeArrowheads="1"/>
          </p:cNvSpPr>
          <p:nvPr/>
        </p:nvSpPr>
        <p:spPr bwMode="auto">
          <a:xfrm>
            <a:off x="6651626" y="4151313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3" name="Rectangle 939"/>
          <p:cNvSpPr>
            <a:spLocks noChangeArrowheads="1"/>
          </p:cNvSpPr>
          <p:nvPr/>
        </p:nvSpPr>
        <p:spPr bwMode="auto">
          <a:xfrm>
            <a:off x="6651626" y="4260850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4" name="Rectangle 940"/>
          <p:cNvSpPr>
            <a:spLocks noChangeArrowheads="1"/>
          </p:cNvSpPr>
          <p:nvPr/>
        </p:nvSpPr>
        <p:spPr bwMode="auto">
          <a:xfrm>
            <a:off x="6651626" y="4370388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5" name="Rectangle 941"/>
          <p:cNvSpPr>
            <a:spLocks noChangeArrowheads="1"/>
          </p:cNvSpPr>
          <p:nvPr/>
        </p:nvSpPr>
        <p:spPr bwMode="auto">
          <a:xfrm>
            <a:off x="6651626" y="4479925"/>
            <a:ext cx="17463" cy="80963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6" name="Rectangle 942"/>
          <p:cNvSpPr>
            <a:spLocks noChangeArrowheads="1"/>
          </p:cNvSpPr>
          <p:nvPr/>
        </p:nvSpPr>
        <p:spPr bwMode="auto">
          <a:xfrm>
            <a:off x="6651626" y="4589463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7" name="Rectangle 943"/>
          <p:cNvSpPr>
            <a:spLocks noChangeArrowheads="1"/>
          </p:cNvSpPr>
          <p:nvPr/>
        </p:nvSpPr>
        <p:spPr bwMode="auto">
          <a:xfrm>
            <a:off x="6651626" y="4699000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" name="Rectangle 944"/>
          <p:cNvSpPr>
            <a:spLocks noChangeArrowheads="1"/>
          </p:cNvSpPr>
          <p:nvPr/>
        </p:nvSpPr>
        <p:spPr bwMode="auto">
          <a:xfrm>
            <a:off x="6651626" y="4808538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9" name="Rectangle 945"/>
          <p:cNvSpPr>
            <a:spLocks noChangeArrowheads="1"/>
          </p:cNvSpPr>
          <p:nvPr/>
        </p:nvSpPr>
        <p:spPr bwMode="auto">
          <a:xfrm>
            <a:off x="6651626" y="4918075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0" name="Rectangle 946"/>
          <p:cNvSpPr>
            <a:spLocks noChangeArrowheads="1"/>
          </p:cNvSpPr>
          <p:nvPr/>
        </p:nvSpPr>
        <p:spPr bwMode="auto">
          <a:xfrm>
            <a:off x="6651626" y="5027613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1" name="Rectangle 947"/>
          <p:cNvSpPr>
            <a:spLocks noChangeArrowheads="1"/>
          </p:cNvSpPr>
          <p:nvPr/>
        </p:nvSpPr>
        <p:spPr bwMode="auto">
          <a:xfrm>
            <a:off x="6651626" y="5137150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2" name="Rectangle 948"/>
          <p:cNvSpPr>
            <a:spLocks noChangeArrowheads="1"/>
          </p:cNvSpPr>
          <p:nvPr/>
        </p:nvSpPr>
        <p:spPr bwMode="auto">
          <a:xfrm>
            <a:off x="6651626" y="5246688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3" name="Rectangle 949"/>
          <p:cNvSpPr>
            <a:spLocks noChangeArrowheads="1"/>
          </p:cNvSpPr>
          <p:nvPr/>
        </p:nvSpPr>
        <p:spPr bwMode="auto">
          <a:xfrm>
            <a:off x="6651626" y="5356225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4" name="Rectangle 950"/>
          <p:cNvSpPr>
            <a:spLocks noChangeArrowheads="1"/>
          </p:cNvSpPr>
          <p:nvPr/>
        </p:nvSpPr>
        <p:spPr bwMode="auto">
          <a:xfrm>
            <a:off x="6651626" y="5465763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5" name="Rectangle 951"/>
          <p:cNvSpPr>
            <a:spLocks noChangeArrowheads="1"/>
          </p:cNvSpPr>
          <p:nvPr/>
        </p:nvSpPr>
        <p:spPr bwMode="auto">
          <a:xfrm>
            <a:off x="6651626" y="5575300"/>
            <a:ext cx="17463" cy="82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6" name="Rectangle 952"/>
          <p:cNvSpPr>
            <a:spLocks noChangeArrowheads="1"/>
          </p:cNvSpPr>
          <p:nvPr/>
        </p:nvSpPr>
        <p:spPr bwMode="auto">
          <a:xfrm>
            <a:off x="6651626" y="5684838"/>
            <a:ext cx="17463" cy="730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" name="Rectangle 678"/>
          <p:cNvSpPr>
            <a:spLocks noChangeArrowheads="1"/>
          </p:cNvSpPr>
          <p:nvPr/>
        </p:nvSpPr>
        <p:spPr bwMode="auto">
          <a:xfrm>
            <a:off x="1928813" y="1895475"/>
            <a:ext cx="1516063" cy="6842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5" name="Rectangle 703"/>
          <p:cNvSpPr>
            <a:spLocks noChangeArrowheads="1"/>
          </p:cNvSpPr>
          <p:nvPr/>
        </p:nvSpPr>
        <p:spPr bwMode="auto">
          <a:xfrm>
            <a:off x="2439988" y="2160588"/>
            <a:ext cx="5667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Proposal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2" name="Rectangle 720"/>
          <p:cNvSpPr>
            <a:spLocks noChangeArrowheads="1"/>
          </p:cNvSpPr>
          <p:nvPr/>
        </p:nvSpPr>
        <p:spPr bwMode="auto">
          <a:xfrm>
            <a:off x="2668588" y="2625725"/>
            <a:ext cx="1095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FFF7EF"/>
                </a:solidFill>
                <a:effectLst/>
                <a:latin typeface="Calibri" panose="020F0502020204030204" pitchFamily="34" charset="0"/>
              </a:rPr>
              <a:t>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4" name="Rectangle 732"/>
          <p:cNvSpPr>
            <a:spLocks noChangeArrowheads="1"/>
          </p:cNvSpPr>
          <p:nvPr/>
        </p:nvSpPr>
        <p:spPr bwMode="auto">
          <a:xfrm>
            <a:off x="2459218" y="2900363"/>
            <a:ext cx="45525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HB 437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5" name="Rectangle 733"/>
          <p:cNvSpPr>
            <a:spLocks noChangeArrowheads="1"/>
          </p:cNvSpPr>
          <p:nvPr/>
        </p:nvSpPr>
        <p:spPr bwMode="auto">
          <a:xfrm>
            <a:off x="2068085" y="3109913"/>
            <a:ext cx="123751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Health Care Revisions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6" name="Rectangle 734"/>
          <p:cNvSpPr>
            <a:spLocks noChangeArrowheads="1"/>
          </p:cNvSpPr>
          <p:nvPr/>
        </p:nvSpPr>
        <p:spPr bwMode="auto">
          <a:xfrm>
            <a:off x="2415135" y="3292475"/>
            <a:ext cx="54341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(enacted)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1" name="Rectangle 769"/>
          <p:cNvSpPr>
            <a:spLocks noChangeArrowheads="1"/>
          </p:cNvSpPr>
          <p:nvPr/>
        </p:nvSpPr>
        <p:spPr bwMode="auto">
          <a:xfrm>
            <a:off x="2576237" y="4543425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Full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52" name="Rectangle 770"/>
          <p:cNvSpPr>
            <a:spLocks noChangeArrowheads="1"/>
          </p:cNvSpPr>
          <p:nvPr/>
        </p:nvSpPr>
        <p:spPr bwMode="auto">
          <a:xfrm>
            <a:off x="2116977" y="4752975"/>
            <a:ext cx="11397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Medicaid Expansion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3" name="Rectangle 771"/>
          <p:cNvSpPr>
            <a:spLocks noChangeArrowheads="1"/>
          </p:cNvSpPr>
          <p:nvPr/>
        </p:nvSpPr>
        <p:spPr bwMode="auto">
          <a:xfrm>
            <a:off x="2303727" y="4935538"/>
            <a:ext cx="7662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(not enacted)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6" name="Line 804"/>
          <p:cNvSpPr>
            <a:spLocks noChangeShapeType="1"/>
          </p:cNvSpPr>
          <p:nvPr/>
        </p:nvSpPr>
        <p:spPr bwMode="auto">
          <a:xfrm>
            <a:off x="1938338" y="2835275"/>
            <a:ext cx="15065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7" name="Rectangle 805"/>
          <p:cNvSpPr>
            <a:spLocks noChangeArrowheads="1"/>
          </p:cNvSpPr>
          <p:nvPr/>
        </p:nvSpPr>
        <p:spPr bwMode="auto">
          <a:xfrm>
            <a:off x="1938338" y="2835275"/>
            <a:ext cx="15065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" name="Line 821"/>
          <p:cNvSpPr>
            <a:spLocks noChangeShapeType="1"/>
          </p:cNvSpPr>
          <p:nvPr/>
        </p:nvSpPr>
        <p:spPr bwMode="auto">
          <a:xfrm>
            <a:off x="1938338" y="3511550"/>
            <a:ext cx="15065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" name="Rectangle 822"/>
          <p:cNvSpPr>
            <a:spLocks noChangeArrowheads="1"/>
          </p:cNvSpPr>
          <p:nvPr/>
        </p:nvSpPr>
        <p:spPr bwMode="auto">
          <a:xfrm>
            <a:off x="1938338" y="3511550"/>
            <a:ext cx="15065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0" name="Line 838"/>
          <p:cNvSpPr>
            <a:spLocks noChangeShapeType="1"/>
          </p:cNvSpPr>
          <p:nvPr/>
        </p:nvSpPr>
        <p:spPr bwMode="auto">
          <a:xfrm>
            <a:off x="1928813" y="2835275"/>
            <a:ext cx="0" cy="6858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1" name="Rectangle 839"/>
          <p:cNvSpPr>
            <a:spLocks noChangeArrowheads="1"/>
          </p:cNvSpPr>
          <p:nvPr/>
        </p:nvSpPr>
        <p:spPr bwMode="auto">
          <a:xfrm>
            <a:off x="1928813" y="2835275"/>
            <a:ext cx="9525" cy="685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2" name="Line 840"/>
          <p:cNvSpPr>
            <a:spLocks noChangeShapeType="1"/>
          </p:cNvSpPr>
          <p:nvPr/>
        </p:nvSpPr>
        <p:spPr bwMode="auto">
          <a:xfrm>
            <a:off x="3435351" y="2844800"/>
            <a:ext cx="0" cy="676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3" name="Rectangle 841"/>
          <p:cNvSpPr>
            <a:spLocks noChangeArrowheads="1"/>
          </p:cNvSpPr>
          <p:nvPr/>
        </p:nvSpPr>
        <p:spPr bwMode="auto">
          <a:xfrm>
            <a:off x="3435351" y="2844800"/>
            <a:ext cx="9525" cy="676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Line 842"/>
          <p:cNvSpPr>
            <a:spLocks noChangeShapeType="1"/>
          </p:cNvSpPr>
          <p:nvPr/>
        </p:nvSpPr>
        <p:spPr bwMode="auto">
          <a:xfrm>
            <a:off x="1938338" y="4479925"/>
            <a:ext cx="15065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Rectangle 843"/>
          <p:cNvSpPr>
            <a:spLocks noChangeArrowheads="1"/>
          </p:cNvSpPr>
          <p:nvPr/>
        </p:nvSpPr>
        <p:spPr bwMode="auto">
          <a:xfrm>
            <a:off x="1938338" y="4479925"/>
            <a:ext cx="1506538" cy="79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Line 900"/>
          <p:cNvSpPr>
            <a:spLocks noChangeShapeType="1"/>
          </p:cNvSpPr>
          <p:nvPr/>
        </p:nvSpPr>
        <p:spPr bwMode="auto">
          <a:xfrm>
            <a:off x="1938338" y="5154613"/>
            <a:ext cx="1506538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" name="Rectangle 901"/>
          <p:cNvSpPr>
            <a:spLocks noChangeArrowheads="1"/>
          </p:cNvSpPr>
          <p:nvPr/>
        </p:nvSpPr>
        <p:spPr bwMode="auto">
          <a:xfrm>
            <a:off x="1938338" y="5154613"/>
            <a:ext cx="1506538" cy="95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7" name="Line 953"/>
          <p:cNvSpPr>
            <a:spLocks noChangeShapeType="1"/>
          </p:cNvSpPr>
          <p:nvPr/>
        </p:nvSpPr>
        <p:spPr bwMode="auto">
          <a:xfrm>
            <a:off x="1928813" y="4479925"/>
            <a:ext cx="0" cy="684213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8" name="Rectangle 954"/>
          <p:cNvSpPr>
            <a:spLocks noChangeArrowheads="1"/>
          </p:cNvSpPr>
          <p:nvPr/>
        </p:nvSpPr>
        <p:spPr bwMode="auto">
          <a:xfrm>
            <a:off x="1928813" y="4479925"/>
            <a:ext cx="9525" cy="6842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9" name="Line 955"/>
          <p:cNvSpPr>
            <a:spLocks noChangeShapeType="1"/>
          </p:cNvSpPr>
          <p:nvPr/>
        </p:nvSpPr>
        <p:spPr bwMode="auto">
          <a:xfrm>
            <a:off x="3435351" y="4487863"/>
            <a:ext cx="0" cy="67627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0" name="Rectangle 956"/>
          <p:cNvSpPr>
            <a:spLocks noChangeArrowheads="1"/>
          </p:cNvSpPr>
          <p:nvPr/>
        </p:nvSpPr>
        <p:spPr bwMode="auto">
          <a:xfrm>
            <a:off x="3435351" y="4487863"/>
            <a:ext cx="9525" cy="6762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64" name="Group 1063"/>
          <p:cNvGrpSpPr/>
          <p:nvPr/>
        </p:nvGrpSpPr>
        <p:grpSpPr>
          <a:xfrm>
            <a:off x="3600451" y="1895475"/>
            <a:ext cx="960438" cy="3268663"/>
            <a:chOff x="3600451" y="1895475"/>
            <a:chExt cx="960438" cy="3268663"/>
          </a:xfrm>
        </p:grpSpPr>
        <p:sp>
          <p:nvSpPr>
            <p:cNvPr id="862" name="Rectangle 680"/>
            <p:cNvSpPr>
              <a:spLocks noChangeArrowheads="1"/>
            </p:cNvSpPr>
            <p:nvPr/>
          </p:nvSpPr>
          <p:spPr bwMode="auto">
            <a:xfrm>
              <a:off x="3600451" y="1895475"/>
              <a:ext cx="885825" cy="684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7" name="Rectangle 705"/>
            <p:cNvSpPr>
              <a:spLocks noChangeArrowheads="1"/>
            </p:cNvSpPr>
            <p:nvPr/>
          </p:nvSpPr>
          <p:spPr bwMode="auto">
            <a:xfrm>
              <a:off x="3773488" y="2160588"/>
              <a:ext cx="60325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Coverage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4" name="Rectangle 722"/>
            <p:cNvSpPr>
              <a:spLocks noChangeArrowheads="1"/>
            </p:cNvSpPr>
            <p:nvPr/>
          </p:nvSpPr>
          <p:spPr bwMode="auto">
            <a:xfrm>
              <a:off x="4029076" y="2625725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8" name="Rectangle 736"/>
            <p:cNvSpPr>
              <a:spLocks noChangeArrowheads="1"/>
            </p:cNvSpPr>
            <p:nvPr/>
          </p:nvSpPr>
          <p:spPr bwMode="auto">
            <a:xfrm>
              <a:off x="3746501" y="3046413"/>
              <a:ext cx="75882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61,200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5" name="Rectangle 773"/>
            <p:cNvSpPr>
              <a:spLocks noChangeArrowheads="1"/>
            </p:cNvSpPr>
            <p:nvPr/>
          </p:nvSpPr>
          <p:spPr bwMode="auto">
            <a:xfrm>
              <a:off x="3692526" y="4689475"/>
              <a:ext cx="86836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FF6600"/>
                  </a:solidFill>
                  <a:effectLst/>
                  <a:latin typeface="Calibri" panose="020F0502020204030204" pitchFamily="34" charset="0"/>
                </a:rPr>
                <a:t>141,000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8" name="Line 806"/>
            <p:cNvSpPr>
              <a:spLocks noChangeShapeType="1"/>
            </p:cNvSpPr>
            <p:nvPr/>
          </p:nvSpPr>
          <p:spPr bwMode="auto">
            <a:xfrm>
              <a:off x="3609976" y="2835275"/>
              <a:ext cx="876300" cy="0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9" name="Rectangle 807"/>
            <p:cNvSpPr>
              <a:spLocks noChangeArrowheads="1"/>
            </p:cNvSpPr>
            <p:nvPr/>
          </p:nvSpPr>
          <p:spPr bwMode="auto">
            <a:xfrm>
              <a:off x="3609976" y="2835275"/>
              <a:ext cx="876300" cy="95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5" name="Line 823"/>
            <p:cNvSpPr>
              <a:spLocks noChangeShapeType="1"/>
            </p:cNvSpPr>
            <p:nvPr/>
          </p:nvSpPr>
          <p:spPr bwMode="auto">
            <a:xfrm>
              <a:off x="3609976" y="3511550"/>
              <a:ext cx="876300" cy="0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6" name="Rectangle 824"/>
            <p:cNvSpPr>
              <a:spLocks noChangeArrowheads="1"/>
            </p:cNvSpPr>
            <p:nvPr/>
          </p:nvSpPr>
          <p:spPr bwMode="auto">
            <a:xfrm>
              <a:off x="3609976" y="3511550"/>
              <a:ext cx="876300" cy="95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" name="Line 844"/>
            <p:cNvSpPr>
              <a:spLocks noChangeShapeType="1"/>
            </p:cNvSpPr>
            <p:nvPr/>
          </p:nvSpPr>
          <p:spPr bwMode="auto">
            <a:xfrm>
              <a:off x="3600451" y="2835275"/>
              <a:ext cx="0" cy="685800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7" name="Rectangle 845"/>
            <p:cNvSpPr>
              <a:spLocks noChangeArrowheads="1"/>
            </p:cNvSpPr>
            <p:nvPr/>
          </p:nvSpPr>
          <p:spPr bwMode="auto">
            <a:xfrm>
              <a:off x="3600451" y="2835275"/>
              <a:ext cx="9525" cy="685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Line 846"/>
            <p:cNvSpPr>
              <a:spLocks noChangeShapeType="1"/>
            </p:cNvSpPr>
            <p:nvPr/>
          </p:nvSpPr>
          <p:spPr bwMode="auto">
            <a:xfrm>
              <a:off x="4476751" y="2844800"/>
              <a:ext cx="0" cy="676275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Rectangle 847"/>
            <p:cNvSpPr>
              <a:spLocks noChangeArrowheads="1"/>
            </p:cNvSpPr>
            <p:nvPr/>
          </p:nvSpPr>
          <p:spPr bwMode="auto">
            <a:xfrm>
              <a:off x="4476751" y="2844800"/>
              <a:ext cx="9525" cy="6762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Line 848"/>
            <p:cNvSpPr>
              <a:spLocks noChangeShapeType="1"/>
            </p:cNvSpPr>
            <p:nvPr/>
          </p:nvSpPr>
          <p:spPr bwMode="auto">
            <a:xfrm>
              <a:off x="3609976" y="4479925"/>
              <a:ext cx="876300" cy="0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Rectangle 849"/>
            <p:cNvSpPr>
              <a:spLocks noChangeArrowheads="1"/>
            </p:cNvSpPr>
            <p:nvPr/>
          </p:nvSpPr>
          <p:spPr bwMode="auto">
            <a:xfrm>
              <a:off x="3609976" y="4479925"/>
              <a:ext cx="876300" cy="79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Line 902"/>
            <p:cNvSpPr>
              <a:spLocks noChangeShapeType="1"/>
            </p:cNvSpPr>
            <p:nvPr/>
          </p:nvSpPr>
          <p:spPr bwMode="auto">
            <a:xfrm>
              <a:off x="3609976" y="5154613"/>
              <a:ext cx="876300" cy="0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Rectangle 903"/>
            <p:cNvSpPr>
              <a:spLocks noChangeArrowheads="1"/>
            </p:cNvSpPr>
            <p:nvPr/>
          </p:nvSpPr>
          <p:spPr bwMode="auto">
            <a:xfrm>
              <a:off x="3609976" y="5154613"/>
              <a:ext cx="876300" cy="95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Line 957"/>
            <p:cNvSpPr>
              <a:spLocks noChangeShapeType="1"/>
            </p:cNvSpPr>
            <p:nvPr/>
          </p:nvSpPr>
          <p:spPr bwMode="auto">
            <a:xfrm>
              <a:off x="3600451" y="4479925"/>
              <a:ext cx="0" cy="684213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Rectangle 958"/>
            <p:cNvSpPr>
              <a:spLocks noChangeArrowheads="1"/>
            </p:cNvSpPr>
            <p:nvPr/>
          </p:nvSpPr>
          <p:spPr bwMode="auto">
            <a:xfrm>
              <a:off x="3600451" y="4479925"/>
              <a:ext cx="9525" cy="684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Line 959"/>
            <p:cNvSpPr>
              <a:spLocks noChangeShapeType="1"/>
            </p:cNvSpPr>
            <p:nvPr/>
          </p:nvSpPr>
          <p:spPr bwMode="auto">
            <a:xfrm>
              <a:off x="4476751" y="4487863"/>
              <a:ext cx="0" cy="676275"/>
            </a:xfrm>
            <a:prstGeom prst="line">
              <a:avLst/>
            </a:prstGeom>
            <a:noFill/>
            <a:ln w="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Rectangle 960"/>
            <p:cNvSpPr>
              <a:spLocks noChangeArrowheads="1"/>
            </p:cNvSpPr>
            <p:nvPr/>
          </p:nvSpPr>
          <p:spPr bwMode="auto">
            <a:xfrm>
              <a:off x="4476751" y="4487863"/>
              <a:ext cx="9525" cy="6762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3" name="Group 1062"/>
          <p:cNvGrpSpPr/>
          <p:nvPr/>
        </p:nvGrpSpPr>
        <p:grpSpPr>
          <a:xfrm>
            <a:off x="4541838" y="1895475"/>
            <a:ext cx="985838" cy="3268663"/>
            <a:chOff x="4541838" y="1895475"/>
            <a:chExt cx="985838" cy="3268663"/>
          </a:xfrm>
        </p:grpSpPr>
        <p:sp>
          <p:nvSpPr>
            <p:cNvPr id="864" name="Rectangle 682"/>
            <p:cNvSpPr>
              <a:spLocks noChangeArrowheads="1"/>
            </p:cNvSpPr>
            <p:nvPr/>
          </p:nvSpPr>
          <p:spPr bwMode="auto">
            <a:xfrm>
              <a:off x="4641851" y="1895475"/>
              <a:ext cx="885825" cy="68421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9" name="Rectangle 707"/>
            <p:cNvSpPr>
              <a:spLocks noChangeArrowheads="1"/>
            </p:cNvSpPr>
            <p:nvPr/>
          </p:nvSpPr>
          <p:spPr bwMode="auto">
            <a:xfrm>
              <a:off x="4770438" y="2068513"/>
              <a:ext cx="72231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Redirected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0" name="Rectangle 708"/>
            <p:cNvSpPr>
              <a:spLocks noChangeArrowheads="1"/>
            </p:cNvSpPr>
            <p:nvPr/>
          </p:nvSpPr>
          <p:spPr bwMode="auto">
            <a:xfrm>
              <a:off x="4751388" y="2251075"/>
              <a:ext cx="73977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State Funds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5" name="Rectangle 723"/>
            <p:cNvSpPr>
              <a:spLocks noChangeArrowheads="1"/>
            </p:cNvSpPr>
            <p:nvPr/>
          </p:nvSpPr>
          <p:spPr bwMode="auto">
            <a:xfrm>
              <a:off x="4549776" y="2662238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6" name="Rectangle 724"/>
            <p:cNvSpPr>
              <a:spLocks noChangeArrowheads="1"/>
            </p:cNvSpPr>
            <p:nvPr/>
          </p:nvSpPr>
          <p:spPr bwMode="auto">
            <a:xfrm>
              <a:off x="5062538" y="2625725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0" name="Rectangle 738"/>
            <p:cNvSpPr>
              <a:spLocks noChangeArrowheads="1"/>
            </p:cNvSpPr>
            <p:nvPr/>
          </p:nvSpPr>
          <p:spPr bwMode="auto">
            <a:xfrm>
              <a:off x="4887913" y="3046413"/>
              <a:ext cx="520700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22.2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1" name="Rectangle 749"/>
            <p:cNvSpPr>
              <a:spLocks noChangeArrowheads="1"/>
            </p:cNvSpPr>
            <p:nvPr/>
          </p:nvSpPr>
          <p:spPr bwMode="auto">
            <a:xfrm>
              <a:off x="4541838" y="3529013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3" name="Rectangle 761"/>
            <p:cNvSpPr>
              <a:spLocks noChangeArrowheads="1"/>
            </p:cNvSpPr>
            <p:nvPr/>
          </p:nvSpPr>
          <p:spPr bwMode="auto">
            <a:xfrm>
              <a:off x="4668838" y="4287838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7" name="Rectangle 775"/>
            <p:cNvSpPr>
              <a:spLocks noChangeArrowheads="1"/>
            </p:cNvSpPr>
            <p:nvPr/>
          </p:nvSpPr>
          <p:spPr bwMode="auto">
            <a:xfrm>
              <a:off x="4970463" y="4689475"/>
              <a:ext cx="347663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69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0" name="Line 808"/>
            <p:cNvSpPr>
              <a:spLocks noChangeShapeType="1"/>
            </p:cNvSpPr>
            <p:nvPr/>
          </p:nvSpPr>
          <p:spPr bwMode="auto">
            <a:xfrm>
              <a:off x="4651376" y="2835275"/>
              <a:ext cx="876300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1" name="Rectangle 809"/>
            <p:cNvSpPr>
              <a:spLocks noChangeArrowheads="1"/>
            </p:cNvSpPr>
            <p:nvPr/>
          </p:nvSpPr>
          <p:spPr bwMode="auto">
            <a:xfrm>
              <a:off x="4651376" y="2835275"/>
              <a:ext cx="876300" cy="95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7" name="Line 825"/>
            <p:cNvSpPr>
              <a:spLocks noChangeShapeType="1"/>
            </p:cNvSpPr>
            <p:nvPr/>
          </p:nvSpPr>
          <p:spPr bwMode="auto">
            <a:xfrm>
              <a:off x="4651376" y="3511550"/>
              <a:ext cx="876300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8" name="Rectangle 826"/>
            <p:cNvSpPr>
              <a:spLocks noChangeArrowheads="1"/>
            </p:cNvSpPr>
            <p:nvPr/>
          </p:nvSpPr>
          <p:spPr bwMode="auto">
            <a:xfrm>
              <a:off x="4651376" y="3511550"/>
              <a:ext cx="876300" cy="95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Line 850"/>
            <p:cNvSpPr>
              <a:spLocks noChangeShapeType="1"/>
            </p:cNvSpPr>
            <p:nvPr/>
          </p:nvSpPr>
          <p:spPr bwMode="auto">
            <a:xfrm>
              <a:off x="4641851" y="2835275"/>
              <a:ext cx="0" cy="68580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Rectangle 851"/>
            <p:cNvSpPr>
              <a:spLocks noChangeArrowheads="1"/>
            </p:cNvSpPr>
            <p:nvPr/>
          </p:nvSpPr>
          <p:spPr bwMode="auto">
            <a:xfrm>
              <a:off x="4641851" y="2835275"/>
              <a:ext cx="9525" cy="685800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Line 852"/>
            <p:cNvSpPr>
              <a:spLocks noChangeShapeType="1"/>
            </p:cNvSpPr>
            <p:nvPr/>
          </p:nvSpPr>
          <p:spPr bwMode="auto">
            <a:xfrm>
              <a:off x="5518151" y="2844800"/>
              <a:ext cx="0" cy="676275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853"/>
            <p:cNvSpPr>
              <a:spLocks noChangeArrowheads="1"/>
            </p:cNvSpPr>
            <p:nvPr/>
          </p:nvSpPr>
          <p:spPr bwMode="auto">
            <a:xfrm>
              <a:off x="5518151" y="2844800"/>
              <a:ext cx="9525" cy="67627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Line 854"/>
            <p:cNvSpPr>
              <a:spLocks noChangeShapeType="1"/>
            </p:cNvSpPr>
            <p:nvPr/>
          </p:nvSpPr>
          <p:spPr bwMode="auto">
            <a:xfrm>
              <a:off x="4651376" y="4479925"/>
              <a:ext cx="876300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Rectangle 855"/>
            <p:cNvSpPr>
              <a:spLocks noChangeArrowheads="1"/>
            </p:cNvSpPr>
            <p:nvPr/>
          </p:nvSpPr>
          <p:spPr bwMode="auto">
            <a:xfrm>
              <a:off x="4651376" y="4479925"/>
              <a:ext cx="876300" cy="793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Line 904"/>
            <p:cNvSpPr>
              <a:spLocks noChangeShapeType="1"/>
            </p:cNvSpPr>
            <p:nvPr/>
          </p:nvSpPr>
          <p:spPr bwMode="auto">
            <a:xfrm>
              <a:off x="4651376" y="5154613"/>
              <a:ext cx="876300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Rectangle 905"/>
            <p:cNvSpPr>
              <a:spLocks noChangeArrowheads="1"/>
            </p:cNvSpPr>
            <p:nvPr/>
          </p:nvSpPr>
          <p:spPr bwMode="auto">
            <a:xfrm>
              <a:off x="4651376" y="5154613"/>
              <a:ext cx="876300" cy="95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Line 961"/>
            <p:cNvSpPr>
              <a:spLocks noChangeShapeType="1"/>
            </p:cNvSpPr>
            <p:nvPr/>
          </p:nvSpPr>
          <p:spPr bwMode="auto">
            <a:xfrm>
              <a:off x="4641851" y="4479925"/>
              <a:ext cx="0" cy="684213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Rectangle 962"/>
            <p:cNvSpPr>
              <a:spLocks noChangeArrowheads="1"/>
            </p:cNvSpPr>
            <p:nvPr/>
          </p:nvSpPr>
          <p:spPr bwMode="auto">
            <a:xfrm>
              <a:off x="4641851" y="4479925"/>
              <a:ext cx="9525" cy="68421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Line 963"/>
            <p:cNvSpPr>
              <a:spLocks noChangeShapeType="1"/>
            </p:cNvSpPr>
            <p:nvPr/>
          </p:nvSpPr>
          <p:spPr bwMode="auto">
            <a:xfrm>
              <a:off x="5518151" y="4487863"/>
              <a:ext cx="0" cy="676275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Rectangle 964"/>
            <p:cNvSpPr>
              <a:spLocks noChangeArrowheads="1"/>
            </p:cNvSpPr>
            <p:nvPr/>
          </p:nvSpPr>
          <p:spPr bwMode="auto">
            <a:xfrm>
              <a:off x="5518151" y="4487863"/>
              <a:ext cx="9525" cy="67627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2" name="Group 1061"/>
          <p:cNvGrpSpPr/>
          <p:nvPr/>
        </p:nvGrpSpPr>
        <p:grpSpPr>
          <a:xfrm>
            <a:off x="5683251" y="1895475"/>
            <a:ext cx="885825" cy="3268663"/>
            <a:chOff x="5683251" y="1895475"/>
            <a:chExt cx="885825" cy="3268663"/>
          </a:xfrm>
        </p:grpSpPr>
        <p:sp>
          <p:nvSpPr>
            <p:cNvPr id="866" name="Rectangle 684"/>
            <p:cNvSpPr>
              <a:spLocks noChangeArrowheads="1"/>
            </p:cNvSpPr>
            <p:nvPr/>
          </p:nvSpPr>
          <p:spPr bwMode="auto">
            <a:xfrm>
              <a:off x="5683251" y="1895475"/>
              <a:ext cx="885825" cy="684213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2" name="Rectangle 710"/>
            <p:cNvSpPr>
              <a:spLocks noChangeArrowheads="1"/>
            </p:cNvSpPr>
            <p:nvPr/>
          </p:nvSpPr>
          <p:spPr bwMode="auto">
            <a:xfrm>
              <a:off x="5911851" y="2068513"/>
              <a:ext cx="49371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Federal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3" name="Rectangle 711"/>
            <p:cNvSpPr>
              <a:spLocks noChangeArrowheads="1"/>
            </p:cNvSpPr>
            <p:nvPr/>
          </p:nvSpPr>
          <p:spPr bwMode="auto">
            <a:xfrm>
              <a:off x="5957888" y="2251075"/>
              <a:ext cx="41116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Funds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8" name="Rectangle 726"/>
            <p:cNvSpPr>
              <a:spLocks noChangeArrowheads="1"/>
            </p:cNvSpPr>
            <p:nvPr/>
          </p:nvSpPr>
          <p:spPr bwMode="auto">
            <a:xfrm>
              <a:off x="6111876" y="2662238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2" name="Rectangle 740"/>
            <p:cNvSpPr>
              <a:spLocks noChangeArrowheads="1"/>
            </p:cNvSpPr>
            <p:nvPr/>
          </p:nvSpPr>
          <p:spPr bwMode="auto">
            <a:xfrm>
              <a:off x="5965826" y="3046413"/>
              <a:ext cx="4651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471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5" name="Rectangle 763"/>
            <p:cNvSpPr>
              <a:spLocks noChangeArrowheads="1"/>
            </p:cNvSpPr>
            <p:nvPr/>
          </p:nvSpPr>
          <p:spPr bwMode="auto">
            <a:xfrm>
              <a:off x="5710238" y="4287838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9" name="Rectangle 777"/>
            <p:cNvSpPr>
              <a:spLocks noChangeArrowheads="1"/>
            </p:cNvSpPr>
            <p:nvPr/>
          </p:nvSpPr>
          <p:spPr bwMode="auto">
            <a:xfrm>
              <a:off x="5965826" y="4689475"/>
              <a:ext cx="4651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597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2" name="Line 810"/>
            <p:cNvSpPr>
              <a:spLocks noChangeShapeType="1"/>
            </p:cNvSpPr>
            <p:nvPr/>
          </p:nvSpPr>
          <p:spPr bwMode="auto">
            <a:xfrm>
              <a:off x="5692776" y="2835275"/>
              <a:ext cx="876300" cy="0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" name="Rectangle 811"/>
            <p:cNvSpPr>
              <a:spLocks noChangeArrowheads="1"/>
            </p:cNvSpPr>
            <p:nvPr/>
          </p:nvSpPr>
          <p:spPr bwMode="auto">
            <a:xfrm>
              <a:off x="5692776" y="2835275"/>
              <a:ext cx="876300" cy="95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9" name="Line 827"/>
            <p:cNvSpPr>
              <a:spLocks noChangeShapeType="1"/>
            </p:cNvSpPr>
            <p:nvPr/>
          </p:nvSpPr>
          <p:spPr bwMode="auto">
            <a:xfrm>
              <a:off x="5692776" y="3511550"/>
              <a:ext cx="876300" cy="0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0" name="Rectangle 828"/>
            <p:cNvSpPr>
              <a:spLocks noChangeArrowheads="1"/>
            </p:cNvSpPr>
            <p:nvPr/>
          </p:nvSpPr>
          <p:spPr bwMode="auto">
            <a:xfrm>
              <a:off x="5692776" y="3511550"/>
              <a:ext cx="876300" cy="95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Line 856"/>
            <p:cNvSpPr>
              <a:spLocks noChangeShapeType="1"/>
            </p:cNvSpPr>
            <p:nvPr/>
          </p:nvSpPr>
          <p:spPr bwMode="auto">
            <a:xfrm>
              <a:off x="5683251" y="2835275"/>
              <a:ext cx="0" cy="685800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857"/>
            <p:cNvSpPr>
              <a:spLocks noChangeArrowheads="1"/>
            </p:cNvSpPr>
            <p:nvPr/>
          </p:nvSpPr>
          <p:spPr bwMode="auto">
            <a:xfrm>
              <a:off x="5683251" y="2835275"/>
              <a:ext cx="9525" cy="6858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Line 858"/>
            <p:cNvSpPr>
              <a:spLocks noChangeShapeType="1"/>
            </p:cNvSpPr>
            <p:nvPr/>
          </p:nvSpPr>
          <p:spPr bwMode="auto">
            <a:xfrm>
              <a:off x="6559551" y="2844800"/>
              <a:ext cx="0" cy="676275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859"/>
            <p:cNvSpPr>
              <a:spLocks noChangeArrowheads="1"/>
            </p:cNvSpPr>
            <p:nvPr/>
          </p:nvSpPr>
          <p:spPr bwMode="auto">
            <a:xfrm>
              <a:off x="6559551" y="2844800"/>
              <a:ext cx="9525" cy="67627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Line 860"/>
            <p:cNvSpPr>
              <a:spLocks noChangeShapeType="1"/>
            </p:cNvSpPr>
            <p:nvPr/>
          </p:nvSpPr>
          <p:spPr bwMode="auto">
            <a:xfrm>
              <a:off x="5692776" y="4479925"/>
              <a:ext cx="876300" cy="0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Rectangle 861"/>
            <p:cNvSpPr>
              <a:spLocks noChangeArrowheads="1"/>
            </p:cNvSpPr>
            <p:nvPr/>
          </p:nvSpPr>
          <p:spPr bwMode="auto">
            <a:xfrm>
              <a:off x="5692776" y="4479925"/>
              <a:ext cx="876300" cy="7938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Line 906"/>
            <p:cNvSpPr>
              <a:spLocks noChangeShapeType="1"/>
            </p:cNvSpPr>
            <p:nvPr/>
          </p:nvSpPr>
          <p:spPr bwMode="auto">
            <a:xfrm>
              <a:off x="5692776" y="5154613"/>
              <a:ext cx="876300" cy="0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Rectangle 907"/>
            <p:cNvSpPr>
              <a:spLocks noChangeArrowheads="1"/>
            </p:cNvSpPr>
            <p:nvPr/>
          </p:nvSpPr>
          <p:spPr bwMode="auto">
            <a:xfrm>
              <a:off x="5692776" y="5154613"/>
              <a:ext cx="876300" cy="95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Line 965"/>
            <p:cNvSpPr>
              <a:spLocks noChangeShapeType="1"/>
            </p:cNvSpPr>
            <p:nvPr/>
          </p:nvSpPr>
          <p:spPr bwMode="auto">
            <a:xfrm>
              <a:off x="5683251" y="4479925"/>
              <a:ext cx="0" cy="684213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Rectangle 966"/>
            <p:cNvSpPr>
              <a:spLocks noChangeArrowheads="1"/>
            </p:cNvSpPr>
            <p:nvPr/>
          </p:nvSpPr>
          <p:spPr bwMode="auto">
            <a:xfrm>
              <a:off x="5683251" y="4479925"/>
              <a:ext cx="9525" cy="684213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Line 967"/>
            <p:cNvSpPr>
              <a:spLocks noChangeShapeType="1"/>
            </p:cNvSpPr>
            <p:nvPr/>
          </p:nvSpPr>
          <p:spPr bwMode="auto">
            <a:xfrm>
              <a:off x="6559551" y="4487863"/>
              <a:ext cx="0" cy="676275"/>
            </a:xfrm>
            <a:prstGeom prst="line">
              <a:avLst/>
            </a:prstGeom>
            <a:noFill/>
            <a:ln w="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Rectangle 968"/>
            <p:cNvSpPr>
              <a:spLocks noChangeArrowheads="1"/>
            </p:cNvSpPr>
            <p:nvPr/>
          </p:nvSpPr>
          <p:spPr bwMode="auto">
            <a:xfrm>
              <a:off x="6559551" y="4487863"/>
              <a:ext cx="9525" cy="67627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1" name="Group 1060"/>
          <p:cNvGrpSpPr/>
          <p:nvPr/>
        </p:nvGrpSpPr>
        <p:grpSpPr>
          <a:xfrm>
            <a:off x="6751638" y="1895475"/>
            <a:ext cx="950913" cy="3479801"/>
            <a:chOff x="6751638" y="1895475"/>
            <a:chExt cx="950913" cy="3479801"/>
          </a:xfrm>
        </p:grpSpPr>
        <p:sp>
          <p:nvSpPr>
            <p:cNvPr id="868" name="Rectangle 686"/>
            <p:cNvSpPr>
              <a:spLocks noChangeArrowheads="1"/>
            </p:cNvSpPr>
            <p:nvPr/>
          </p:nvSpPr>
          <p:spPr bwMode="auto">
            <a:xfrm>
              <a:off x="6761163" y="1895475"/>
              <a:ext cx="885825" cy="68421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6" name="Rectangle 714"/>
            <p:cNvSpPr>
              <a:spLocks noChangeArrowheads="1"/>
            </p:cNvSpPr>
            <p:nvPr/>
          </p:nvSpPr>
          <p:spPr bwMode="auto">
            <a:xfrm>
              <a:off x="6970713" y="2068513"/>
              <a:ext cx="53816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Enrolled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7" name="Rectangle 715"/>
            <p:cNvSpPr>
              <a:spLocks noChangeArrowheads="1"/>
            </p:cNvSpPr>
            <p:nvPr/>
          </p:nvSpPr>
          <p:spPr bwMode="auto">
            <a:xfrm>
              <a:off x="6870701" y="2251075"/>
              <a:ext cx="7493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 Exchange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1" name="Rectangle 729"/>
            <p:cNvSpPr>
              <a:spLocks noChangeArrowheads="1"/>
            </p:cNvSpPr>
            <p:nvPr/>
          </p:nvSpPr>
          <p:spPr bwMode="auto">
            <a:xfrm>
              <a:off x="6788151" y="2662238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5" name="Rectangle 743"/>
            <p:cNvSpPr>
              <a:spLocks noChangeArrowheads="1"/>
            </p:cNvSpPr>
            <p:nvPr/>
          </p:nvSpPr>
          <p:spPr bwMode="auto">
            <a:xfrm>
              <a:off x="6943726" y="3046413"/>
              <a:ext cx="75882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37,500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6" name="Rectangle 744"/>
            <p:cNvSpPr>
              <a:spLocks noChangeArrowheads="1"/>
            </p:cNvSpPr>
            <p:nvPr/>
          </p:nvSpPr>
          <p:spPr bwMode="auto">
            <a:xfrm>
              <a:off x="6880226" y="3046413"/>
              <a:ext cx="1730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7" name="Rectangle 745"/>
            <p:cNvSpPr>
              <a:spLocks noChangeArrowheads="1"/>
            </p:cNvSpPr>
            <p:nvPr/>
          </p:nvSpPr>
          <p:spPr bwMode="auto">
            <a:xfrm>
              <a:off x="6926263" y="3046413"/>
              <a:ext cx="1730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8" name="Rectangle 766"/>
            <p:cNvSpPr>
              <a:spLocks noChangeArrowheads="1"/>
            </p:cNvSpPr>
            <p:nvPr/>
          </p:nvSpPr>
          <p:spPr bwMode="auto">
            <a:xfrm>
              <a:off x="7181851" y="4195763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2" name="Rectangle 780"/>
            <p:cNvSpPr>
              <a:spLocks noChangeArrowheads="1"/>
            </p:cNvSpPr>
            <p:nvPr/>
          </p:nvSpPr>
          <p:spPr bwMode="auto">
            <a:xfrm>
              <a:off x="7153276" y="4689475"/>
              <a:ext cx="23812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7" name="Rectangle 795"/>
            <p:cNvSpPr>
              <a:spLocks noChangeArrowheads="1"/>
            </p:cNvSpPr>
            <p:nvPr/>
          </p:nvSpPr>
          <p:spPr bwMode="auto">
            <a:xfrm>
              <a:off x="7181851" y="5173663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4" name="Rectangle 812"/>
            <p:cNvSpPr>
              <a:spLocks noChangeArrowheads="1"/>
            </p:cNvSpPr>
            <p:nvPr/>
          </p:nvSpPr>
          <p:spPr bwMode="auto">
            <a:xfrm>
              <a:off x="6770688" y="2827338"/>
              <a:ext cx="6350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5" name="Rectangle 813"/>
            <p:cNvSpPr>
              <a:spLocks noChangeArrowheads="1"/>
            </p:cNvSpPr>
            <p:nvPr/>
          </p:nvSpPr>
          <p:spPr bwMode="auto">
            <a:xfrm>
              <a:off x="6861176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6" name="Rectangle 814"/>
            <p:cNvSpPr>
              <a:spLocks noChangeArrowheads="1"/>
            </p:cNvSpPr>
            <p:nvPr/>
          </p:nvSpPr>
          <p:spPr bwMode="auto">
            <a:xfrm>
              <a:off x="6970713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7" name="Rectangle 815"/>
            <p:cNvSpPr>
              <a:spLocks noChangeArrowheads="1"/>
            </p:cNvSpPr>
            <p:nvPr/>
          </p:nvSpPr>
          <p:spPr bwMode="auto">
            <a:xfrm>
              <a:off x="7080251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8" name="Rectangle 816"/>
            <p:cNvSpPr>
              <a:spLocks noChangeArrowheads="1"/>
            </p:cNvSpPr>
            <p:nvPr/>
          </p:nvSpPr>
          <p:spPr bwMode="auto">
            <a:xfrm>
              <a:off x="7189788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9" name="Rectangle 817"/>
            <p:cNvSpPr>
              <a:spLocks noChangeArrowheads="1"/>
            </p:cNvSpPr>
            <p:nvPr/>
          </p:nvSpPr>
          <p:spPr bwMode="auto">
            <a:xfrm>
              <a:off x="7299326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0" name="Rectangle 818"/>
            <p:cNvSpPr>
              <a:spLocks noChangeArrowheads="1"/>
            </p:cNvSpPr>
            <p:nvPr/>
          </p:nvSpPr>
          <p:spPr bwMode="auto">
            <a:xfrm>
              <a:off x="7410451" y="2827338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1" name="Rectangle 819"/>
            <p:cNvSpPr>
              <a:spLocks noChangeArrowheads="1"/>
            </p:cNvSpPr>
            <p:nvPr/>
          </p:nvSpPr>
          <p:spPr bwMode="auto">
            <a:xfrm>
              <a:off x="7519988" y="2827338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2" name="Rectangle 820"/>
            <p:cNvSpPr>
              <a:spLocks noChangeArrowheads="1"/>
            </p:cNvSpPr>
            <p:nvPr/>
          </p:nvSpPr>
          <p:spPr bwMode="auto">
            <a:xfrm>
              <a:off x="7629526" y="2827338"/>
              <a:ext cx="174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1" name="Rectangle 829"/>
            <p:cNvSpPr>
              <a:spLocks noChangeArrowheads="1"/>
            </p:cNvSpPr>
            <p:nvPr/>
          </p:nvSpPr>
          <p:spPr bwMode="auto">
            <a:xfrm>
              <a:off x="6770688" y="3502025"/>
              <a:ext cx="6350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2" name="Rectangle 830"/>
            <p:cNvSpPr>
              <a:spLocks noChangeArrowheads="1"/>
            </p:cNvSpPr>
            <p:nvPr/>
          </p:nvSpPr>
          <p:spPr bwMode="auto">
            <a:xfrm>
              <a:off x="6861176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3" name="Rectangle 831"/>
            <p:cNvSpPr>
              <a:spLocks noChangeArrowheads="1"/>
            </p:cNvSpPr>
            <p:nvPr/>
          </p:nvSpPr>
          <p:spPr bwMode="auto">
            <a:xfrm>
              <a:off x="6970713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4" name="Rectangle 832"/>
            <p:cNvSpPr>
              <a:spLocks noChangeArrowheads="1"/>
            </p:cNvSpPr>
            <p:nvPr/>
          </p:nvSpPr>
          <p:spPr bwMode="auto">
            <a:xfrm>
              <a:off x="7080251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5" name="Rectangle 833"/>
            <p:cNvSpPr>
              <a:spLocks noChangeArrowheads="1"/>
            </p:cNvSpPr>
            <p:nvPr/>
          </p:nvSpPr>
          <p:spPr bwMode="auto">
            <a:xfrm>
              <a:off x="7189788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6" name="Rectangle 834"/>
            <p:cNvSpPr>
              <a:spLocks noChangeArrowheads="1"/>
            </p:cNvSpPr>
            <p:nvPr/>
          </p:nvSpPr>
          <p:spPr bwMode="auto">
            <a:xfrm>
              <a:off x="7299326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7" name="Rectangle 835"/>
            <p:cNvSpPr>
              <a:spLocks noChangeArrowheads="1"/>
            </p:cNvSpPr>
            <p:nvPr/>
          </p:nvSpPr>
          <p:spPr bwMode="auto">
            <a:xfrm>
              <a:off x="7410451" y="3502025"/>
              <a:ext cx="80963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8" name="Rectangle 836"/>
            <p:cNvSpPr>
              <a:spLocks noChangeArrowheads="1"/>
            </p:cNvSpPr>
            <p:nvPr/>
          </p:nvSpPr>
          <p:spPr bwMode="auto">
            <a:xfrm>
              <a:off x="7519988" y="3502025"/>
              <a:ext cx="80963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9" name="Rectangle 837"/>
            <p:cNvSpPr>
              <a:spLocks noChangeArrowheads="1"/>
            </p:cNvSpPr>
            <p:nvPr/>
          </p:nvSpPr>
          <p:spPr bwMode="auto">
            <a:xfrm>
              <a:off x="7629526" y="3502025"/>
              <a:ext cx="17463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862"/>
            <p:cNvSpPr>
              <a:spLocks noChangeArrowheads="1"/>
            </p:cNvSpPr>
            <p:nvPr/>
          </p:nvSpPr>
          <p:spPr bwMode="auto">
            <a:xfrm>
              <a:off x="6751638" y="2835275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Rectangle 863"/>
            <p:cNvSpPr>
              <a:spLocks noChangeArrowheads="1"/>
            </p:cNvSpPr>
            <p:nvPr/>
          </p:nvSpPr>
          <p:spPr bwMode="auto">
            <a:xfrm>
              <a:off x="6751638" y="294481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Rectangle 864"/>
            <p:cNvSpPr>
              <a:spLocks noChangeArrowheads="1"/>
            </p:cNvSpPr>
            <p:nvPr/>
          </p:nvSpPr>
          <p:spPr bwMode="auto">
            <a:xfrm>
              <a:off x="6751638" y="3054350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Rectangle 865"/>
            <p:cNvSpPr>
              <a:spLocks noChangeArrowheads="1"/>
            </p:cNvSpPr>
            <p:nvPr/>
          </p:nvSpPr>
          <p:spPr bwMode="auto">
            <a:xfrm>
              <a:off x="6751638" y="3163888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Rectangle 866"/>
            <p:cNvSpPr>
              <a:spLocks noChangeArrowheads="1"/>
            </p:cNvSpPr>
            <p:nvPr/>
          </p:nvSpPr>
          <p:spPr bwMode="auto">
            <a:xfrm>
              <a:off x="6751638" y="3273425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Rectangle 867"/>
            <p:cNvSpPr>
              <a:spLocks noChangeArrowheads="1"/>
            </p:cNvSpPr>
            <p:nvPr/>
          </p:nvSpPr>
          <p:spPr bwMode="auto">
            <a:xfrm>
              <a:off x="6751638" y="338296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Rectangle 868"/>
            <p:cNvSpPr>
              <a:spLocks noChangeArrowheads="1"/>
            </p:cNvSpPr>
            <p:nvPr/>
          </p:nvSpPr>
          <p:spPr bwMode="auto">
            <a:xfrm>
              <a:off x="6751638" y="3492500"/>
              <a:ext cx="19050" cy="2857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Rectangle 869"/>
            <p:cNvSpPr>
              <a:spLocks noChangeArrowheads="1"/>
            </p:cNvSpPr>
            <p:nvPr/>
          </p:nvSpPr>
          <p:spPr bwMode="auto">
            <a:xfrm>
              <a:off x="7629526" y="2844800"/>
              <a:ext cx="17463" cy="730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Rectangle 870"/>
            <p:cNvSpPr>
              <a:spLocks noChangeArrowheads="1"/>
            </p:cNvSpPr>
            <p:nvPr/>
          </p:nvSpPr>
          <p:spPr bwMode="auto">
            <a:xfrm>
              <a:off x="7629526" y="294481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Rectangle 871"/>
            <p:cNvSpPr>
              <a:spLocks noChangeArrowheads="1"/>
            </p:cNvSpPr>
            <p:nvPr/>
          </p:nvSpPr>
          <p:spPr bwMode="auto">
            <a:xfrm>
              <a:off x="7629526" y="3054350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Rectangle 872"/>
            <p:cNvSpPr>
              <a:spLocks noChangeArrowheads="1"/>
            </p:cNvSpPr>
            <p:nvPr/>
          </p:nvSpPr>
          <p:spPr bwMode="auto">
            <a:xfrm>
              <a:off x="7629526" y="3163888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Rectangle 873"/>
            <p:cNvSpPr>
              <a:spLocks noChangeArrowheads="1"/>
            </p:cNvSpPr>
            <p:nvPr/>
          </p:nvSpPr>
          <p:spPr bwMode="auto">
            <a:xfrm>
              <a:off x="7629526" y="3273425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Rectangle 874"/>
            <p:cNvSpPr>
              <a:spLocks noChangeArrowheads="1"/>
            </p:cNvSpPr>
            <p:nvPr/>
          </p:nvSpPr>
          <p:spPr bwMode="auto">
            <a:xfrm>
              <a:off x="7629526" y="338296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Rectangle 875"/>
            <p:cNvSpPr>
              <a:spLocks noChangeArrowheads="1"/>
            </p:cNvSpPr>
            <p:nvPr/>
          </p:nvSpPr>
          <p:spPr bwMode="auto">
            <a:xfrm>
              <a:off x="7629526" y="3492500"/>
              <a:ext cx="17463" cy="2857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Rectangle 876"/>
            <p:cNvSpPr>
              <a:spLocks noChangeArrowheads="1"/>
            </p:cNvSpPr>
            <p:nvPr/>
          </p:nvSpPr>
          <p:spPr bwMode="auto">
            <a:xfrm>
              <a:off x="6770688" y="4470400"/>
              <a:ext cx="6350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Rectangle 878"/>
            <p:cNvSpPr>
              <a:spLocks noChangeArrowheads="1"/>
            </p:cNvSpPr>
            <p:nvPr/>
          </p:nvSpPr>
          <p:spPr bwMode="auto">
            <a:xfrm>
              <a:off x="6861176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Rectangle 879"/>
            <p:cNvSpPr>
              <a:spLocks noChangeArrowheads="1"/>
            </p:cNvSpPr>
            <p:nvPr/>
          </p:nvSpPr>
          <p:spPr bwMode="auto">
            <a:xfrm>
              <a:off x="6970713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Rectangle 880"/>
            <p:cNvSpPr>
              <a:spLocks noChangeArrowheads="1"/>
            </p:cNvSpPr>
            <p:nvPr/>
          </p:nvSpPr>
          <p:spPr bwMode="auto">
            <a:xfrm>
              <a:off x="7080251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5" name="Rectangle 881"/>
            <p:cNvSpPr>
              <a:spLocks noChangeArrowheads="1"/>
            </p:cNvSpPr>
            <p:nvPr/>
          </p:nvSpPr>
          <p:spPr bwMode="auto">
            <a:xfrm>
              <a:off x="7189788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" name="Rectangle 882"/>
            <p:cNvSpPr>
              <a:spLocks noChangeArrowheads="1"/>
            </p:cNvSpPr>
            <p:nvPr/>
          </p:nvSpPr>
          <p:spPr bwMode="auto">
            <a:xfrm>
              <a:off x="7299326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Rectangle 883"/>
            <p:cNvSpPr>
              <a:spLocks noChangeArrowheads="1"/>
            </p:cNvSpPr>
            <p:nvPr/>
          </p:nvSpPr>
          <p:spPr bwMode="auto">
            <a:xfrm>
              <a:off x="7410451" y="4470400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Rectangle 884"/>
            <p:cNvSpPr>
              <a:spLocks noChangeArrowheads="1"/>
            </p:cNvSpPr>
            <p:nvPr/>
          </p:nvSpPr>
          <p:spPr bwMode="auto">
            <a:xfrm>
              <a:off x="7519988" y="4470400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Rectangle 885"/>
            <p:cNvSpPr>
              <a:spLocks noChangeArrowheads="1"/>
            </p:cNvSpPr>
            <p:nvPr/>
          </p:nvSpPr>
          <p:spPr bwMode="auto">
            <a:xfrm>
              <a:off x="7629526" y="4470400"/>
              <a:ext cx="174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Rectangle 908"/>
            <p:cNvSpPr>
              <a:spLocks noChangeArrowheads="1"/>
            </p:cNvSpPr>
            <p:nvPr/>
          </p:nvSpPr>
          <p:spPr bwMode="auto">
            <a:xfrm>
              <a:off x="6770688" y="5146675"/>
              <a:ext cx="6350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Rectangle 909"/>
            <p:cNvSpPr>
              <a:spLocks noChangeArrowheads="1"/>
            </p:cNvSpPr>
            <p:nvPr/>
          </p:nvSpPr>
          <p:spPr bwMode="auto">
            <a:xfrm>
              <a:off x="6861176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Rectangle 910"/>
            <p:cNvSpPr>
              <a:spLocks noChangeArrowheads="1"/>
            </p:cNvSpPr>
            <p:nvPr/>
          </p:nvSpPr>
          <p:spPr bwMode="auto">
            <a:xfrm>
              <a:off x="6970713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Rectangle 911"/>
            <p:cNvSpPr>
              <a:spLocks noChangeArrowheads="1"/>
            </p:cNvSpPr>
            <p:nvPr/>
          </p:nvSpPr>
          <p:spPr bwMode="auto">
            <a:xfrm>
              <a:off x="7080251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Rectangle 912"/>
            <p:cNvSpPr>
              <a:spLocks noChangeArrowheads="1"/>
            </p:cNvSpPr>
            <p:nvPr/>
          </p:nvSpPr>
          <p:spPr bwMode="auto">
            <a:xfrm>
              <a:off x="7189788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Rectangle 913"/>
            <p:cNvSpPr>
              <a:spLocks noChangeArrowheads="1"/>
            </p:cNvSpPr>
            <p:nvPr/>
          </p:nvSpPr>
          <p:spPr bwMode="auto">
            <a:xfrm>
              <a:off x="7299326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Rectangle 914"/>
            <p:cNvSpPr>
              <a:spLocks noChangeArrowheads="1"/>
            </p:cNvSpPr>
            <p:nvPr/>
          </p:nvSpPr>
          <p:spPr bwMode="auto">
            <a:xfrm>
              <a:off x="7410451" y="5146675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Rectangle 915"/>
            <p:cNvSpPr>
              <a:spLocks noChangeArrowheads="1"/>
            </p:cNvSpPr>
            <p:nvPr/>
          </p:nvSpPr>
          <p:spPr bwMode="auto">
            <a:xfrm>
              <a:off x="7519988" y="5146675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Rectangle 916"/>
            <p:cNvSpPr>
              <a:spLocks noChangeArrowheads="1"/>
            </p:cNvSpPr>
            <p:nvPr/>
          </p:nvSpPr>
          <p:spPr bwMode="auto">
            <a:xfrm>
              <a:off x="7629526" y="5146675"/>
              <a:ext cx="174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Rectangle 969"/>
            <p:cNvSpPr>
              <a:spLocks noChangeArrowheads="1"/>
            </p:cNvSpPr>
            <p:nvPr/>
          </p:nvSpPr>
          <p:spPr bwMode="auto">
            <a:xfrm>
              <a:off x="6751638" y="4479925"/>
              <a:ext cx="19050" cy="809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Rectangle 970"/>
            <p:cNvSpPr>
              <a:spLocks noChangeArrowheads="1"/>
            </p:cNvSpPr>
            <p:nvPr/>
          </p:nvSpPr>
          <p:spPr bwMode="auto">
            <a:xfrm>
              <a:off x="6751638" y="458946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Rectangle 971"/>
            <p:cNvSpPr>
              <a:spLocks noChangeArrowheads="1"/>
            </p:cNvSpPr>
            <p:nvPr/>
          </p:nvSpPr>
          <p:spPr bwMode="auto">
            <a:xfrm>
              <a:off x="6751638" y="4699000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Rectangle 972"/>
            <p:cNvSpPr>
              <a:spLocks noChangeArrowheads="1"/>
            </p:cNvSpPr>
            <p:nvPr/>
          </p:nvSpPr>
          <p:spPr bwMode="auto">
            <a:xfrm>
              <a:off x="6751638" y="4808538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Rectangle 973"/>
            <p:cNvSpPr>
              <a:spLocks noChangeArrowheads="1"/>
            </p:cNvSpPr>
            <p:nvPr/>
          </p:nvSpPr>
          <p:spPr bwMode="auto">
            <a:xfrm>
              <a:off x="6751638" y="4918075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Rectangle 974"/>
            <p:cNvSpPr>
              <a:spLocks noChangeArrowheads="1"/>
            </p:cNvSpPr>
            <p:nvPr/>
          </p:nvSpPr>
          <p:spPr bwMode="auto">
            <a:xfrm>
              <a:off x="6751638" y="502761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Rectangle 975"/>
            <p:cNvSpPr>
              <a:spLocks noChangeArrowheads="1"/>
            </p:cNvSpPr>
            <p:nvPr/>
          </p:nvSpPr>
          <p:spPr bwMode="auto">
            <a:xfrm>
              <a:off x="6751638" y="5137150"/>
              <a:ext cx="19050" cy="2698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Rectangle 976"/>
            <p:cNvSpPr>
              <a:spLocks noChangeArrowheads="1"/>
            </p:cNvSpPr>
            <p:nvPr/>
          </p:nvSpPr>
          <p:spPr bwMode="auto">
            <a:xfrm>
              <a:off x="7629526" y="4487863"/>
              <a:ext cx="17463" cy="730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Rectangle 977"/>
            <p:cNvSpPr>
              <a:spLocks noChangeArrowheads="1"/>
            </p:cNvSpPr>
            <p:nvPr/>
          </p:nvSpPr>
          <p:spPr bwMode="auto">
            <a:xfrm>
              <a:off x="7629526" y="458946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Rectangle 978"/>
            <p:cNvSpPr>
              <a:spLocks noChangeArrowheads="1"/>
            </p:cNvSpPr>
            <p:nvPr/>
          </p:nvSpPr>
          <p:spPr bwMode="auto">
            <a:xfrm>
              <a:off x="7629526" y="4699000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Rectangle 979"/>
            <p:cNvSpPr>
              <a:spLocks noChangeArrowheads="1"/>
            </p:cNvSpPr>
            <p:nvPr/>
          </p:nvSpPr>
          <p:spPr bwMode="auto">
            <a:xfrm>
              <a:off x="7629526" y="4808538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980"/>
            <p:cNvSpPr>
              <a:spLocks noChangeArrowheads="1"/>
            </p:cNvSpPr>
            <p:nvPr/>
          </p:nvSpPr>
          <p:spPr bwMode="auto">
            <a:xfrm>
              <a:off x="7629526" y="4918075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Rectangle 981"/>
            <p:cNvSpPr>
              <a:spLocks noChangeArrowheads="1"/>
            </p:cNvSpPr>
            <p:nvPr/>
          </p:nvSpPr>
          <p:spPr bwMode="auto">
            <a:xfrm>
              <a:off x="7629526" y="502761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Rectangle 982"/>
            <p:cNvSpPr>
              <a:spLocks noChangeArrowheads="1"/>
            </p:cNvSpPr>
            <p:nvPr/>
          </p:nvSpPr>
          <p:spPr bwMode="auto">
            <a:xfrm>
              <a:off x="7629526" y="5137150"/>
              <a:ext cx="17463" cy="2698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0" name="Group 1079"/>
          <p:cNvGrpSpPr/>
          <p:nvPr/>
        </p:nvGrpSpPr>
        <p:grpSpPr>
          <a:xfrm>
            <a:off x="3600451" y="1511300"/>
            <a:ext cx="5087938" cy="311150"/>
            <a:chOff x="3600451" y="1511300"/>
            <a:chExt cx="5087938" cy="311150"/>
          </a:xfrm>
        </p:grpSpPr>
        <p:sp>
          <p:nvSpPr>
            <p:cNvPr id="981" name="Rectangle 799"/>
            <p:cNvSpPr>
              <a:spLocks noChangeArrowheads="1"/>
            </p:cNvSpPr>
            <p:nvPr/>
          </p:nvSpPr>
          <p:spPr bwMode="auto">
            <a:xfrm>
              <a:off x="3875088" y="1584325"/>
              <a:ext cx="26035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Including Federal Health Insurance Exchange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2" name="Rectangle 800"/>
            <p:cNvSpPr>
              <a:spLocks noChangeArrowheads="1"/>
            </p:cNvSpPr>
            <p:nvPr/>
          </p:nvSpPr>
          <p:spPr bwMode="auto">
            <a:xfrm>
              <a:off x="7043738" y="1584325"/>
              <a:ext cx="136048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Exchange Portion Only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3" name="Rectangle 801"/>
            <p:cNvSpPr>
              <a:spLocks noChangeArrowheads="1"/>
            </p:cNvSpPr>
            <p:nvPr/>
          </p:nvSpPr>
          <p:spPr bwMode="auto">
            <a:xfrm>
              <a:off x="6651626" y="1530350"/>
              <a:ext cx="17463" cy="730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4" name="Rectangle 802"/>
            <p:cNvSpPr>
              <a:spLocks noChangeArrowheads="1"/>
            </p:cNvSpPr>
            <p:nvPr/>
          </p:nvSpPr>
          <p:spPr bwMode="auto">
            <a:xfrm>
              <a:off x="6651626" y="163036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5" name="Rectangle 803"/>
            <p:cNvSpPr>
              <a:spLocks noChangeArrowheads="1"/>
            </p:cNvSpPr>
            <p:nvPr/>
          </p:nvSpPr>
          <p:spPr bwMode="auto">
            <a:xfrm>
              <a:off x="6651626" y="1739900"/>
              <a:ext cx="17463" cy="635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Rectangle 997"/>
            <p:cNvSpPr>
              <a:spLocks noChangeArrowheads="1"/>
            </p:cNvSpPr>
            <p:nvPr/>
          </p:nvSpPr>
          <p:spPr bwMode="auto">
            <a:xfrm>
              <a:off x="3600451" y="1511300"/>
              <a:ext cx="50879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Rectangle 998"/>
            <p:cNvSpPr>
              <a:spLocks noChangeArrowheads="1"/>
            </p:cNvSpPr>
            <p:nvPr/>
          </p:nvSpPr>
          <p:spPr bwMode="auto">
            <a:xfrm>
              <a:off x="3600451" y="1803400"/>
              <a:ext cx="5087938" cy="190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0" name="Group 1059"/>
          <p:cNvGrpSpPr/>
          <p:nvPr/>
        </p:nvGrpSpPr>
        <p:grpSpPr>
          <a:xfrm>
            <a:off x="7793038" y="1895475"/>
            <a:ext cx="895351" cy="3479801"/>
            <a:chOff x="7793038" y="1895475"/>
            <a:chExt cx="895351" cy="3479801"/>
          </a:xfrm>
        </p:grpSpPr>
        <p:sp>
          <p:nvSpPr>
            <p:cNvPr id="870" name="Rectangle 688"/>
            <p:cNvSpPr>
              <a:spLocks noChangeArrowheads="1"/>
            </p:cNvSpPr>
            <p:nvPr/>
          </p:nvSpPr>
          <p:spPr bwMode="auto">
            <a:xfrm>
              <a:off x="7802563" y="1895475"/>
              <a:ext cx="885825" cy="68421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9" name="Rectangle 717"/>
            <p:cNvSpPr>
              <a:spLocks noChangeArrowheads="1"/>
            </p:cNvSpPr>
            <p:nvPr/>
          </p:nvSpPr>
          <p:spPr bwMode="auto">
            <a:xfrm>
              <a:off x="8031163" y="1978025"/>
              <a:ext cx="530225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Federal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0" name="Rectangle 718"/>
            <p:cNvSpPr>
              <a:spLocks noChangeArrowheads="1"/>
            </p:cNvSpPr>
            <p:nvPr/>
          </p:nvSpPr>
          <p:spPr bwMode="auto">
            <a:xfrm>
              <a:off x="7985126" y="2160588"/>
              <a:ext cx="63976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Exchange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1" name="Rectangle 719"/>
            <p:cNvSpPr>
              <a:spLocks noChangeArrowheads="1"/>
            </p:cNvSpPr>
            <p:nvPr/>
          </p:nvSpPr>
          <p:spPr bwMode="auto">
            <a:xfrm>
              <a:off x="7975601" y="2343150"/>
              <a:ext cx="60325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Subsidies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3" name="Rectangle 731"/>
            <p:cNvSpPr>
              <a:spLocks noChangeArrowheads="1"/>
            </p:cNvSpPr>
            <p:nvPr/>
          </p:nvSpPr>
          <p:spPr bwMode="auto">
            <a:xfrm>
              <a:off x="7829551" y="2662238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9" name="Rectangle 747"/>
            <p:cNvSpPr>
              <a:spLocks noChangeArrowheads="1"/>
            </p:cNvSpPr>
            <p:nvPr/>
          </p:nvSpPr>
          <p:spPr bwMode="auto">
            <a:xfrm>
              <a:off x="8085138" y="3046413"/>
              <a:ext cx="465138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381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0" name="Rectangle 768"/>
            <p:cNvSpPr>
              <a:spLocks noChangeArrowheads="1"/>
            </p:cNvSpPr>
            <p:nvPr/>
          </p:nvSpPr>
          <p:spPr bwMode="auto">
            <a:xfrm>
              <a:off x="8223251" y="4195763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4" name="Rectangle 782"/>
            <p:cNvSpPr>
              <a:spLocks noChangeArrowheads="1"/>
            </p:cNvSpPr>
            <p:nvPr/>
          </p:nvSpPr>
          <p:spPr bwMode="auto">
            <a:xfrm>
              <a:off x="8194676" y="4689475"/>
              <a:ext cx="23812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9" name="Rectangle 797"/>
            <p:cNvSpPr>
              <a:spLocks noChangeArrowheads="1"/>
            </p:cNvSpPr>
            <p:nvPr/>
          </p:nvSpPr>
          <p:spPr bwMode="auto">
            <a:xfrm>
              <a:off x="8223251" y="5173663"/>
              <a:ext cx="10953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7EF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0" name="Rectangle 886"/>
            <p:cNvSpPr>
              <a:spLocks noChangeArrowheads="1"/>
            </p:cNvSpPr>
            <p:nvPr/>
          </p:nvSpPr>
          <p:spPr bwMode="auto">
            <a:xfrm>
              <a:off x="7793038" y="2835275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1" name="Rectangle 887"/>
            <p:cNvSpPr>
              <a:spLocks noChangeArrowheads="1"/>
            </p:cNvSpPr>
            <p:nvPr/>
          </p:nvSpPr>
          <p:spPr bwMode="auto">
            <a:xfrm>
              <a:off x="7793038" y="294481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2" name="Rectangle 888"/>
            <p:cNvSpPr>
              <a:spLocks noChangeArrowheads="1"/>
            </p:cNvSpPr>
            <p:nvPr/>
          </p:nvSpPr>
          <p:spPr bwMode="auto">
            <a:xfrm>
              <a:off x="7793038" y="3054350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3" name="Rectangle 889"/>
            <p:cNvSpPr>
              <a:spLocks noChangeArrowheads="1"/>
            </p:cNvSpPr>
            <p:nvPr/>
          </p:nvSpPr>
          <p:spPr bwMode="auto">
            <a:xfrm>
              <a:off x="7793038" y="3163888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4" name="Rectangle 890"/>
            <p:cNvSpPr>
              <a:spLocks noChangeArrowheads="1"/>
            </p:cNvSpPr>
            <p:nvPr/>
          </p:nvSpPr>
          <p:spPr bwMode="auto">
            <a:xfrm>
              <a:off x="7793038" y="3273425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5" name="Rectangle 891"/>
            <p:cNvSpPr>
              <a:spLocks noChangeArrowheads="1"/>
            </p:cNvSpPr>
            <p:nvPr/>
          </p:nvSpPr>
          <p:spPr bwMode="auto">
            <a:xfrm>
              <a:off x="7793038" y="338296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6" name="Rectangle 892"/>
            <p:cNvSpPr>
              <a:spLocks noChangeArrowheads="1"/>
            </p:cNvSpPr>
            <p:nvPr/>
          </p:nvSpPr>
          <p:spPr bwMode="auto">
            <a:xfrm>
              <a:off x="7793038" y="3492500"/>
              <a:ext cx="19050" cy="2857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Rectangle 893"/>
            <p:cNvSpPr>
              <a:spLocks noChangeArrowheads="1"/>
            </p:cNvSpPr>
            <p:nvPr/>
          </p:nvSpPr>
          <p:spPr bwMode="auto">
            <a:xfrm>
              <a:off x="8670926" y="2844800"/>
              <a:ext cx="17463" cy="730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Rectangle 894"/>
            <p:cNvSpPr>
              <a:spLocks noChangeArrowheads="1"/>
            </p:cNvSpPr>
            <p:nvPr/>
          </p:nvSpPr>
          <p:spPr bwMode="auto">
            <a:xfrm>
              <a:off x="8670926" y="294481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Rectangle 895"/>
            <p:cNvSpPr>
              <a:spLocks noChangeArrowheads="1"/>
            </p:cNvSpPr>
            <p:nvPr/>
          </p:nvSpPr>
          <p:spPr bwMode="auto">
            <a:xfrm>
              <a:off x="8670926" y="3054350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Rectangle 896"/>
            <p:cNvSpPr>
              <a:spLocks noChangeArrowheads="1"/>
            </p:cNvSpPr>
            <p:nvPr/>
          </p:nvSpPr>
          <p:spPr bwMode="auto">
            <a:xfrm>
              <a:off x="8670926" y="3163888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1" name="Rectangle 897"/>
            <p:cNvSpPr>
              <a:spLocks noChangeArrowheads="1"/>
            </p:cNvSpPr>
            <p:nvPr/>
          </p:nvSpPr>
          <p:spPr bwMode="auto">
            <a:xfrm>
              <a:off x="8670926" y="3273425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Rectangle 898"/>
            <p:cNvSpPr>
              <a:spLocks noChangeArrowheads="1"/>
            </p:cNvSpPr>
            <p:nvPr/>
          </p:nvSpPr>
          <p:spPr bwMode="auto">
            <a:xfrm>
              <a:off x="8670926" y="338296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Rectangle 899"/>
            <p:cNvSpPr>
              <a:spLocks noChangeArrowheads="1"/>
            </p:cNvSpPr>
            <p:nvPr/>
          </p:nvSpPr>
          <p:spPr bwMode="auto">
            <a:xfrm>
              <a:off x="8670926" y="3492500"/>
              <a:ext cx="17463" cy="2857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Rectangle 983"/>
            <p:cNvSpPr>
              <a:spLocks noChangeArrowheads="1"/>
            </p:cNvSpPr>
            <p:nvPr/>
          </p:nvSpPr>
          <p:spPr bwMode="auto">
            <a:xfrm>
              <a:off x="7793038" y="4479925"/>
              <a:ext cx="19050" cy="809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Rectangle 984"/>
            <p:cNvSpPr>
              <a:spLocks noChangeArrowheads="1"/>
            </p:cNvSpPr>
            <p:nvPr/>
          </p:nvSpPr>
          <p:spPr bwMode="auto">
            <a:xfrm>
              <a:off x="7793038" y="458946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Rectangle 985"/>
            <p:cNvSpPr>
              <a:spLocks noChangeArrowheads="1"/>
            </p:cNvSpPr>
            <p:nvPr/>
          </p:nvSpPr>
          <p:spPr bwMode="auto">
            <a:xfrm>
              <a:off x="7793038" y="4699000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Rectangle 986"/>
            <p:cNvSpPr>
              <a:spLocks noChangeArrowheads="1"/>
            </p:cNvSpPr>
            <p:nvPr/>
          </p:nvSpPr>
          <p:spPr bwMode="auto">
            <a:xfrm>
              <a:off x="7793038" y="4808538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Rectangle 987"/>
            <p:cNvSpPr>
              <a:spLocks noChangeArrowheads="1"/>
            </p:cNvSpPr>
            <p:nvPr/>
          </p:nvSpPr>
          <p:spPr bwMode="auto">
            <a:xfrm>
              <a:off x="7793038" y="4918075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Rectangle 988"/>
            <p:cNvSpPr>
              <a:spLocks noChangeArrowheads="1"/>
            </p:cNvSpPr>
            <p:nvPr/>
          </p:nvSpPr>
          <p:spPr bwMode="auto">
            <a:xfrm>
              <a:off x="7793038" y="5027613"/>
              <a:ext cx="19050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Rectangle 989"/>
            <p:cNvSpPr>
              <a:spLocks noChangeArrowheads="1"/>
            </p:cNvSpPr>
            <p:nvPr/>
          </p:nvSpPr>
          <p:spPr bwMode="auto">
            <a:xfrm>
              <a:off x="7793038" y="5137150"/>
              <a:ext cx="19050" cy="2698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Rectangle 990"/>
            <p:cNvSpPr>
              <a:spLocks noChangeArrowheads="1"/>
            </p:cNvSpPr>
            <p:nvPr/>
          </p:nvSpPr>
          <p:spPr bwMode="auto">
            <a:xfrm>
              <a:off x="8670926" y="4487863"/>
              <a:ext cx="17463" cy="7302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Rectangle 991"/>
            <p:cNvSpPr>
              <a:spLocks noChangeArrowheads="1"/>
            </p:cNvSpPr>
            <p:nvPr/>
          </p:nvSpPr>
          <p:spPr bwMode="auto">
            <a:xfrm>
              <a:off x="8670926" y="458946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Rectangle 992"/>
            <p:cNvSpPr>
              <a:spLocks noChangeArrowheads="1"/>
            </p:cNvSpPr>
            <p:nvPr/>
          </p:nvSpPr>
          <p:spPr bwMode="auto">
            <a:xfrm>
              <a:off x="8670926" y="4699000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Rectangle 993"/>
            <p:cNvSpPr>
              <a:spLocks noChangeArrowheads="1"/>
            </p:cNvSpPr>
            <p:nvPr/>
          </p:nvSpPr>
          <p:spPr bwMode="auto">
            <a:xfrm>
              <a:off x="8670926" y="4808538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Rectangle 994"/>
            <p:cNvSpPr>
              <a:spLocks noChangeArrowheads="1"/>
            </p:cNvSpPr>
            <p:nvPr/>
          </p:nvSpPr>
          <p:spPr bwMode="auto">
            <a:xfrm>
              <a:off x="8670926" y="4918075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Rectangle 995"/>
            <p:cNvSpPr>
              <a:spLocks noChangeArrowheads="1"/>
            </p:cNvSpPr>
            <p:nvPr/>
          </p:nvSpPr>
          <p:spPr bwMode="auto">
            <a:xfrm>
              <a:off x="8670926" y="5027613"/>
              <a:ext cx="17463" cy="825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Rectangle 996"/>
            <p:cNvSpPr>
              <a:spLocks noChangeArrowheads="1"/>
            </p:cNvSpPr>
            <p:nvPr/>
          </p:nvSpPr>
          <p:spPr bwMode="auto">
            <a:xfrm>
              <a:off x="8670926" y="5137150"/>
              <a:ext cx="17463" cy="2698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Rectangle 999"/>
            <p:cNvSpPr>
              <a:spLocks noChangeArrowheads="1"/>
            </p:cNvSpPr>
            <p:nvPr/>
          </p:nvSpPr>
          <p:spPr bwMode="auto">
            <a:xfrm>
              <a:off x="7812088" y="2827338"/>
              <a:ext cx="7938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Rectangle 1000"/>
            <p:cNvSpPr>
              <a:spLocks noChangeArrowheads="1"/>
            </p:cNvSpPr>
            <p:nvPr/>
          </p:nvSpPr>
          <p:spPr bwMode="auto">
            <a:xfrm>
              <a:off x="7848601" y="2827338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Rectangle 1001"/>
            <p:cNvSpPr>
              <a:spLocks noChangeArrowheads="1"/>
            </p:cNvSpPr>
            <p:nvPr/>
          </p:nvSpPr>
          <p:spPr bwMode="auto">
            <a:xfrm>
              <a:off x="7958138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Rectangle 1002"/>
            <p:cNvSpPr>
              <a:spLocks noChangeArrowheads="1"/>
            </p:cNvSpPr>
            <p:nvPr/>
          </p:nvSpPr>
          <p:spPr bwMode="auto">
            <a:xfrm>
              <a:off x="8067676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Rectangle 1003"/>
            <p:cNvSpPr>
              <a:spLocks noChangeArrowheads="1"/>
            </p:cNvSpPr>
            <p:nvPr/>
          </p:nvSpPr>
          <p:spPr bwMode="auto">
            <a:xfrm>
              <a:off x="8177213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Rectangle 1004"/>
            <p:cNvSpPr>
              <a:spLocks noChangeArrowheads="1"/>
            </p:cNvSpPr>
            <p:nvPr/>
          </p:nvSpPr>
          <p:spPr bwMode="auto">
            <a:xfrm>
              <a:off x="8286751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Rectangle 1005"/>
            <p:cNvSpPr>
              <a:spLocks noChangeArrowheads="1"/>
            </p:cNvSpPr>
            <p:nvPr/>
          </p:nvSpPr>
          <p:spPr bwMode="auto">
            <a:xfrm>
              <a:off x="8396288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Rectangle 1006"/>
            <p:cNvSpPr>
              <a:spLocks noChangeArrowheads="1"/>
            </p:cNvSpPr>
            <p:nvPr/>
          </p:nvSpPr>
          <p:spPr bwMode="auto">
            <a:xfrm>
              <a:off x="8505826" y="2827338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Rectangle 1007"/>
            <p:cNvSpPr>
              <a:spLocks noChangeArrowheads="1"/>
            </p:cNvSpPr>
            <p:nvPr/>
          </p:nvSpPr>
          <p:spPr bwMode="auto">
            <a:xfrm>
              <a:off x="8615363" y="2827338"/>
              <a:ext cx="73025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Rectangle 1008"/>
            <p:cNvSpPr>
              <a:spLocks noChangeArrowheads="1"/>
            </p:cNvSpPr>
            <p:nvPr/>
          </p:nvSpPr>
          <p:spPr bwMode="auto">
            <a:xfrm>
              <a:off x="7812088" y="3502025"/>
              <a:ext cx="7938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Rectangle 1009"/>
            <p:cNvSpPr>
              <a:spLocks noChangeArrowheads="1"/>
            </p:cNvSpPr>
            <p:nvPr/>
          </p:nvSpPr>
          <p:spPr bwMode="auto">
            <a:xfrm>
              <a:off x="7848601" y="3502025"/>
              <a:ext cx="80963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Rectangle 1010"/>
            <p:cNvSpPr>
              <a:spLocks noChangeArrowheads="1"/>
            </p:cNvSpPr>
            <p:nvPr/>
          </p:nvSpPr>
          <p:spPr bwMode="auto">
            <a:xfrm>
              <a:off x="7958138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Rectangle 1011"/>
            <p:cNvSpPr>
              <a:spLocks noChangeArrowheads="1"/>
            </p:cNvSpPr>
            <p:nvPr/>
          </p:nvSpPr>
          <p:spPr bwMode="auto">
            <a:xfrm>
              <a:off x="8067676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Rectangle 1012"/>
            <p:cNvSpPr>
              <a:spLocks noChangeArrowheads="1"/>
            </p:cNvSpPr>
            <p:nvPr/>
          </p:nvSpPr>
          <p:spPr bwMode="auto">
            <a:xfrm>
              <a:off x="8177213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7" name="Rectangle 1013"/>
            <p:cNvSpPr>
              <a:spLocks noChangeArrowheads="1"/>
            </p:cNvSpPr>
            <p:nvPr/>
          </p:nvSpPr>
          <p:spPr bwMode="auto">
            <a:xfrm>
              <a:off x="8286751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8" name="Rectangle 1014"/>
            <p:cNvSpPr>
              <a:spLocks noChangeArrowheads="1"/>
            </p:cNvSpPr>
            <p:nvPr/>
          </p:nvSpPr>
          <p:spPr bwMode="auto">
            <a:xfrm>
              <a:off x="8396288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9" name="Rectangle 1015"/>
            <p:cNvSpPr>
              <a:spLocks noChangeArrowheads="1"/>
            </p:cNvSpPr>
            <p:nvPr/>
          </p:nvSpPr>
          <p:spPr bwMode="auto">
            <a:xfrm>
              <a:off x="8505826" y="3502025"/>
              <a:ext cx="82550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" name="Rectangle 1016"/>
            <p:cNvSpPr>
              <a:spLocks noChangeArrowheads="1"/>
            </p:cNvSpPr>
            <p:nvPr/>
          </p:nvSpPr>
          <p:spPr bwMode="auto">
            <a:xfrm>
              <a:off x="8615363" y="3502025"/>
              <a:ext cx="73025" cy="1905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1" name="Rectangle 1017"/>
            <p:cNvSpPr>
              <a:spLocks noChangeArrowheads="1"/>
            </p:cNvSpPr>
            <p:nvPr/>
          </p:nvSpPr>
          <p:spPr bwMode="auto">
            <a:xfrm>
              <a:off x="7812088" y="4470400"/>
              <a:ext cx="7938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2" name="Rectangle 1018"/>
            <p:cNvSpPr>
              <a:spLocks noChangeArrowheads="1"/>
            </p:cNvSpPr>
            <p:nvPr/>
          </p:nvSpPr>
          <p:spPr bwMode="auto">
            <a:xfrm>
              <a:off x="7848601" y="4470400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3" name="Rectangle 1019"/>
            <p:cNvSpPr>
              <a:spLocks noChangeArrowheads="1"/>
            </p:cNvSpPr>
            <p:nvPr/>
          </p:nvSpPr>
          <p:spPr bwMode="auto">
            <a:xfrm>
              <a:off x="7958138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4" name="Rectangle 1020"/>
            <p:cNvSpPr>
              <a:spLocks noChangeArrowheads="1"/>
            </p:cNvSpPr>
            <p:nvPr/>
          </p:nvSpPr>
          <p:spPr bwMode="auto">
            <a:xfrm>
              <a:off x="8067676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5" name="Rectangle 1021"/>
            <p:cNvSpPr>
              <a:spLocks noChangeArrowheads="1"/>
            </p:cNvSpPr>
            <p:nvPr/>
          </p:nvSpPr>
          <p:spPr bwMode="auto">
            <a:xfrm>
              <a:off x="8177213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6" name="Rectangle 1022"/>
            <p:cNvSpPr>
              <a:spLocks noChangeArrowheads="1"/>
            </p:cNvSpPr>
            <p:nvPr/>
          </p:nvSpPr>
          <p:spPr bwMode="auto">
            <a:xfrm>
              <a:off x="8286751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7" name="Rectangle 1023"/>
            <p:cNvSpPr>
              <a:spLocks noChangeArrowheads="1"/>
            </p:cNvSpPr>
            <p:nvPr/>
          </p:nvSpPr>
          <p:spPr bwMode="auto">
            <a:xfrm>
              <a:off x="8396288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8" name="Rectangle 1024"/>
            <p:cNvSpPr>
              <a:spLocks noChangeArrowheads="1"/>
            </p:cNvSpPr>
            <p:nvPr/>
          </p:nvSpPr>
          <p:spPr bwMode="auto">
            <a:xfrm>
              <a:off x="8505826" y="4470400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9" name="Rectangle 1025"/>
            <p:cNvSpPr>
              <a:spLocks noChangeArrowheads="1"/>
            </p:cNvSpPr>
            <p:nvPr/>
          </p:nvSpPr>
          <p:spPr bwMode="auto">
            <a:xfrm>
              <a:off x="8615363" y="4470400"/>
              <a:ext cx="73025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0" name="Rectangle 1026"/>
            <p:cNvSpPr>
              <a:spLocks noChangeArrowheads="1"/>
            </p:cNvSpPr>
            <p:nvPr/>
          </p:nvSpPr>
          <p:spPr bwMode="auto">
            <a:xfrm>
              <a:off x="7812088" y="5146675"/>
              <a:ext cx="7938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1" name="Rectangle 1027"/>
            <p:cNvSpPr>
              <a:spLocks noChangeArrowheads="1"/>
            </p:cNvSpPr>
            <p:nvPr/>
          </p:nvSpPr>
          <p:spPr bwMode="auto">
            <a:xfrm>
              <a:off x="7848601" y="5146675"/>
              <a:ext cx="80963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2" name="Rectangle 1028"/>
            <p:cNvSpPr>
              <a:spLocks noChangeArrowheads="1"/>
            </p:cNvSpPr>
            <p:nvPr/>
          </p:nvSpPr>
          <p:spPr bwMode="auto">
            <a:xfrm>
              <a:off x="7958138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3" name="Rectangle 1029"/>
            <p:cNvSpPr>
              <a:spLocks noChangeArrowheads="1"/>
            </p:cNvSpPr>
            <p:nvPr/>
          </p:nvSpPr>
          <p:spPr bwMode="auto">
            <a:xfrm>
              <a:off x="8067676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4" name="Rectangle 1030"/>
            <p:cNvSpPr>
              <a:spLocks noChangeArrowheads="1"/>
            </p:cNvSpPr>
            <p:nvPr/>
          </p:nvSpPr>
          <p:spPr bwMode="auto">
            <a:xfrm>
              <a:off x="8177213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5" name="Rectangle 1031"/>
            <p:cNvSpPr>
              <a:spLocks noChangeArrowheads="1"/>
            </p:cNvSpPr>
            <p:nvPr/>
          </p:nvSpPr>
          <p:spPr bwMode="auto">
            <a:xfrm>
              <a:off x="8286751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6" name="Rectangle 1032"/>
            <p:cNvSpPr>
              <a:spLocks noChangeArrowheads="1"/>
            </p:cNvSpPr>
            <p:nvPr/>
          </p:nvSpPr>
          <p:spPr bwMode="auto">
            <a:xfrm>
              <a:off x="8396288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7" name="Rectangle 1033"/>
            <p:cNvSpPr>
              <a:spLocks noChangeArrowheads="1"/>
            </p:cNvSpPr>
            <p:nvPr/>
          </p:nvSpPr>
          <p:spPr bwMode="auto">
            <a:xfrm>
              <a:off x="8505826" y="5146675"/>
              <a:ext cx="82550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8" name="Rectangle 1034"/>
            <p:cNvSpPr>
              <a:spLocks noChangeArrowheads="1"/>
            </p:cNvSpPr>
            <p:nvPr/>
          </p:nvSpPr>
          <p:spPr bwMode="auto">
            <a:xfrm>
              <a:off x="8615363" y="5146675"/>
              <a:ext cx="73025" cy="1746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6" name="Group 1065"/>
          <p:cNvGrpSpPr/>
          <p:nvPr/>
        </p:nvGrpSpPr>
        <p:grpSpPr>
          <a:xfrm>
            <a:off x="4733926" y="3529013"/>
            <a:ext cx="812800" cy="2211388"/>
            <a:chOff x="4733926" y="3529013"/>
            <a:chExt cx="812800" cy="2211388"/>
          </a:xfrm>
        </p:grpSpPr>
        <p:sp>
          <p:nvSpPr>
            <p:cNvPr id="1067" name="Rectangle 750"/>
            <p:cNvSpPr>
              <a:spLocks noChangeArrowheads="1"/>
            </p:cNvSpPr>
            <p:nvPr/>
          </p:nvSpPr>
          <p:spPr bwMode="auto">
            <a:xfrm>
              <a:off x="4916488" y="3529013"/>
              <a:ext cx="4572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= $363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8" name="Rectangle 751"/>
            <p:cNvSpPr>
              <a:spLocks noChangeArrowheads="1"/>
            </p:cNvSpPr>
            <p:nvPr/>
          </p:nvSpPr>
          <p:spPr bwMode="auto">
            <a:xfrm>
              <a:off x="4733926" y="3713163"/>
              <a:ext cx="8128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 per covered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9" name="Rectangle 752"/>
            <p:cNvSpPr>
              <a:spLocks noChangeArrowheads="1"/>
            </p:cNvSpPr>
            <p:nvPr/>
          </p:nvSpPr>
          <p:spPr bwMode="auto">
            <a:xfrm>
              <a:off x="4916488" y="3895725"/>
              <a:ext cx="42068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Utahn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0" name="Rectangle 787"/>
            <p:cNvSpPr>
              <a:spLocks noChangeArrowheads="1"/>
            </p:cNvSpPr>
            <p:nvPr/>
          </p:nvSpPr>
          <p:spPr bwMode="auto">
            <a:xfrm>
              <a:off x="4916488" y="5173663"/>
              <a:ext cx="4572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= $490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1" name="Rectangle 788"/>
            <p:cNvSpPr>
              <a:spLocks noChangeArrowheads="1"/>
            </p:cNvSpPr>
            <p:nvPr/>
          </p:nvSpPr>
          <p:spPr bwMode="auto">
            <a:xfrm>
              <a:off x="4733926" y="5356225"/>
              <a:ext cx="8128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 per covered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2" name="Rectangle 789"/>
            <p:cNvSpPr>
              <a:spLocks noChangeArrowheads="1"/>
            </p:cNvSpPr>
            <p:nvPr/>
          </p:nvSpPr>
          <p:spPr bwMode="auto">
            <a:xfrm>
              <a:off x="4916488" y="5538788"/>
              <a:ext cx="42068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Utahn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73" name="Group 1072"/>
          <p:cNvGrpSpPr/>
          <p:nvPr/>
        </p:nvGrpSpPr>
        <p:grpSpPr>
          <a:xfrm>
            <a:off x="5775326" y="3529013"/>
            <a:ext cx="812800" cy="2211388"/>
            <a:chOff x="5775326" y="3529013"/>
            <a:chExt cx="812800" cy="2211388"/>
          </a:xfrm>
        </p:grpSpPr>
        <p:sp>
          <p:nvSpPr>
            <p:cNvPr id="1074" name="Rectangle 754"/>
            <p:cNvSpPr>
              <a:spLocks noChangeArrowheads="1"/>
            </p:cNvSpPr>
            <p:nvPr/>
          </p:nvSpPr>
          <p:spPr bwMode="auto">
            <a:xfrm>
              <a:off x="5902326" y="3529013"/>
              <a:ext cx="55721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= $7,699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5" name="Rectangle 755"/>
            <p:cNvSpPr>
              <a:spLocks noChangeArrowheads="1"/>
            </p:cNvSpPr>
            <p:nvPr/>
          </p:nvSpPr>
          <p:spPr bwMode="auto">
            <a:xfrm>
              <a:off x="5775326" y="3713163"/>
              <a:ext cx="8128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 per covered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6" name="Rectangle 756"/>
            <p:cNvSpPr>
              <a:spLocks noChangeArrowheads="1"/>
            </p:cNvSpPr>
            <p:nvPr/>
          </p:nvSpPr>
          <p:spPr bwMode="auto">
            <a:xfrm>
              <a:off x="5957888" y="3895725"/>
              <a:ext cx="42068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Utahn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7" name="Rectangle 791"/>
            <p:cNvSpPr>
              <a:spLocks noChangeArrowheads="1"/>
            </p:cNvSpPr>
            <p:nvPr/>
          </p:nvSpPr>
          <p:spPr bwMode="auto">
            <a:xfrm>
              <a:off x="5902326" y="5173663"/>
              <a:ext cx="557213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= $4,233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8" name="Rectangle 792"/>
            <p:cNvSpPr>
              <a:spLocks noChangeArrowheads="1"/>
            </p:cNvSpPr>
            <p:nvPr/>
          </p:nvSpPr>
          <p:spPr bwMode="auto">
            <a:xfrm>
              <a:off x="5775326" y="5356225"/>
              <a:ext cx="812800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 per covered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9" name="Rectangle 793"/>
            <p:cNvSpPr>
              <a:spLocks noChangeArrowheads="1"/>
            </p:cNvSpPr>
            <p:nvPr/>
          </p:nvSpPr>
          <p:spPr bwMode="auto">
            <a:xfrm>
              <a:off x="5957888" y="5538788"/>
              <a:ext cx="420688" cy="20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Calibri" panose="020F0502020204030204" pitchFamily="34" charset="0"/>
                </a:rPr>
                <a:t>Utahn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698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364"/>
          <p:cNvSpPr/>
          <p:nvPr/>
        </p:nvSpPr>
        <p:spPr>
          <a:xfrm>
            <a:off x="3944508" y="339587"/>
            <a:ext cx="27048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Coverage and Funding</a:t>
            </a:r>
          </a:p>
          <a:p>
            <a:pPr algn="ctr"/>
            <a:r>
              <a:rPr lang="en-US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0 </a:t>
            </a:r>
            <a:r>
              <a:rPr lang="en-US" dirty="0" smtClean="0">
                <a:solidFill>
                  <a:srgbClr val="201FA4"/>
                </a:solidFill>
                <a:latin typeface="Corbel" panose="020B0503020204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en-US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138% FPL</a:t>
            </a:r>
          </a:p>
          <a:p>
            <a:pPr algn="ctr"/>
            <a:r>
              <a:rPr lang="en-US" sz="1200" dirty="0" smtClean="0">
                <a:solidFill>
                  <a:srgbClr val="201FA4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Fiscal Year 2021 (in millions $)</a:t>
            </a:r>
            <a:endParaRPr lang="en-US" sz="1200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920875" y="1042988"/>
            <a:ext cx="67881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Rectangle 40"/>
          <p:cNvSpPr>
            <a:spLocks noChangeArrowheads="1"/>
          </p:cNvSpPr>
          <p:nvPr/>
        </p:nvSpPr>
        <p:spPr bwMode="auto">
          <a:xfrm>
            <a:off x="4530725" y="5097463"/>
            <a:ext cx="2206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28" name="Group 527"/>
          <p:cNvGrpSpPr/>
          <p:nvPr/>
        </p:nvGrpSpPr>
        <p:grpSpPr>
          <a:xfrm>
            <a:off x="6619875" y="2278063"/>
            <a:ext cx="1038225" cy="3298826"/>
            <a:chOff x="6619875" y="2278063"/>
            <a:chExt cx="1038225" cy="3298826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619875" y="2481476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527" name="Group 526"/>
            <p:cNvGrpSpPr/>
            <p:nvPr/>
          </p:nvGrpSpPr>
          <p:grpSpPr>
            <a:xfrm>
              <a:off x="6762750" y="2278063"/>
              <a:ext cx="895350" cy="3298826"/>
              <a:chOff x="6762750" y="2278063"/>
              <a:chExt cx="895350" cy="3298826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6762750" y="2278063"/>
                <a:ext cx="895350" cy="690563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6975475" y="2452688"/>
                <a:ext cx="58102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Hospital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6845300" y="2636838"/>
                <a:ext cx="801688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Contribution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2" name="Rectangle 31"/>
              <p:cNvSpPr>
                <a:spLocks noChangeArrowheads="1"/>
              </p:cNvSpPr>
              <p:nvPr/>
            </p:nvSpPr>
            <p:spPr bwMode="auto">
              <a:xfrm>
                <a:off x="7021513" y="3438526"/>
                <a:ext cx="534988" cy="33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13.6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43"/>
              <p:cNvSpPr>
                <a:spLocks noChangeArrowheads="1"/>
              </p:cNvSpPr>
              <p:nvPr/>
            </p:nvSpPr>
            <p:spPr bwMode="auto">
              <a:xfrm>
                <a:off x="7159625" y="5097463"/>
                <a:ext cx="239713" cy="33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Line 60"/>
              <p:cNvSpPr>
                <a:spLocks noChangeShapeType="1"/>
              </p:cNvSpPr>
              <p:nvPr/>
            </p:nvSpPr>
            <p:spPr bwMode="auto">
              <a:xfrm>
                <a:off x="6772275" y="3227388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Rectangle 61"/>
              <p:cNvSpPr>
                <a:spLocks noChangeArrowheads="1"/>
              </p:cNvSpPr>
              <p:nvPr/>
            </p:nvSpPr>
            <p:spPr bwMode="auto">
              <a:xfrm>
                <a:off x="6772275" y="3227388"/>
                <a:ext cx="885825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70"/>
              <p:cNvSpPr>
                <a:spLocks noChangeShapeType="1"/>
              </p:cNvSpPr>
              <p:nvPr/>
            </p:nvSpPr>
            <p:spPr bwMode="auto">
              <a:xfrm>
                <a:off x="6772275" y="3908426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Rectangle 71"/>
              <p:cNvSpPr>
                <a:spLocks noChangeArrowheads="1"/>
              </p:cNvSpPr>
              <p:nvPr/>
            </p:nvSpPr>
            <p:spPr bwMode="auto">
              <a:xfrm>
                <a:off x="6772275" y="3908426"/>
                <a:ext cx="885825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96"/>
              <p:cNvSpPr>
                <a:spLocks noChangeShapeType="1"/>
              </p:cNvSpPr>
              <p:nvPr/>
            </p:nvSpPr>
            <p:spPr bwMode="auto">
              <a:xfrm>
                <a:off x="6762750" y="3227388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Rectangle 97"/>
              <p:cNvSpPr>
                <a:spLocks noChangeArrowheads="1"/>
              </p:cNvSpPr>
              <p:nvPr/>
            </p:nvSpPr>
            <p:spPr bwMode="auto">
              <a:xfrm>
                <a:off x="6762750" y="3227388"/>
                <a:ext cx="9525" cy="690563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Line 98"/>
              <p:cNvSpPr>
                <a:spLocks noChangeShapeType="1"/>
              </p:cNvSpPr>
              <p:nvPr/>
            </p:nvSpPr>
            <p:spPr bwMode="auto">
              <a:xfrm>
                <a:off x="7648575" y="3236913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Rectangle 99"/>
              <p:cNvSpPr>
                <a:spLocks noChangeArrowheads="1"/>
              </p:cNvSpPr>
              <p:nvPr/>
            </p:nvSpPr>
            <p:spPr bwMode="auto">
              <a:xfrm>
                <a:off x="7648575" y="3236913"/>
                <a:ext cx="9525" cy="68103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100"/>
              <p:cNvSpPr>
                <a:spLocks noChangeShapeType="1"/>
              </p:cNvSpPr>
              <p:nvPr/>
            </p:nvSpPr>
            <p:spPr bwMode="auto">
              <a:xfrm>
                <a:off x="6772275" y="4886326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Rectangle 101"/>
              <p:cNvSpPr>
                <a:spLocks noChangeArrowheads="1"/>
              </p:cNvSpPr>
              <p:nvPr/>
            </p:nvSpPr>
            <p:spPr bwMode="auto">
              <a:xfrm>
                <a:off x="6772275" y="4886326"/>
                <a:ext cx="885825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123"/>
              <p:cNvSpPr>
                <a:spLocks noChangeShapeType="1"/>
              </p:cNvSpPr>
              <p:nvPr/>
            </p:nvSpPr>
            <p:spPr bwMode="auto">
              <a:xfrm>
                <a:off x="6772275" y="5567363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Rectangle 124"/>
              <p:cNvSpPr>
                <a:spLocks noChangeArrowheads="1"/>
              </p:cNvSpPr>
              <p:nvPr/>
            </p:nvSpPr>
            <p:spPr bwMode="auto">
              <a:xfrm>
                <a:off x="6772275" y="5567363"/>
                <a:ext cx="885825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141"/>
              <p:cNvSpPr>
                <a:spLocks noChangeShapeType="1"/>
              </p:cNvSpPr>
              <p:nvPr/>
            </p:nvSpPr>
            <p:spPr bwMode="auto">
              <a:xfrm>
                <a:off x="6762750" y="4886326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Rectangle 142"/>
              <p:cNvSpPr>
                <a:spLocks noChangeArrowheads="1"/>
              </p:cNvSpPr>
              <p:nvPr/>
            </p:nvSpPr>
            <p:spPr bwMode="auto">
              <a:xfrm>
                <a:off x="6762750" y="4886326"/>
                <a:ext cx="9525" cy="690563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143"/>
              <p:cNvSpPr>
                <a:spLocks noChangeShapeType="1"/>
              </p:cNvSpPr>
              <p:nvPr/>
            </p:nvSpPr>
            <p:spPr bwMode="auto">
              <a:xfrm>
                <a:off x="7648575" y="4895851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Rectangle 144"/>
              <p:cNvSpPr>
                <a:spLocks noChangeArrowheads="1"/>
              </p:cNvSpPr>
              <p:nvPr/>
            </p:nvSpPr>
            <p:spPr bwMode="auto">
              <a:xfrm>
                <a:off x="7648575" y="4895851"/>
                <a:ext cx="9525" cy="68103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1920875" y="1503363"/>
            <a:ext cx="6788150" cy="4073526"/>
            <a:chOff x="1920875" y="1503363"/>
            <a:chExt cx="6788150" cy="4073526"/>
          </a:xfrm>
        </p:grpSpPr>
        <p:grpSp>
          <p:nvGrpSpPr>
            <p:cNvPr id="519" name="Group 518"/>
            <p:cNvGrpSpPr/>
            <p:nvPr/>
          </p:nvGrpSpPr>
          <p:grpSpPr>
            <a:xfrm>
              <a:off x="1920875" y="2278063"/>
              <a:ext cx="2665413" cy="3298826"/>
              <a:chOff x="1920875" y="2278063"/>
              <a:chExt cx="2665413" cy="3298826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920875" y="2278063"/>
                <a:ext cx="1530350" cy="6905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608388" y="2278063"/>
                <a:ext cx="895350" cy="69056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2436813" y="2544763"/>
                <a:ext cx="58102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Proposal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784600" y="2544763"/>
                <a:ext cx="608013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Coverage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460806" y="3292476"/>
                <a:ext cx="455253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HB 437</a:t>
                </a:r>
                <a:endPara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069673" y="3503613"/>
                <a:ext cx="123751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Health Care Revisions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416723" y="3687763"/>
                <a:ext cx="543418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(enacted)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3756025" y="3438526"/>
                <a:ext cx="765175" cy="33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Calibri" panose="020F0502020204030204" pitchFamily="34" charset="0"/>
                  </a:rPr>
                  <a:t>61,200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36"/>
              <p:cNvSpPr>
                <a:spLocks noChangeArrowheads="1"/>
              </p:cNvSpPr>
              <p:nvPr/>
            </p:nvSpPr>
            <p:spPr bwMode="auto">
              <a:xfrm>
                <a:off x="2577824" y="4951413"/>
                <a:ext cx="221214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Full</a:t>
                </a:r>
                <a:endParaRPr kumimoji="0" lang="en-US" alt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8" name="Rectangle 37"/>
              <p:cNvSpPr>
                <a:spLocks noChangeArrowheads="1"/>
              </p:cNvSpPr>
              <p:nvPr/>
            </p:nvSpPr>
            <p:spPr bwMode="auto">
              <a:xfrm>
                <a:off x="2118563" y="5162551"/>
                <a:ext cx="1139736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Medicaid Expansion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38"/>
              <p:cNvSpPr>
                <a:spLocks noChangeArrowheads="1"/>
              </p:cNvSpPr>
              <p:nvPr/>
            </p:nvSpPr>
            <p:spPr bwMode="auto">
              <a:xfrm>
                <a:off x="2305314" y="5346701"/>
                <a:ext cx="766235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(not enacted)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39"/>
              <p:cNvSpPr>
                <a:spLocks noChangeArrowheads="1"/>
              </p:cNvSpPr>
              <p:nvPr/>
            </p:nvSpPr>
            <p:spPr bwMode="auto">
              <a:xfrm>
                <a:off x="3700463" y="5097463"/>
                <a:ext cx="885825" cy="33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FF6600"/>
                    </a:solidFill>
                    <a:effectLst/>
                    <a:latin typeface="Calibri" panose="020F0502020204030204" pitchFamily="34" charset="0"/>
                  </a:rPr>
                  <a:t>141,000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Line 52"/>
              <p:cNvSpPr>
                <a:spLocks noChangeShapeType="1"/>
              </p:cNvSpPr>
              <p:nvPr/>
            </p:nvSpPr>
            <p:spPr bwMode="auto">
              <a:xfrm>
                <a:off x="1930400" y="3227388"/>
                <a:ext cx="15208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Rectangle 53"/>
              <p:cNvSpPr>
                <a:spLocks noChangeArrowheads="1"/>
              </p:cNvSpPr>
              <p:nvPr/>
            </p:nvSpPr>
            <p:spPr bwMode="auto">
              <a:xfrm>
                <a:off x="1930400" y="3227388"/>
                <a:ext cx="1520825" cy="95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54"/>
              <p:cNvSpPr>
                <a:spLocks noChangeShapeType="1"/>
              </p:cNvSpPr>
              <p:nvPr/>
            </p:nvSpPr>
            <p:spPr bwMode="auto">
              <a:xfrm>
                <a:off x="3617913" y="3227388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Rectangle 55"/>
              <p:cNvSpPr>
                <a:spLocks noChangeArrowheads="1"/>
              </p:cNvSpPr>
              <p:nvPr/>
            </p:nvSpPr>
            <p:spPr bwMode="auto">
              <a:xfrm>
                <a:off x="3617913" y="3227388"/>
                <a:ext cx="885825" cy="95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62"/>
              <p:cNvSpPr>
                <a:spLocks noChangeShapeType="1"/>
              </p:cNvSpPr>
              <p:nvPr/>
            </p:nvSpPr>
            <p:spPr bwMode="auto">
              <a:xfrm>
                <a:off x="1930400" y="3908426"/>
                <a:ext cx="15208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Rectangle 63"/>
              <p:cNvSpPr>
                <a:spLocks noChangeArrowheads="1"/>
              </p:cNvSpPr>
              <p:nvPr/>
            </p:nvSpPr>
            <p:spPr bwMode="auto">
              <a:xfrm>
                <a:off x="1930400" y="3908426"/>
                <a:ext cx="1520825" cy="95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64"/>
              <p:cNvSpPr>
                <a:spLocks noChangeShapeType="1"/>
              </p:cNvSpPr>
              <p:nvPr/>
            </p:nvSpPr>
            <p:spPr bwMode="auto">
              <a:xfrm>
                <a:off x="3617913" y="3908426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Rectangle 65"/>
              <p:cNvSpPr>
                <a:spLocks noChangeArrowheads="1"/>
              </p:cNvSpPr>
              <p:nvPr/>
            </p:nvSpPr>
            <p:spPr bwMode="auto">
              <a:xfrm>
                <a:off x="3617913" y="3908426"/>
                <a:ext cx="885825" cy="95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72"/>
              <p:cNvSpPr>
                <a:spLocks noChangeShapeType="1"/>
              </p:cNvSpPr>
              <p:nvPr/>
            </p:nvSpPr>
            <p:spPr bwMode="auto">
              <a:xfrm>
                <a:off x="1920875" y="3227388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Rectangle 73"/>
              <p:cNvSpPr>
                <a:spLocks noChangeArrowheads="1"/>
              </p:cNvSpPr>
              <p:nvPr/>
            </p:nvSpPr>
            <p:spPr bwMode="auto">
              <a:xfrm>
                <a:off x="1920875" y="3227388"/>
                <a:ext cx="9525" cy="6905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74"/>
              <p:cNvSpPr>
                <a:spLocks noChangeShapeType="1"/>
              </p:cNvSpPr>
              <p:nvPr/>
            </p:nvSpPr>
            <p:spPr bwMode="auto">
              <a:xfrm>
                <a:off x="3443288" y="3236913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Rectangle 75"/>
              <p:cNvSpPr>
                <a:spLocks noChangeArrowheads="1"/>
              </p:cNvSpPr>
              <p:nvPr/>
            </p:nvSpPr>
            <p:spPr bwMode="auto">
              <a:xfrm>
                <a:off x="3443288" y="3236913"/>
                <a:ext cx="7938" cy="6810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76"/>
              <p:cNvSpPr>
                <a:spLocks noChangeShapeType="1"/>
              </p:cNvSpPr>
              <p:nvPr/>
            </p:nvSpPr>
            <p:spPr bwMode="auto">
              <a:xfrm>
                <a:off x="1930400" y="4886326"/>
                <a:ext cx="15208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Rectangle 77"/>
              <p:cNvSpPr>
                <a:spLocks noChangeArrowheads="1"/>
              </p:cNvSpPr>
              <p:nvPr/>
            </p:nvSpPr>
            <p:spPr bwMode="auto">
              <a:xfrm>
                <a:off x="1930400" y="4886326"/>
                <a:ext cx="1520825" cy="95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8"/>
              <p:cNvSpPr>
                <a:spLocks noChangeShapeType="1"/>
              </p:cNvSpPr>
              <p:nvPr/>
            </p:nvSpPr>
            <p:spPr bwMode="auto">
              <a:xfrm>
                <a:off x="3608388" y="3227388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Rectangle 79"/>
              <p:cNvSpPr>
                <a:spLocks noChangeArrowheads="1"/>
              </p:cNvSpPr>
              <p:nvPr/>
            </p:nvSpPr>
            <p:spPr bwMode="auto">
              <a:xfrm>
                <a:off x="3608388" y="3227388"/>
                <a:ext cx="9525" cy="69056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80"/>
              <p:cNvSpPr>
                <a:spLocks noChangeShapeType="1"/>
              </p:cNvSpPr>
              <p:nvPr/>
            </p:nvSpPr>
            <p:spPr bwMode="auto">
              <a:xfrm>
                <a:off x="4494213" y="3236913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Rectangle 81"/>
              <p:cNvSpPr>
                <a:spLocks noChangeArrowheads="1"/>
              </p:cNvSpPr>
              <p:nvPr/>
            </p:nvSpPr>
            <p:spPr bwMode="auto">
              <a:xfrm>
                <a:off x="4494213" y="3236913"/>
                <a:ext cx="9525" cy="68103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82"/>
              <p:cNvSpPr>
                <a:spLocks noChangeShapeType="1"/>
              </p:cNvSpPr>
              <p:nvPr/>
            </p:nvSpPr>
            <p:spPr bwMode="auto">
              <a:xfrm>
                <a:off x="3617913" y="4886326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Rectangle 83"/>
              <p:cNvSpPr>
                <a:spLocks noChangeArrowheads="1"/>
              </p:cNvSpPr>
              <p:nvPr/>
            </p:nvSpPr>
            <p:spPr bwMode="auto">
              <a:xfrm>
                <a:off x="3617913" y="4886326"/>
                <a:ext cx="885825" cy="95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115"/>
              <p:cNvSpPr>
                <a:spLocks noChangeShapeType="1"/>
              </p:cNvSpPr>
              <p:nvPr/>
            </p:nvSpPr>
            <p:spPr bwMode="auto">
              <a:xfrm>
                <a:off x="1930400" y="5567363"/>
                <a:ext cx="15208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Rectangle 116"/>
              <p:cNvSpPr>
                <a:spLocks noChangeArrowheads="1"/>
              </p:cNvSpPr>
              <p:nvPr/>
            </p:nvSpPr>
            <p:spPr bwMode="auto">
              <a:xfrm>
                <a:off x="1930400" y="5567363"/>
                <a:ext cx="1520825" cy="95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117"/>
              <p:cNvSpPr>
                <a:spLocks noChangeShapeType="1"/>
              </p:cNvSpPr>
              <p:nvPr/>
            </p:nvSpPr>
            <p:spPr bwMode="auto">
              <a:xfrm>
                <a:off x="3617913" y="5567363"/>
                <a:ext cx="885825" cy="0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Rectangle 118"/>
              <p:cNvSpPr>
                <a:spLocks noChangeArrowheads="1"/>
              </p:cNvSpPr>
              <p:nvPr/>
            </p:nvSpPr>
            <p:spPr bwMode="auto">
              <a:xfrm>
                <a:off x="3617913" y="5567363"/>
                <a:ext cx="885825" cy="95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125"/>
              <p:cNvSpPr>
                <a:spLocks noChangeShapeType="1"/>
              </p:cNvSpPr>
              <p:nvPr/>
            </p:nvSpPr>
            <p:spPr bwMode="auto">
              <a:xfrm>
                <a:off x="1920875" y="4886326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Rectangle 126"/>
              <p:cNvSpPr>
                <a:spLocks noChangeArrowheads="1"/>
              </p:cNvSpPr>
              <p:nvPr/>
            </p:nvSpPr>
            <p:spPr bwMode="auto">
              <a:xfrm>
                <a:off x="1920875" y="4886326"/>
                <a:ext cx="9525" cy="69056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127"/>
              <p:cNvSpPr>
                <a:spLocks noChangeShapeType="1"/>
              </p:cNvSpPr>
              <p:nvPr/>
            </p:nvSpPr>
            <p:spPr bwMode="auto">
              <a:xfrm>
                <a:off x="3443288" y="4895851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Rectangle 128"/>
              <p:cNvSpPr>
                <a:spLocks noChangeArrowheads="1"/>
              </p:cNvSpPr>
              <p:nvPr/>
            </p:nvSpPr>
            <p:spPr bwMode="auto">
              <a:xfrm>
                <a:off x="3443288" y="4895851"/>
                <a:ext cx="7938" cy="68103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129"/>
              <p:cNvSpPr>
                <a:spLocks noChangeShapeType="1"/>
              </p:cNvSpPr>
              <p:nvPr/>
            </p:nvSpPr>
            <p:spPr bwMode="auto">
              <a:xfrm>
                <a:off x="3608388" y="4886326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Rectangle 130"/>
              <p:cNvSpPr>
                <a:spLocks noChangeArrowheads="1"/>
              </p:cNvSpPr>
              <p:nvPr/>
            </p:nvSpPr>
            <p:spPr bwMode="auto">
              <a:xfrm>
                <a:off x="3608388" y="4886326"/>
                <a:ext cx="9525" cy="69056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131"/>
              <p:cNvSpPr>
                <a:spLocks noChangeShapeType="1"/>
              </p:cNvSpPr>
              <p:nvPr/>
            </p:nvSpPr>
            <p:spPr bwMode="auto">
              <a:xfrm>
                <a:off x="4494213" y="4895851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Rectangle 132"/>
              <p:cNvSpPr>
                <a:spLocks noChangeArrowheads="1"/>
              </p:cNvSpPr>
              <p:nvPr/>
            </p:nvSpPr>
            <p:spPr bwMode="auto">
              <a:xfrm>
                <a:off x="4494213" y="4895851"/>
                <a:ext cx="9525" cy="68103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0" name="Group 519"/>
            <p:cNvGrpSpPr/>
            <p:nvPr/>
          </p:nvGrpSpPr>
          <p:grpSpPr>
            <a:xfrm>
              <a:off x="4660900" y="1503363"/>
              <a:ext cx="4048125" cy="700088"/>
              <a:chOff x="4660900" y="1503363"/>
              <a:chExt cx="4048125" cy="700088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4660900" y="1890713"/>
                <a:ext cx="4048125" cy="31273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Rectangle 50"/>
              <p:cNvSpPr>
                <a:spLocks noChangeArrowheads="1"/>
              </p:cNvSpPr>
              <p:nvPr/>
            </p:nvSpPr>
            <p:spPr bwMode="auto">
              <a:xfrm>
                <a:off x="5065713" y="1577976"/>
                <a:ext cx="3357563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0-138% FPL, Including Federal Health Insurance Exchange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51"/>
              <p:cNvSpPr>
                <a:spLocks noChangeArrowheads="1"/>
              </p:cNvSpPr>
              <p:nvPr/>
            </p:nvSpPr>
            <p:spPr bwMode="auto">
              <a:xfrm>
                <a:off x="6348413" y="1965326"/>
                <a:ext cx="747713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State Funds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158"/>
              <p:cNvSpPr>
                <a:spLocks noChangeArrowheads="1"/>
              </p:cNvSpPr>
              <p:nvPr/>
            </p:nvSpPr>
            <p:spPr bwMode="auto">
              <a:xfrm>
                <a:off x="4660900" y="1503363"/>
                <a:ext cx="4048125" cy="19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Rectangle 159"/>
              <p:cNvSpPr>
                <a:spLocks noChangeArrowheads="1"/>
              </p:cNvSpPr>
              <p:nvPr/>
            </p:nvSpPr>
            <p:spPr bwMode="auto">
              <a:xfrm>
                <a:off x="4660900" y="1798638"/>
                <a:ext cx="4048125" cy="1905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22" name="Group 521"/>
          <p:cNvGrpSpPr/>
          <p:nvPr/>
        </p:nvGrpSpPr>
        <p:grpSpPr>
          <a:xfrm>
            <a:off x="4660900" y="2278063"/>
            <a:ext cx="912813" cy="3879850"/>
            <a:chOff x="4660900" y="2278063"/>
            <a:chExt cx="912813" cy="387985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60900" y="2278063"/>
              <a:ext cx="893763" cy="69056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89488" y="2452688"/>
              <a:ext cx="7286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Redirected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70438" y="2636838"/>
              <a:ext cx="74771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State Funds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908550" y="3438526"/>
              <a:ext cx="534988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22.2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33"/>
            <p:cNvSpPr>
              <a:spLocks noChangeArrowheads="1"/>
            </p:cNvSpPr>
            <p:nvPr/>
          </p:nvSpPr>
          <p:spPr bwMode="auto">
            <a:xfrm>
              <a:off x="4937125" y="3927476"/>
              <a:ext cx="4524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= $363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34"/>
            <p:cNvSpPr>
              <a:spLocks noChangeArrowheads="1"/>
            </p:cNvSpPr>
            <p:nvPr/>
          </p:nvSpPr>
          <p:spPr bwMode="auto">
            <a:xfrm>
              <a:off x="4752975" y="4111626"/>
              <a:ext cx="8207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 per covered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35"/>
            <p:cNvSpPr>
              <a:spLocks noChangeArrowheads="1"/>
            </p:cNvSpPr>
            <p:nvPr/>
          </p:nvSpPr>
          <p:spPr bwMode="auto">
            <a:xfrm>
              <a:off x="4937125" y="4295776"/>
              <a:ext cx="43338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err="1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Utahn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41"/>
            <p:cNvSpPr>
              <a:spLocks noChangeArrowheads="1"/>
            </p:cNvSpPr>
            <p:nvPr/>
          </p:nvSpPr>
          <p:spPr bwMode="auto">
            <a:xfrm>
              <a:off x="4992688" y="5097463"/>
              <a:ext cx="350838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69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45"/>
            <p:cNvSpPr>
              <a:spLocks noChangeArrowheads="1"/>
            </p:cNvSpPr>
            <p:nvPr/>
          </p:nvSpPr>
          <p:spPr bwMode="auto">
            <a:xfrm>
              <a:off x="4937125" y="5586413"/>
              <a:ext cx="4524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= $490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46"/>
            <p:cNvSpPr>
              <a:spLocks noChangeArrowheads="1"/>
            </p:cNvSpPr>
            <p:nvPr/>
          </p:nvSpPr>
          <p:spPr bwMode="auto">
            <a:xfrm>
              <a:off x="4752975" y="5770563"/>
              <a:ext cx="82073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dirty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 per covered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47"/>
            <p:cNvSpPr>
              <a:spLocks noChangeArrowheads="1"/>
            </p:cNvSpPr>
            <p:nvPr/>
          </p:nvSpPr>
          <p:spPr bwMode="auto">
            <a:xfrm>
              <a:off x="4937125" y="5954713"/>
              <a:ext cx="433388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A50021"/>
                  </a:solidFill>
                  <a:effectLst/>
                  <a:latin typeface="Calibri" panose="020F0502020204030204" pitchFamily="34" charset="0"/>
                </a:rPr>
                <a:t>Utahn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Line 56"/>
            <p:cNvSpPr>
              <a:spLocks noChangeShapeType="1"/>
            </p:cNvSpPr>
            <p:nvPr/>
          </p:nvSpPr>
          <p:spPr bwMode="auto">
            <a:xfrm>
              <a:off x="4668838" y="3227388"/>
              <a:ext cx="885825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Rectangle 57"/>
            <p:cNvSpPr>
              <a:spLocks noChangeArrowheads="1"/>
            </p:cNvSpPr>
            <p:nvPr/>
          </p:nvSpPr>
          <p:spPr bwMode="auto">
            <a:xfrm>
              <a:off x="4668838" y="3227388"/>
              <a:ext cx="885825" cy="95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Line 66"/>
            <p:cNvSpPr>
              <a:spLocks noChangeShapeType="1"/>
            </p:cNvSpPr>
            <p:nvPr/>
          </p:nvSpPr>
          <p:spPr bwMode="auto">
            <a:xfrm>
              <a:off x="4668838" y="3908426"/>
              <a:ext cx="885825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67"/>
            <p:cNvSpPr>
              <a:spLocks noChangeArrowheads="1"/>
            </p:cNvSpPr>
            <p:nvPr/>
          </p:nvSpPr>
          <p:spPr bwMode="auto">
            <a:xfrm>
              <a:off x="4668838" y="3908426"/>
              <a:ext cx="885825" cy="95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Line 84"/>
            <p:cNvSpPr>
              <a:spLocks noChangeShapeType="1"/>
            </p:cNvSpPr>
            <p:nvPr/>
          </p:nvSpPr>
          <p:spPr bwMode="auto">
            <a:xfrm>
              <a:off x="4660900" y="3227388"/>
              <a:ext cx="0" cy="690563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Rectangle 85"/>
            <p:cNvSpPr>
              <a:spLocks noChangeArrowheads="1"/>
            </p:cNvSpPr>
            <p:nvPr/>
          </p:nvSpPr>
          <p:spPr bwMode="auto">
            <a:xfrm>
              <a:off x="4660900" y="3227388"/>
              <a:ext cx="7938" cy="69056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Line 86"/>
            <p:cNvSpPr>
              <a:spLocks noChangeShapeType="1"/>
            </p:cNvSpPr>
            <p:nvPr/>
          </p:nvSpPr>
          <p:spPr bwMode="auto">
            <a:xfrm>
              <a:off x="5545138" y="3236913"/>
              <a:ext cx="0" cy="681038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Rectangle 87"/>
            <p:cNvSpPr>
              <a:spLocks noChangeArrowheads="1"/>
            </p:cNvSpPr>
            <p:nvPr/>
          </p:nvSpPr>
          <p:spPr bwMode="auto">
            <a:xfrm>
              <a:off x="5545138" y="3236913"/>
              <a:ext cx="9525" cy="68103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Line 88"/>
            <p:cNvSpPr>
              <a:spLocks noChangeShapeType="1"/>
            </p:cNvSpPr>
            <p:nvPr/>
          </p:nvSpPr>
          <p:spPr bwMode="auto">
            <a:xfrm>
              <a:off x="4668838" y="4886326"/>
              <a:ext cx="885825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Rectangle 89"/>
            <p:cNvSpPr>
              <a:spLocks noChangeArrowheads="1"/>
            </p:cNvSpPr>
            <p:nvPr/>
          </p:nvSpPr>
          <p:spPr bwMode="auto">
            <a:xfrm>
              <a:off x="4668838" y="4886326"/>
              <a:ext cx="885825" cy="95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119"/>
            <p:cNvSpPr>
              <a:spLocks noChangeShapeType="1"/>
            </p:cNvSpPr>
            <p:nvPr/>
          </p:nvSpPr>
          <p:spPr bwMode="auto">
            <a:xfrm>
              <a:off x="4668838" y="5567363"/>
              <a:ext cx="885825" cy="0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Rectangle 120"/>
            <p:cNvSpPr>
              <a:spLocks noChangeArrowheads="1"/>
            </p:cNvSpPr>
            <p:nvPr/>
          </p:nvSpPr>
          <p:spPr bwMode="auto">
            <a:xfrm>
              <a:off x="4668838" y="5567363"/>
              <a:ext cx="885825" cy="9525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133"/>
            <p:cNvSpPr>
              <a:spLocks noChangeShapeType="1"/>
            </p:cNvSpPr>
            <p:nvPr/>
          </p:nvSpPr>
          <p:spPr bwMode="auto">
            <a:xfrm>
              <a:off x="4660900" y="4886326"/>
              <a:ext cx="0" cy="690563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Rectangle 134"/>
            <p:cNvSpPr>
              <a:spLocks noChangeArrowheads="1"/>
            </p:cNvSpPr>
            <p:nvPr/>
          </p:nvSpPr>
          <p:spPr bwMode="auto">
            <a:xfrm>
              <a:off x="4660900" y="4886326"/>
              <a:ext cx="7938" cy="690563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135"/>
            <p:cNvSpPr>
              <a:spLocks noChangeShapeType="1"/>
            </p:cNvSpPr>
            <p:nvPr/>
          </p:nvSpPr>
          <p:spPr bwMode="auto">
            <a:xfrm>
              <a:off x="5545138" y="4895851"/>
              <a:ext cx="0" cy="681038"/>
            </a:xfrm>
            <a:prstGeom prst="line">
              <a:avLst/>
            </a:prstGeom>
            <a:noFill/>
            <a:ln w="0">
              <a:solidFill>
                <a:srgbClr val="A5002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Rectangle 136"/>
            <p:cNvSpPr>
              <a:spLocks noChangeArrowheads="1"/>
            </p:cNvSpPr>
            <p:nvPr/>
          </p:nvSpPr>
          <p:spPr bwMode="auto">
            <a:xfrm>
              <a:off x="5545138" y="4895851"/>
              <a:ext cx="9525" cy="68103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5568332" y="2278063"/>
            <a:ext cx="1037256" cy="3298826"/>
            <a:chOff x="5568332" y="2278063"/>
            <a:chExt cx="1037256" cy="3298826"/>
          </a:xfrm>
        </p:grpSpPr>
        <p:grpSp>
          <p:nvGrpSpPr>
            <p:cNvPr id="524" name="Group 523"/>
            <p:cNvGrpSpPr/>
            <p:nvPr/>
          </p:nvGrpSpPr>
          <p:grpSpPr>
            <a:xfrm>
              <a:off x="5711825" y="2278063"/>
              <a:ext cx="893763" cy="3298826"/>
              <a:chOff x="5711825" y="2278063"/>
              <a:chExt cx="893763" cy="3298826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5711825" y="2278063"/>
                <a:ext cx="893763" cy="690563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5951538" y="2360613"/>
                <a:ext cx="47942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Budget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5915025" y="2544763"/>
                <a:ext cx="561975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Savings/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5951538" y="2728913"/>
                <a:ext cx="48895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</a:rPr>
                  <a:t>Offsets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024563" y="3438526"/>
                <a:ext cx="414338" cy="33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8.4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42"/>
              <p:cNvSpPr>
                <a:spLocks noChangeArrowheads="1"/>
              </p:cNvSpPr>
              <p:nvPr/>
            </p:nvSpPr>
            <p:spPr bwMode="auto">
              <a:xfrm>
                <a:off x="6053138" y="5097463"/>
                <a:ext cx="350838" cy="33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700" b="0" i="0" u="none" strike="noStrike" cap="none" normalizeH="0" baseline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15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Line 58"/>
              <p:cNvSpPr>
                <a:spLocks noChangeShapeType="1"/>
              </p:cNvSpPr>
              <p:nvPr/>
            </p:nvSpPr>
            <p:spPr bwMode="auto">
              <a:xfrm>
                <a:off x="5721350" y="3227388"/>
                <a:ext cx="884238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Rectangle 59"/>
              <p:cNvSpPr>
                <a:spLocks noChangeArrowheads="1"/>
              </p:cNvSpPr>
              <p:nvPr/>
            </p:nvSpPr>
            <p:spPr bwMode="auto">
              <a:xfrm>
                <a:off x="5721350" y="3227388"/>
                <a:ext cx="884238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8"/>
              <p:cNvSpPr>
                <a:spLocks noChangeShapeType="1"/>
              </p:cNvSpPr>
              <p:nvPr/>
            </p:nvSpPr>
            <p:spPr bwMode="auto">
              <a:xfrm>
                <a:off x="5721350" y="3908426"/>
                <a:ext cx="884238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Rectangle 69"/>
              <p:cNvSpPr>
                <a:spLocks noChangeArrowheads="1"/>
              </p:cNvSpPr>
              <p:nvPr/>
            </p:nvSpPr>
            <p:spPr bwMode="auto">
              <a:xfrm>
                <a:off x="5721350" y="3908426"/>
                <a:ext cx="884238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90"/>
              <p:cNvSpPr>
                <a:spLocks noChangeShapeType="1"/>
              </p:cNvSpPr>
              <p:nvPr/>
            </p:nvSpPr>
            <p:spPr bwMode="auto">
              <a:xfrm>
                <a:off x="5711825" y="3227388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Rectangle 91"/>
              <p:cNvSpPr>
                <a:spLocks noChangeArrowheads="1"/>
              </p:cNvSpPr>
              <p:nvPr/>
            </p:nvSpPr>
            <p:spPr bwMode="auto">
              <a:xfrm>
                <a:off x="5711825" y="3227388"/>
                <a:ext cx="9525" cy="690563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92"/>
              <p:cNvSpPr>
                <a:spLocks noChangeShapeType="1"/>
              </p:cNvSpPr>
              <p:nvPr/>
            </p:nvSpPr>
            <p:spPr bwMode="auto">
              <a:xfrm>
                <a:off x="6597650" y="3236913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Rectangle 93"/>
              <p:cNvSpPr>
                <a:spLocks noChangeArrowheads="1"/>
              </p:cNvSpPr>
              <p:nvPr/>
            </p:nvSpPr>
            <p:spPr bwMode="auto">
              <a:xfrm>
                <a:off x="6597650" y="3236913"/>
                <a:ext cx="7938" cy="68103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94"/>
              <p:cNvSpPr>
                <a:spLocks noChangeShapeType="1"/>
              </p:cNvSpPr>
              <p:nvPr/>
            </p:nvSpPr>
            <p:spPr bwMode="auto">
              <a:xfrm>
                <a:off x="5721350" y="4886326"/>
                <a:ext cx="884238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Rectangle 95"/>
              <p:cNvSpPr>
                <a:spLocks noChangeArrowheads="1"/>
              </p:cNvSpPr>
              <p:nvPr/>
            </p:nvSpPr>
            <p:spPr bwMode="auto">
              <a:xfrm>
                <a:off x="5721350" y="4886326"/>
                <a:ext cx="884238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121"/>
              <p:cNvSpPr>
                <a:spLocks noChangeShapeType="1"/>
              </p:cNvSpPr>
              <p:nvPr/>
            </p:nvSpPr>
            <p:spPr bwMode="auto">
              <a:xfrm>
                <a:off x="5721350" y="5567363"/>
                <a:ext cx="884238" cy="0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Rectangle 122"/>
              <p:cNvSpPr>
                <a:spLocks noChangeArrowheads="1"/>
              </p:cNvSpPr>
              <p:nvPr/>
            </p:nvSpPr>
            <p:spPr bwMode="auto">
              <a:xfrm>
                <a:off x="5721350" y="5567363"/>
                <a:ext cx="884238" cy="9525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137"/>
              <p:cNvSpPr>
                <a:spLocks noChangeShapeType="1"/>
              </p:cNvSpPr>
              <p:nvPr/>
            </p:nvSpPr>
            <p:spPr bwMode="auto">
              <a:xfrm>
                <a:off x="5711825" y="4886326"/>
                <a:ext cx="0" cy="690563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Rectangle 138"/>
              <p:cNvSpPr>
                <a:spLocks noChangeArrowheads="1"/>
              </p:cNvSpPr>
              <p:nvPr/>
            </p:nvSpPr>
            <p:spPr bwMode="auto">
              <a:xfrm>
                <a:off x="5711825" y="4886326"/>
                <a:ext cx="9525" cy="690563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139"/>
              <p:cNvSpPr>
                <a:spLocks noChangeShapeType="1"/>
              </p:cNvSpPr>
              <p:nvPr/>
            </p:nvSpPr>
            <p:spPr bwMode="auto">
              <a:xfrm>
                <a:off x="6597650" y="4895851"/>
                <a:ext cx="0" cy="681038"/>
              </a:xfrm>
              <a:prstGeom prst="line">
                <a:avLst/>
              </a:prstGeom>
              <a:noFill/>
              <a:ln w="0">
                <a:solidFill>
                  <a:srgbClr val="A5002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Rectangle 140"/>
              <p:cNvSpPr>
                <a:spLocks noChangeArrowheads="1"/>
              </p:cNvSpPr>
              <p:nvPr/>
            </p:nvSpPr>
            <p:spPr bwMode="auto">
              <a:xfrm>
                <a:off x="6597650" y="4895851"/>
                <a:ext cx="7938" cy="68103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8" name="Rectangle 197"/>
            <p:cNvSpPr>
              <a:spLocks noChangeArrowheads="1"/>
            </p:cNvSpPr>
            <p:nvPr/>
          </p:nvSpPr>
          <p:spPr bwMode="auto">
            <a:xfrm>
              <a:off x="5568332" y="2481476"/>
              <a:ext cx="1282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32" name="Group 531"/>
          <p:cNvGrpSpPr/>
          <p:nvPr/>
        </p:nvGrpSpPr>
        <p:grpSpPr>
          <a:xfrm>
            <a:off x="7670800" y="2278063"/>
            <a:ext cx="1040959" cy="3875728"/>
            <a:chOff x="7670800" y="2278063"/>
            <a:chExt cx="1040959" cy="3875728"/>
          </a:xfrm>
        </p:grpSpPr>
        <p:grpSp>
          <p:nvGrpSpPr>
            <p:cNvPr id="530" name="Group 529"/>
            <p:cNvGrpSpPr/>
            <p:nvPr/>
          </p:nvGrpSpPr>
          <p:grpSpPr>
            <a:xfrm>
              <a:off x="7670800" y="2278063"/>
              <a:ext cx="1040959" cy="3297979"/>
              <a:chOff x="7670800" y="2278063"/>
              <a:chExt cx="1040959" cy="3297979"/>
            </a:xfrm>
          </p:grpSpPr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670800" y="2481476"/>
                <a:ext cx="1282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=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529" name="Group 528"/>
              <p:cNvGrpSpPr/>
              <p:nvPr/>
            </p:nvGrpSpPr>
            <p:grpSpPr>
              <a:xfrm>
                <a:off x="7808976" y="2278063"/>
                <a:ext cx="902783" cy="3297979"/>
                <a:chOff x="7808976" y="2278063"/>
                <a:chExt cx="902783" cy="3297979"/>
              </a:xfrm>
            </p:grpSpPr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7813675" y="2278063"/>
                  <a:ext cx="895350" cy="690563"/>
                </a:xfrm>
                <a:prstGeom prst="rect">
                  <a:avLst/>
                </a:prstGeom>
                <a:solidFill>
                  <a:srgbClr val="A500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8118475" y="2544763"/>
                  <a:ext cx="368300" cy="20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1" i="0" u="none" strike="noStrike" cap="none" normalizeH="0" baseline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</a:rPr>
                    <a:t>Total</a:t>
                  </a:r>
                  <a:endParaRPr kumimoji="0" lang="en-US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518" name="Picture 5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08976" y="3220500"/>
                  <a:ext cx="902783" cy="235554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31" name="Group 530"/>
            <p:cNvGrpSpPr/>
            <p:nvPr/>
          </p:nvGrpSpPr>
          <p:grpSpPr>
            <a:xfrm>
              <a:off x="7846287" y="3923354"/>
              <a:ext cx="820738" cy="2230437"/>
              <a:chOff x="9024291" y="3931592"/>
              <a:chExt cx="820738" cy="2230437"/>
            </a:xfrm>
          </p:grpSpPr>
          <p:sp>
            <p:nvSpPr>
              <p:cNvPr id="217" name="Rectangle 33"/>
              <p:cNvSpPr>
                <a:spLocks noChangeArrowheads="1"/>
              </p:cNvSpPr>
              <p:nvPr/>
            </p:nvSpPr>
            <p:spPr bwMode="auto">
              <a:xfrm>
                <a:off x="9208441" y="3931592"/>
                <a:ext cx="39113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= $722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34"/>
              <p:cNvSpPr>
                <a:spLocks noChangeArrowheads="1"/>
              </p:cNvSpPr>
              <p:nvPr/>
            </p:nvSpPr>
            <p:spPr bwMode="auto">
              <a:xfrm>
                <a:off x="9024291" y="4115742"/>
                <a:ext cx="820738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 per covered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35"/>
              <p:cNvSpPr>
                <a:spLocks noChangeArrowheads="1"/>
              </p:cNvSpPr>
              <p:nvPr/>
            </p:nvSpPr>
            <p:spPr bwMode="auto">
              <a:xfrm>
                <a:off x="9208441" y="4299892"/>
                <a:ext cx="433388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err="1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Utahn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45"/>
              <p:cNvSpPr>
                <a:spLocks noChangeArrowheads="1"/>
              </p:cNvSpPr>
              <p:nvPr/>
            </p:nvSpPr>
            <p:spPr bwMode="auto">
              <a:xfrm>
                <a:off x="9208441" y="5590529"/>
                <a:ext cx="391133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= $596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46"/>
              <p:cNvSpPr>
                <a:spLocks noChangeArrowheads="1"/>
              </p:cNvSpPr>
              <p:nvPr/>
            </p:nvSpPr>
            <p:spPr bwMode="auto">
              <a:xfrm>
                <a:off x="9024291" y="5774679"/>
                <a:ext cx="820738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 per covered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47"/>
              <p:cNvSpPr>
                <a:spLocks noChangeArrowheads="1"/>
              </p:cNvSpPr>
              <p:nvPr/>
            </p:nvSpPr>
            <p:spPr bwMode="auto">
              <a:xfrm>
                <a:off x="9208441" y="5958829"/>
                <a:ext cx="433388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latin typeface="Calibri" panose="020F0502020204030204" pitchFamily="34" charset="0"/>
                  </a:rPr>
                  <a:t>Utahn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46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6245" y="3233747"/>
            <a:ext cx="7697755" cy="646331"/>
          </a:xfrm>
          <a:prstGeom prst="rect">
            <a:avLst/>
          </a:prstGeom>
          <a:solidFill>
            <a:srgbClr val="977368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Questions or Comments?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245" y="3981899"/>
            <a:ext cx="76977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Representative Jim Dunnigan</a:t>
            </a:r>
          </a:p>
          <a:p>
            <a:pPr algn="ctr"/>
            <a:r>
              <a:rPr lang="en-US" sz="1000" dirty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Leader, Utah House of Representatives</a:t>
            </a:r>
          </a:p>
          <a:p>
            <a:pPr algn="ctr"/>
            <a:r>
              <a:rPr lang="en-US" sz="1000" dirty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Co-chair of the Utah Legislature’s Health Reform Task </a:t>
            </a:r>
            <a:r>
              <a:rPr lang="en-US" sz="1000" dirty="0" smtClean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</a:p>
          <a:p>
            <a:pPr algn="ctr">
              <a:spcBef>
                <a:spcPts val="600"/>
              </a:spcBef>
            </a:pPr>
            <a:r>
              <a:rPr lang="en-US" sz="1400" dirty="0" smtClean="0">
                <a:solidFill>
                  <a:srgbClr val="9773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jDunnigan@Le.Utah.gov</a:t>
            </a:r>
            <a:endParaRPr lang="en-US" sz="1400" dirty="0">
              <a:solidFill>
                <a:srgbClr val="9773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81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Wingdings" panose="05000000000000000000" pitchFamily="2" charset="2"/>
          <a:buChar char="§"/>
          <a:defRPr sz="2400" dirty="0" smtClean="0">
            <a:solidFill>
              <a:srgbClr val="C00000"/>
            </a:solidFill>
            <a:latin typeface="Arial Rounded MT Bold" panose="020F0704030504030204" pitchFamily="34" charset="0"/>
            <a:ea typeface="Tahoma" panose="020B060403050404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14688</TotalTime>
  <Words>323</Words>
  <Application>Microsoft Office PowerPoint</Application>
  <PresentationFormat>On-screen Show (4:3)</PresentationFormat>
  <Paragraphs>175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3_Custom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markandrews</dc:creator>
  <cp:lastModifiedBy>Owner</cp:lastModifiedBy>
  <cp:revision>960</cp:revision>
  <cp:lastPrinted>2015-07-23T19:33:12Z</cp:lastPrinted>
  <dcterms:created xsi:type="dcterms:W3CDTF">2013-03-20T14:08:40Z</dcterms:created>
  <dcterms:modified xsi:type="dcterms:W3CDTF">2016-05-10T22:29:34Z</dcterms:modified>
</cp:coreProperties>
</file>